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1"/>
  </p:notesMasterIdLst>
  <p:handoutMasterIdLst>
    <p:handoutMasterId r:id="rId172"/>
  </p:handoutMasterIdLst>
  <p:sldIdLst>
    <p:sldId id="256" r:id="rId2"/>
    <p:sldId id="257" r:id="rId3"/>
    <p:sldId id="261" r:id="rId4"/>
    <p:sldId id="262" r:id="rId5"/>
    <p:sldId id="263" r:id="rId6"/>
    <p:sldId id="264" r:id="rId7"/>
    <p:sldId id="265" r:id="rId8"/>
    <p:sldId id="266" r:id="rId9"/>
    <p:sldId id="347" r:id="rId10"/>
    <p:sldId id="348" r:id="rId11"/>
    <p:sldId id="349" r:id="rId12"/>
    <p:sldId id="350" r:id="rId13"/>
    <p:sldId id="351" r:id="rId14"/>
    <p:sldId id="272" r:id="rId15"/>
    <p:sldId id="273" r:id="rId16"/>
    <p:sldId id="274" r:id="rId17"/>
    <p:sldId id="275" r:id="rId18"/>
    <p:sldId id="276" r:id="rId19"/>
    <p:sldId id="277" r:id="rId20"/>
    <p:sldId id="278"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52" r:id="rId42"/>
    <p:sldId id="353" r:id="rId43"/>
    <p:sldId id="354" r:id="rId44"/>
    <p:sldId id="355" r:id="rId45"/>
    <p:sldId id="356" r:id="rId46"/>
    <p:sldId id="357"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304" r:id="rId66"/>
    <p:sldId id="305" r:id="rId67"/>
    <p:sldId id="299" r:id="rId68"/>
    <p:sldId id="300" r:id="rId69"/>
    <p:sldId id="301" r:id="rId70"/>
    <p:sldId id="302" r:id="rId71"/>
    <p:sldId id="303" r:id="rId72"/>
    <p:sldId id="306" r:id="rId73"/>
    <p:sldId id="307" r:id="rId74"/>
    <p:sldId id="308" r:id="rId75"/>
    <p:sldId id="309" r:id="rId76"/>
    <p:sldId id="310" r:id="rId77"/>
    <p:sldId id="311" r:id="rId78"/>
    <p:sldId id="312" r:id="rId79"/>
    <p:sldId id="313" r:id="rId80"/>
    <p:sldId id="314" r:id="rId81"/>
    <p:sldId id="315" r:id="rId82"/>
    <p:sldId id="316"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86" r:id="rId114"/>
    <p:sldId id="378" r:id="rId115"/>
    <p:sldId id="379" r:id="rId116"/>
    <p:sldId id="380" r:id="rId117"/>
    <p:sldId id="381" r:id="rId118"/>
    <p:sldId id="382" r:id="rId119"/>
    <p:sldId id="383" r:id="rId120"/>
    <p:sldId id="384" r:id="rId121"/>
    <p:sldId id="385"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9" d="100"/>
          <a:sy n="89" d="100"/>
        </p:scale>
        <p:origin x="466" y="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theme" Target="theme/theme1.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notesMaster" Target="notesMasters/notesMaster1.xml"/><Relationship Id="rId176"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7/13/2018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16</a:t>
            </a:fld>
            <a:endParaRPr lang="en-US"/>
          </a:p>
        </p:txBody>
      </p:sp>
    </p:spTree>
    <p:extLst>
      <p:ext uri="{BB962C8B-B14F-4D97-AF65-F5344CB8AC3E}">
        <p14:creationId xmlns:p14="http://schemas.microsoft.com/office/powerpoint/2010/main" val="31342201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0558DDE-B3CC-49D7-9DA8-1999E70702CD}" type="slidenum">
              <a:rPr lang="en-US" altLang="en-US"/>
              <a:pPr algn="r">
                <a:spcBef>
                  <a:spcPct val="0"/>
                </a:spcBef>
              </a:pPr>
              <a:t>154</a:t>
            </a:fld>
            <a:endParaRPr lang="en-US" altLang="en-US"/>
          </a:p>
        </p:txBody>
      </p:sp>
      <p:sp>
        <p:nvSpPr>
          <p:cNvPr id="194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6909367-AEE4-4BA9-AA33-34F8CFCB3129}" type="slidenum">
              <a:rPr lang="en-US" altLang="en-US"/>
              <a:pPr algn="r">
                <a:spcBef>
                  <a:spcPct val="0"/>
                </a:spcBef>
              </a:pPr>
              <a:t>154</a:t>
            </a:fld>
            <a:endParaRPr lang="en-US" altLang="en-US"/>
          </a:p>
        </p:txBody>
      </p:sp>
      <p:sp>
        <p:nvSpPr>
          <p:cNvPr id="19468" name="Rectangle 2"/>
          <p:cNvSpPr>
            <a:spLocks noGrp="1" noRot="1" noChangeAspect="1" noChangeArrowheads="1" noTextEdit="1"/>
          </p:cNvSpPr>
          <p:nvPr>
            <p:ph type="sldImg"/>
          </p:nvPr>
        </p:nvSpPr>
        <p:spPr>
          <a:xfrm>
            <a:off x="577850" y="806450"/>
            <a:ext cx="5778500" cy="3251200"/>
          </a:xfrm>
          <a:ln/>
        </p:spPr>
      </p:sp>
      <p:sp>
        <p:nvSpPr>
          <p:cNvPr id="194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531835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4EEF665-60BD-47B5-8404-353F53DBF642}" type="slidenum">
              <a:rPr lang="en-US" altLang="en-US"/>
              <a:pPr algn="r">
                <a:spcBef>
                  <a:spcPct val="0"/>
                </a:spcBef>
              </a:pPr>
              <a:t>155</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30E16B3-5B14-43E7-8741-9744AA956639}" type="slidenum">
              <a:rPr lang="en-US" altLang="en-US"/>
              <a:pPr algn="r">
                <a:spcBef>
                  <a:spcPct val="0"/>
                </a:spcBef>
              </a:pPr>
              <a:t>155</a:t>
            </a:fld>
            <a:endParaRPr lang="en-US" altLang="en-US"/>
          </a:p>
        </p:txBody>
      </p:sp>
      <p:sp>
        <p:nvSpPr>
          <p:cNvPr id="21516" name="Rectangle 2"/>
          <p:cNvSpPr>
            <a:spLocks noGrp="1" noRot="1" noChangeAspect="1" noChangeArrowheads="1" noTextEdit="1"/>
          </p:cNvSpPr>
          <p:nvPr>
            <p:ph type="sldImg"/>
          </p:nvPr>
        </p:nvSpPr>
        <p:spPr>
          <a:xfrm>
            <a:off x="577850" y="806450"/>
            <a:ext cx="5778500" cy="3251200"/>
          </a:xfrm>
          <a:ln/>
        </p:spPr>
      </p:sp>
      <p:sp>
        <p:nvSpPr>
          <p:cNvPr id="215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216445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DBED028-A472-496F-ACED-5284E11F51A1}" type="slidenum">
              <a:rPr lang="en-US" altLang="en-US"/>
              <a:pPr algn="r">
                <a:spcBef>
                  <a:spcPct val="0"/>
                </a:spcBef>
              </a:pPr>
              <a:t>156</a:t>
            </a:fld>
            <a:endParaRPr lang="en-US" altLang="en-US"/>
          </a:p>
        </p:txBody>
      </p:sp>
      <p:sp>
        <p:nvSpPr>
          <p:cNvPr id="235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CFAE049-BE7D-4375-A57C-9A8E51EEBF7E}" type="slidenum">
              <a:rPr lang="en-US" altLang="en-US"/>
              <a:pPr algn="r">
                <a:spcBef>
                  <a:spcPct val="0"/>
                </a:spcBef>
              </a:pPr>
              <a:t>156</a:t>
            </a:fld>
            <a:endParaRPr lang="en-US" altLang="en-US"/>
          </a:p>
        </p:txBody>
      </p:sp>
      <p:sp>
        <p:nvSpPr>
          <p:cNvPr id="23564" name="Rectangle 2"/>
          <p:cNvSpPr>
            <a:spLocks noGrp="1" noRot="1" noChangeAspect="1" noChangeArrowheads="1" noTextEdit="1"/>
          </p:cNvSpPr>
          <p:nvPr>
            <p:ph type="sldImg"/>
          </p:nvPr>
        </p:nvSpPr>
        <p:spPr>
          <a:xfrm>
            <a:off x="577850" y="806450"/>
            <a:ext cx="5778500" cy="3251200"/>
          </a:xfrm>
          <a:ln/>
        </p:spPr>
      </p:sp>
      <p:sp>
        <p:nvSpPr>
          <p:cNvPr id="235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778920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56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496E4D9-6551-4861-B8EB-4D88D246CB36}" type="slidenum">
              <a:rPr lang="en-US" altLang="en-US"/>
              <a:pPr algn="r">
                <a:spcBef>
                  <a:spcPct val="0"/>
                </a:spcBef>
              </a:pPr>
              <a:t>157</a:t>
            </a:fld>
            <a:endParaRPr lang="en-US" altLang="en-US"/>
          </a:p>
        </p:txBody>
      </p:sp>
      <p:sp>
        <p:nvSpPr>
          <p:cNvPr id="256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9FED488-BCF3-4D5A-BB95-867314540D4A}" type="slidenum">
              <a:rPr lang="en-US" altLang="en-US"/>
              <a:pPr algn="r">
                <a:spcBef>
                  <a:spcPct val="0"/>
                </a:spcBef>
              </a:pPr>
              <a:t>157</a:t>
            </a:fld>
            <a:endParaRPr lang="en-US" altLang="en-US"/>
          </a:p>
        </p:txBody>
      </p:sp>
      <p:sp>
        <p:nvSpPr>
          <p:cNvPr id="25612" name="Rectangle 2"/>
          <p:cNvSpPr>
            <a:spLocks noGrp="1" noRot="1" noChangeAspect="1" noChangeArrowheads="1" noTextEdit="1"/>
          </p:cNvSpPr>
          <p:nvPr>
            <p:ph type="sldImg"/>
          </p:nvPr>
        </p:nvSpPr>
        <p:spPr>
          <a:xfrm>
            <a:off x="577850" y="806450"/>
            <a:ext cx="5778500" cy="3251200"/>
          </a:xfrm>
          <a:ln/>
        </p:spPr>
      </p:sp>
      <p:sp>
        <p:nvSpPr>
          <p:cNvPr id="256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94275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76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76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76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76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76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B7702A1-3862-459B-86E6-637ADEDF48CF}" type="slidenum">
              <a:rPr lang="en-US" altLang="en-US"/>
              <a:pPr algn="r">
                <a:spcBef>
                  <a:spcPct val="0"/>
                </a:spcBef>
              </a:pPr>
              <a:t>158</a:t>
            </a:fld>
            <a:endParaRPr lang="en-US" altLang="en-US"/>
          </a:p>
        </p:txBody>
      </p:sp>
      <p:sp>
        <p:nvSpPr>
          <p:cNvPr id="276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8B57C0C-DBA4-40F1-AC78-F2254D9EA097}" type="slidenum">
              <a:rPr lang="en-US" altLang="en-US"/>
              <a:pPr algn="r">
                <a:spcBef>
                  <a:spcPct val="0"/>
                </a:spcBef>
              </a:pPr>
              <a:t>158</a:t>
            </a:fld>
            <a:endParaRPr lang="en-US" altLang="en-US"/>
          </a:p>
        </p:txBody>
      </p:sp>
      <p:sp>
        <p:nvSpPr>
          <p:cNvPr id="27660" name="Rectangle 2"/>
          <p:cNvSpPr>
            <a:spLocks noGrp="1" noRot="1" noChangeAspect="1" noChangeArrowheads="1" noTextEdit="1"/>
          </p:cNvSpPr>
          <p:nvPr>
            <p:ph type="sldImg"/>
          </p:nvPr>
        </p:nvSpPr>
        <p:spPr>
          <a:xfrm>
            <a:off x="577850" y="806450"/>
            <a:ext cx="5778500" cy="3251200"/>
          </a:xfrm>
          <a:ln/>
        </p:spPr>
      </p:sp>
      <p:sp>
        <p:nvSpPr>
          <p:cNvPr id="276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0090650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96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97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97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97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97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6ADBFC7-E1D3-4771-95CA-36269BEB9E1B}" type="slidenum">
              <a:rPr lang="en-US" altLang="en-US"/>
              <a:pPr algn="r">
                <a:spcBef>
                  <a:spcPct val="0"/>
                </a:spcBef>
              </a:pPr>
              <a:t>159</a:t>
            </a:fld>
            <a:endParaRPr lang="en-US" altLang="en-US"/>
          </a:p>
        </p:txBody>
      </p:sp>
      <p:sp>
        <p:nvSpPr>
          <p:cNvPr id="297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97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97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97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AD861D8-490F-4EA6-8647-37853F698CE8}" type="slidenum">
              <a:rPr lang="en-US" altLang="en-US"/>
              <a:pPr algn="r">
                <a:spcBef>
                  <a:spcPct val="0"/>
                </a:spcBef>
              </a:pPr>
              <a:t>159</a:t>
            </a:fld>
            <a:endParaRPr lang="en-US" altLang="en-US"/>
          </a:p>
        </p:txBody>
      </p:sp>
      <p:sp>
        <p:nvSpPr>
          <p:cNvPr id="29708" name="Rectangle 2"/>
          <p:cNvSpPr>
            <a:spLocks noGrp="1" noRot="1" noChangeAspect="1" noChangeArrowheads="1" noTextEdit="1"/>
          </p:cNvSpPr>
          <p:nvPr>
            <p:ph type="sldImg"/>
          </p:nvPr>
        </p:nvSpPr>
        <p:spPr>
          <a:xfrm>
            <a:off x="577850" y="806450"/>
            <a:ext cx="5778500" cy="3251200"/>
          </a:xfrm>
          <a:ln/>
        </p:spPr>
      </p:sp>
      <p:sp>
        <p:nvSpPr>
          <p:cNvPr id="297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808405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17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17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17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17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17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954EDAB-FFA0-4284-8647-4261831C5EA6}" type="slidenum">
              <a:rPr lang="en-US" altLang="en-US"/>
              <a:pPr algn="r">
                <a:spcBef>
                  <a:spcPct val="0"/>
                </a:spcBef>
              </a:pPr>
              <a:t>160</a:t>
            </a:fld>
            <a:endParaRPr lang="en-US" altLang="en-US"/>
          </a:p>
        </p:txBody>
      </p:sp>
      <p:sp>
        <p:nvSpPr>
          <p:cNvPr id="317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17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17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17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5AEC438-D4FE-4F0A-8D7B-9BBB5643D65D}" type="slidenum">
              <a:rPr lang="en-US" altLang="en-US"/>
              <a:pPr algn="r">
                <a:spcBef>
                  <a:spcPct val="0"/>
                </a:spcBef>
              </a:pPr>
              <a:t>160</a:t>
            </a:fld>
            <a:endParaRPr lang="en-US" altLang="en-US"/>
          </a:p>
        </p:txBody>
      </p:sp>
      <p:sp>
        <p:nvSpPr>
          <p:cNvPr id="31756" name="Rectangle 2"/>
          <p:cNvSpPr>
            <a:spLocks noGrp="1" noRot="1" noChangeAspect="1" noChangeArrowheads="1" noTextEdit="1"/>
          </p:cNvSpPr>
          <p:nvPr>
            <p:ph type="sldImg"/>
          </p:nvPr>
        </p:nvSpPr>
        <p:spPr>
          <a:xfrm>
            <a:off x="577850" y="806450"/>
            <a:ext cx="5778500" cy="3251200"/>
          </a:xfrm>
          <a:ln/>
        </p:spPr>
      </p:sp>
      <p:sp>
        <p:nvSpPr>
          <p:cNvPr id="317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0502399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379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37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37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37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37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923D719-C33A-4B79-8F96-1E59E8C8030C}" type="slidenum">
              <a:rPr lang="en-US" altLang="en-US"/>
              <a:pPr algn="r">
                <a:spcBef>
                  <a:spcPct val="0"/>
                </a:spcBef>
              </a:pPr>
              <a:t>161</a:t>
            </a:fld>
            <a:endParaRPr lang="en-US" altLang="en-US"/>
          </a:p>
        </p:txBody>
      </p:sp>
      <p:sp>
        <p:nvSpPr>
          <p:cNvPr id="338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38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38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38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3AA9068-6003-4EAF-8163-77E65012F58F}" type="slidenum">
              <a:rPr lang="en-US" altLang="en-US"/>
              <a:pPr algn="r">
                <a:spcBef>
                  <a:spcPct val="0"/>
                </a:spcBef>
              </a:pPr>
              <a:t>161</a:t>
            </a:fld>
            <a:endParaRPr lang="en-US" altLang="en-US"/>
          </a:p>
        </p:txBody>
      </p:sp>
      <p:sp>
        <p:nvSpPr>
          <p:cNvPr id="33804" name="Rectangle 2"/>
          <p:cNvSpPr>
            <a:spLocks noGrp="1" noRot="1" noChangeAspect="1" noChangeArrowheads="1" noTextEdit="1"/>
          </p:cNvSpPr>
          <p:nvPr>
            <p:ph type="sldImg"/>
          </p:nvPr>
        </p:nvSpPr>
        <p:spPr>
          <a:xfrm>
            <a:off x="577850" y="806450"/>
            <a:ext cx="5778500" cy="3251200"/>
          </a:xfrm>
          <a:ln/>
        </p:spPr>
      </p:sp>
      <p:sp>
        <p:nvSpPr>
          <p:cNvPr id="3380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341254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58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58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58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58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32858A7-747D-4449-8AFE-F55B71F41487}" type="slidenum">
              <a:rPr lang="en-US" altLang="en-US"/>
              <a:pPr algn="r">
                <a:spcBef>
                  <a:spcPct val="0"/>
                </a:spcBef>
              </a:pPr>
              <a:t>162</a:t>
            </a:fld>
            <a:endParaRPr lang="en-US" altLang="en-US"/>
          </a:p>
        </p:txBody>
      </p:sp>
      <p:sp>
        <p:nvSpPr>
          <p:cNvPr id="358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58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58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58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B9B47A9-E5BF-4739-BE7B-F2AC2360D3E9}" type="slidenum">
              <a:rPr lang="en-US" altLang="en-US"/>
              <a:pPr algn="r">
                <a:spcBef>
                  <a:spcPct val="0"/>
                </a:spcBef>
              </a:pPr>
              <a:t>162</a:t>
            </a:fld>
            <a:endParaRPr lang="en-US" altLang="en-US"/>
          </a:p>
        </p:txBody>
      </p:sp>
      <p:sp>
        <p:nvSpPr>
          <p:cNvPr id="35852" name="Rectangle 2"/>
          <p:cNvSpPr>
            <a:spLocks noGrp="1" noRot="1" noChangeAspect="1" noChangeArrowheads="1" noTextEdit="1"/>
          </p:cNvSpPr>
          <p:nvPr>
            <p:ph type="sldImg"/>
          </p:nvPr>
        </p:nvSpPr>
        <p:spPr>
          <a:xfrm>
            <a:off x="577850" y="806450"/>
            <a:ext cx="5778500" cy="3251200"/>
          </a:xfrm>
          <a:ln/>
        </p:spPr>
      </p:sp>
      <p:sp>
        <p:nvSpPr>
          <p:cNvPr id="3585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275331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78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F9EBCCD-DFB9-4D75-96E8-7F5FD148F471}" type="slidenum">
              <a:rPr lang="en-US" altLang="en-US"/>
              <a:pPr algn="r">
                <a:spcBef>
                  <a:spcPct val="0"/>
                </a:spcBef>
              </a:pPr>
              <a:t>163</a:t>
            </a:fld>
            <a:endParaRPr lang="en-US" altLang="en-US"/>
          </a:p>
        </p:txBody>
      </p:sp>
      <p:sp>
        <p:nvSpPr>
          <p:cNvPr id="378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5BDC120-8638-4557-B1AF-F834DC92DB79}" type="slidenum">
              <a:rPr lang="en-US" altLang="en-US"/>
              <a:pPr algn="r">
                <a:spcBef>
                  <a:spcPct val="0"/>
                </a:spcBef>
              </a:pPr>
              <a:t>163</a:t>
            </a:fld>
            <a:endParaRPr lang="en-US" altLang="en-US"/>
          </a:p>
        </p:txBody>
      </p:sp>
      <p:sp>
        <p:nvSpPr>
          <p:cNvPr id="37900" name="Rectangle 2"/>
          <p:cNvSpPr>
            <a:spLocks noGrp="1" noRot="1" noChangeAspect="1" noChangeArrowheads="1" noTextEdit="1"/>
          </p:cNvSpPr>
          <p:nvPr>
            <p:ph type="sldImg"/>
          </p:nvPr>
        </p:nvSpPr>
        <p:spPr>
          <a:xfrm>
            <a:off x="577850" y="806450"/>
            <a:ext cx="5778500" cy="3251200"/>
          </a:xfrm>
          <a:ln/>
        </p:spPr>
      </p:sp>
      <p:sp>
        <p:nvSpPr>
          <p:cNvPr id="3790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9565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17</a:t>
            </a:fld>
            <a:endParaRPr lang="en-US"/>
          </a:p>
        </p:txBody>
      </p:sp>
    </p:spTree>
    <p:extLst>
      <p:ext uri="{BB962C8B-B14F-4D97-AF65-F5344CB8AC3E}">
        <p14:creationId xmlns:p14="http://schemas.microsoft.com/office/powerpoint/2010/main" val="34402680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9940"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399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9942"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399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75D5B4E-3C3E-488D-BA9C-498BBD5894DF}" type="slidenum">
              <a:rPr lang="en-US" altLang="en-US"/>
              <a:pPr>
                <a:spcBef>
                  <a:spcPct val="0"/>
                </a:spcBef>
              </a:pPr>
              <a:t>164</a:t>
            </a:fld>
            <a:endParaRPr lang="en-US" altLang="en-US"/>
          </a:p>
        </p:txBody>
      </p:sp>
      <p:sp>
        <p:nvSpPr>
          <p:cNvPr id="399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8552708-26B3-450A-A4B2-BDBBB64A49CD}" type="slidenum">
              <a:rPr lang="en-US" altLang="en-US"/>
              <a:pPr algn="r">
                <a:spcBef>
                  <a:spcPct val="0"/>
                </a:spcBef>
              </a:pPr>
              <a:t>164</a:t>
            </a:fld>
            <a:endParaRPr lang="en-US" altLang="en-US"/>
          </a:p>
        </p:txBody>
      </p:sp>
      <p:sp>
        <p:nvSpPr>
          <p:cNvPr id="39948" name="Rectangle 2"/>
          <p:cNvSpPr>
            <a:spLocks noGrp="1" noRot="1" noChangeAspect="1" noChangeArrowheads="1" noTextEdit="1"/>
          </p:cNvSpPr>
          <p:nvPr>
            <p:ph type="sldImg"/>
          </p:nvPr>
        </p:nvSpPr>
        <p:spPr>
          <a:xfrm>
            <a:off x="384175" y="701675"/>
            <a:ext cx="6165850" cy="3468688"/>
          </a:xfrm>
          <a:ln/>
        </p:spPr>
      </p:sp>
      <p:sp>
        <p:nvSpPr>
          <p:cNvPr id="39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4507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BF2FC8A3-35D8-4E92-A6F8-CD8136D897D7}" type="slidenum">
              <a:rPr lang="en-US" altLang="en-US"/>
              <a:pPr>
                <a:spcBef>
                  <a:spcPct val="0"/>
                </a:spcBef>
              </a:pPr>
              <a:t>165</a:t>
            </a:fld>
            <a:endParaRPr lang="en-US" altLang="en-US"/>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9603269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148AB4F8-6B0D-4CAA-8AA5-37D51561AB81}" type="slidenum">
              <a:rPr lang="en-US" altLang="en-US"/>
              <a:pPr>
                <a:spcBef>
                  <a:spcPct val="0"/>
                </a:spcBef>
              </a:pPr>
              <a:t>166</a:t>
            </a:fld>
            <a:endParaRPr lang="en-US" altLang="en-US"/>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5204957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CD6D811-8CDD-4BA9-8285-2BD149CF7B0D}" type="slidenum">
              <a:rPr lang="en-US" altLang="en-US"/>
              <a:pPr algn="r">
                <a:spcBef>
                  <a:spcPct val="0"/>
                </a:spcBef>
              </a:pPr>
              <a:t>167</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5B2AD63-F4D3-4485-A190-91BD6C7D10BB}" type="slidenum">
              <a:rPr lang="en-US" altLang="en-US"/>
              <a:pPr algn="r">
                <a:spcBef>
                  <a:spcPct val="0"/>
                </a:spcBef>
              </a:pPr>
              <a:t>167</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5858649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8742388-7B6A-4D3E-BD21-4F7491054C64}" type="slidenum">
              <a:rPr lang="en-US" altLang="en-US"/>
              <a:pPr algn="r">
                <a:spcBef>
                  <a:spcPct val="0"/>
                </a:spcBef>
              </a:pPr>
              <a:t>168</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DC39E357-2951-492B-8AAF-E7CA92D504F1}" type="slidenum">
              <a:rPr lang="en-US" altLang="en-US"/>
              <a:pPr algn="r">
                <a:spcBef>
                  <a:spcPct val="0"/>
                </a:spcBef>
              </a:pPr>
              <a:t>168</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931328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33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05510E25-A741-4BF8-9BB9-993AB70EF375}" type="slidenum">
              <a:rPr lang="en-US" altLang="en-US"/>
              <a:pPr>
                <a:spcBef>
                  <a:spcPct val="0"/>
                </a:spcBef>
              </a:pPr>
              <a:t>169</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8A4335DE-DDF2-4686-B53D-53B68F34D4A2}" type="slidenum">
              <a:rPr lang="en-US" altLang="en-US"/>
              <a:pPr algn="r">
                <a:spcBef>
                  <a:spcPct val="0"/>
                </a:spcBef>
              </a:pPr>
              <a:t>169</a:t>
            </a:fld>
            <a:endParaRPr lang="en-US" altLang="en-US"/>
          </a:p>
        </p:txBody>
      </p:sp>
      <p:sp>
        <p:nvSpPr>
          <p:cNvPr id="13324" name="Rectangle 2"/>
          <p:cNvSpPr>
            <a:spLocks noGrp="1" noRot="1" noChangeAspect="1" noChangeArrowheads="1" noTextEdit="1"/>
          </p:cNvSpPr>
          <p:nvPr>
            <p:ph type="sldImg"/>
          </p:nvPr>
        </p:nvSpPr>
        <p:spPr>
          <a:xfrm>
            <a:off x="384175" y="701675"/>
            <a:ext cx="6165850" cy="3468688"/>
          </a:xfrm>
          <a:ln/>
        </p:spPr>
      </p:sp>
      <p:sp>
        <p:nvSpPr>
          <p:cNvPr id="13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98671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18</a:t>
            </a:fld>
            <a:endParaRPr lang="en-US"/>
          </a:p>
        </p:txBody>
      </p:sp>
    </p:spTree>
    <p:extLst>
      <p:ext uri="{BB962C8B-B14F-4D97-AF65-F5344CB8AC3E}">
        <p14:creationId xmlns:p14="http://schemas.microsoft.com/office/powerpoint/2010/main" val="3117872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19</a:t>
            </a:fld>
            <a:endParaRPr lang="en-US"/>
          </a:p>
        </p:txBody>
      </p:sp>
    </p:spTree>
    <p:extLst>
      <p:ext uri="{BB962C8B-B14F-4D97-AF65-F5344CB8AC3E}">
        <p14:creationId xmlns:p14="http://schemas.microsoft.com/office/powerpoint/2010/main" val="1286926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20</a:t>
            </a:fld>
            <a:endParaRPr lang="en-US"/>
          </a:p>
        </p:txBody>
      </p:sp>
    </p:spTree>
    <p:extLst>
      <p:ext uri="{BB962C8B-B14F-4D97-AF65-F5344CB8AC3E}">
        <p14:creationId xmlns:p14="http://schemas.microsoft.com/office/powerpoint/2010/main" val="2723732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802-11-18-1050r2</a:t>
            </a:r>
          </a:p>
        </p:txBody>
      </p:sp>
      <p:sp>
        <p:nvSpPr>
          <p:cNvPr id="5" name="Rectangle 3"/>
          <p:cNvSpPr>
            <a:spLocks noGrp="1" noChangeArrowheads="1"/>
          </p:cNvSpPr>
          <p:nvPr>
            <p:ph type="dt"/>
          </p:nvPr>
        </p:nvSpPr>
        <p:spPr>
          <a:ln/>
        </p:spPr>
        <p:txBody>
          <a:bodyPr/>
          <a:lstStyle/>
          <a:p>
            <a:r>
              <a:rPr lang="en-US"/>
              <a:t>July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7725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802-11-18-1050r2</a:t>
            </a:r>
          </a:p>
        </p:txBody>
      </p:sp>
      <p:sp>
        <p:nvSpPr>
          <p:cNvPr id="5" name="Rectangle 3"/>
          <p:cNvSpPr>
            <a:spLocks noGrp="1" noChangeArrowheads="1"/>
          </p:cNvSpPr>
          <p:nvPr>
            <p:ph type="dt"/>
          </p:nvPr>
        </p:nvSpPr>
        <p:spPr>
          <a:ln/>
        </p:spPr>
        <p:txBody>
          <a:bodyPr/>
          <a:lstStyle/>
          <a:p>
            <a:r>
              <a:rPr lang="en-US"/>
              <a:t>July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471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802-11-18-1050r2</a:t>
            </a:r>
          </a:p>
        </p:txBody>
      </p:sp>
      <p:sp>
        <p:nvSpPr>
          <p:cNvPr id="5" name="Date Placeholder 4"/>
          <p:cNvSpPr>
            <a:spLocks noGrp="1"/>
          </p:cNvSpPr>
          <p:nvPr>
            <p:ph type="dt" idx="11"/>
          </p:nvPr>
        </p:nvSpPr>
        <p:spPr/>
        <p:txBody>
          <a:bodyPr/>
          <a:lstStyle/>
          <a:p>
            <a:r>
              <a:rPr lang="en-US"/>
              <a:t>July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2414256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802-11-18-1050r2</a:t>
            </a:r>
          </a:p>
        </p:txBody>
      </p:sp>
      <p:sp>
        <p:nvSpPr>
          <p:cNvPr id="5" name="Date Placeholder 4"/>
          <p:cNvSpPr>
            <a:spLocks noGrp="1"/>
          </p:cNvSpPr>
          <p:nvPr>
            <p:ph type="dt" idx="11"/>
          </p:nvPr>
        </p:nvSpPr>
        <p:spPr/>
        <p:txBody>
          <a:bodyPr/>
          <a:lstStyle/>
          <a:p>
            <a:r>
              <a:rPr lang="en-US"/>
              <a:t>July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2697062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802-11-18-1050r2</a:t>
            </a:r>
          </a:p>
        </p:txBody>
      </p:sp>
      <p:sp>
        <p:nvSpPr>
          <p:cNvPr id="5" name="Rectangle 3"/>
          <p:cNvSpPr>
            <a:spLocks noGrp="1" noChangeArrowheads="1"/>
          </p:cNvSpPr>
          <p:nvPr>
            <p:ph type="dt"/>
          </p:nvPr>
        </p:nvSpPr>
        <p:spPr>
          <a:ln/>
        </p:spPr>
        <p:txBody>
          <a:bodyPr/>
          <a:lstStyle/>
          <a:p>
            <a:r>
              <a:rPr lang="en-US"/>
              <a:t>July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9221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41</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3263553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46</a:t>
            </a:fld>
            <a:endParaRPr lang="en-US"/>
          </a:p>
        </p:txBody>
      </p:sp>
    </p:spTree>
    <p:extLst>
      <p:ext uri="{BB962C8B-B14F-4D97-AF65-F5344CB8AC3E}">
        <p14:creationId xmlns:p14="http://schemas.microsoft.com/office/powerpoint/2010/main" val="2467413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27502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042447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49</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109774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50</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4244174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55</a:t>
            </a:fld>
            <a:endParaRPr lang="en-US"/>
          </a:p>
        </p:txBody>
      </p:sp>
    </p:spTree>
    <p:extLst>
      <p:ext uri="{BB962C8B-B14F-4D97-AF65-F5344CB8AC3E}">
        <p14:creationId xmlns:p14="http://schemas.microsoft.com/office/powerpoint/2010/main" val="2146322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802.11-18/1334r0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56</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802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802.11-18/1334r0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57</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2171419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802.11-18/1334r0</a:t>
            </a:r>
            <a:endParaRPr lang="en-US"/>
          </a:p>
        </p:txBody>
      </p:sp>
      <p:sp>
        <p:nvSpPr>
          <p:cNvPr id="5" name="Date Placeholder 4"/>
          <p:cNvSpPr>
            <a:spLocks noGrp="1"/>
          </p:cNvSpPr>
          <p:nvPr>
            <p:ph type="dt" idx="11"/>
          </p:nvPr>
        </p:nvSpPr>
        <p:spPr/>
        <p:txBody>
          <a:bodyPr/>
          <a:lstStyle/>
          <a:p>
            <a:pPr>
              <a:defRPr/>
            </a:pPr>
            <a:r>
              <a:rPr lang="en-US" smtClean="0"/>
              <a:t>July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58</a:t>
            </a:fld>
            <a:endParaRPr lang="en-US"/>
          </a:p>
        </p:txBody>
      </p:sp>
    </p:spTree>
    <p:extLst>
      <p:ext uri="{BB962C8B-B14F-4D97-AF65-F5344CB8AC3E}">
        <p14:creationId xmlns:p14="http://schemas.microsoft.com/office/powerpoint/2010/main" val="258165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3</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253365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802.11-18/1334r0</a:t>
            </a:r>
            <a:endParaRPr lang="en-US"/>
          </a:p>
        </p:txBody>
      </p:sp>
      <p:sp>
        <p:nvSpPr>
          <p:cNvPr id="5" name="Date Placeholder 4"/>
          <p:cNvSpPr>
            <a:spLocks noGrp="1"/>
          </p:cNvSpPr>
          <p:nvPr>
            <p:ph type="dt" idx="11"/>
          </p:nvPr>
        </p:nvSpPr>
        <p:spPr/>
        <p:txBody>
          <a:bodyPr/>
          <a:lstStyle/>
          <a:p>
            <a:pPr>
              <a:defRPr/>
            </a:pPr>
            <a:r>
              <a:rPr lang="en-US" smtClean="0"/>
              <a:t>July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59</a:t>
            </a:fld>
            <a:endParaRPr lang="en-US"/>
          </a:p>
        </p:txBody>
      </p:sp>
    </p:spTree>
    <p:extLst>
      <p:ext uri="{BB962C8B-B14F-4D97-AF65-F5344CB8AC3E}">
        <p14:creationId xmlns:p14="http://schemas.microsoft.com/office/powerpoint/2010/main" val="696010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802.11-18/1334r0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60</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715743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61</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68337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62</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56439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63</a:t>
            </a:fld>
            <a:endParaRPr lang="en-US"/>
          </a:p>
        </p:txBody>
      </p:sp>
    </p:spTree>
    <p:extLst>
      <p:ext uri="{BB962C8B-B14F-4D97-AF65-F5344CB8AC3E}">
        <p14:creationId xmlns:p14="http://schemas.microsoft.com/office/powerpoint/2010/main" val="252475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65</a:t>
            </a:fld>
            <a:endParaRPr lang="en-US" smtClean="0"/>
          </a:p>
        </p:txBody>
      </p:sp>
    </p:spTree>
    <p:extLst>
      <p:ext uri="{BB962C8B-B14F-4D97-AF65-F5344CB8AC3E}">
        <p14:creationId xmlns:p14="http://schemas.microsoft.com/office/powerpoint/2010/main" val="3377337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2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2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6941360-0287-4E23-BB3D-7815F28C0D3B}" type="slidenum">
              <a:rPr lang="en-US" altLang="en-US" smtClean="0"/>
              <a:pPr>
                <a:spcBef>
                  <a:spcPct val="0"/>
                </a:spcBef>
              </a:pPr>
              <a:t>67</a:t>
            </a:fld>
            <a:endParaRPr lang="en-US" altLang="en-US" smtClean="0"/>
          </a:p>
        </p:txBody>
      </p:sp>
      <p:sp>
        <p:nvSpPr>
          <p:cNvPr id="12294" name="Rectangle 2"/>
          <p:cNvSpPr>
            <a:spLocks noGrp="1" noRot="1" noChangeAspect="1" noChangeArrowheads="1" noTextEdit="1"/>
          </p:cNvSpPr>
          <p:nvPr>
            <p:ph type="sldImg"/>
          </p:nvPr>
        </p:nvSpPr>
        <p:spPr>
          <a:xfrm>
            <a:off x="384175" y="701675"/>
            <a:ext cx="6165850" cy="3468688"/>
          </a:xfrm>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89160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921BD7E-F7DB-4CEB-9967-0909AF7D0732}" type="slidenum">
              <a:rPr lang="en-US" altLang="en-US" smtClean="0"/>
              <a:pPr>
                <a:spcBef>
                  <a:spcPct val="0"/>
                </a:spcBef>
              </a:pPr>
              <a:t>68</a:t>
            </a:fld>
            <a:endParaRPr lang="en-US" alt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94032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A99AA3F-4691-4C38-91E6-DF046E7ECF08}" type="slidenum">
              <a:rPr lang="en-US" altLang="en-US" smtClean="0"/>
              <a:pPr>
                <a:spcBef>
                  <a:spcPct val="0"/>
                </a:spcBef>
              </a:pPr>
              <a:t>69</a:t>
            </a:fld>
            <a:endParaRPr lang="en-US" altLang="en-US" smtClean="0"/>
          </a:p>
        </p:txBody>
      </p:sp>
    </p:spTree>
    <p:extLst>
      <p:ext uri="{BB962C8B-B14F-4D97-AF65-F5344CB8AC3E}">
        <p14:creationId xmlns:p14="http://schemas.microsoft.com/office/powerpoint/2010/main" val="2351800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4175" y="701675"/>
            <a:ext cx="6165850"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31CA1C2-69D8-4DD2-A3AA-4134F1A15886}" type="slidenum">
              <a:rPr lang="en-US" altLang="en-US" smtClean="0"/>
              <a:pPr>
                <a:spcBef>
                  <a:spcPct val="0"/>
                </a:spcBef>
              </a:pPr>
              <a:t>70</a:t>
            </a:fld>
            <a:endParaRPr lang="en-US" altLang="en-US" smtClean="0"/>
          </a:p>
        </p:txBody>
      </p:sp>
    </p:spTree>
    <p:extLst>
      <p:ext uri="{BB962C8B-B14F-4D97-AF65-F5344CB8AC3E}">
        <p14:creationId xmlns:p14="http://schemas.microsoft.com/office/powerpoint/2010/main" val="346721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298815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18DF097-506E-4F4A-B562-98D9BB9D5589}" type="slidenum">
              <a:rPr lang="en-US" altLang="en-US" smtClean="0"/>
              <a:pPr>
                <a:spcBef>
                  <a:spcPct val="0"/>
                </a:spcBef>
              </a:pPr>
              <a:t>71</a:t>
            </a:fld>
            <a:endParaRPr lang="en-US" altLang="en-US" smtClean="0"/>
          </a:p>
        </p:txBody>
      </p:sp>
    </p:spTree>
    <p:extLst>
      <p:ext uri="{BB962C8B-B14F-4D97-AF65-F5344CB8AC3E}">
        <p14:creationId xmlns:p14="http://schemas.microsoft.com/office/powerpoint/2010/main" val="2494804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815716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524553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59BC2B0-AAED-4888-87CC-E9F4823CFB1C}" type="slidenum">
              <a:rPr lang="en-US" altLang="en-US" smtClean="0"/>
              <a:pPr>
                <a:spcBef>
                  <a:spcPct val="0"/>
                </a:spcBef>
              </a:pPr>
              <a:t>77</a:t>
            </a:fld>
            <a:endParaRPr lang="en-US" altLang="en-US" smtClean="0"/>
          </a:p>
        </p:txBody>
      </p:sp>
    </p:spTree>
    <p:extLst>
      <p:ext uri="{BB962C8B-B14F-4D97-AF65-F5344CB8AC3E}">
        <p14:creationId xmlns:p14="http://schemas.microsoft.com/office/powerpoint/2010/main" val="21179726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4175" y="701675"/>
            <a:ext cx="6165850"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AE14C50-64BD-4437-B321-8B29D1449CCA}" type="slidenum">
              <a:rPr lang="en-US" altLang="en-US" smtClean="0"/>
              <a:pPr>
                <a:spcBef>
                  <a:spcPct val="0"/>
                </a:spcBef>
              </a:pPr>
              <a:t>78</a:t>
            </a:fld>
            <a:endParaRPr lang="en-US" altLang="en-US" smtClean="0"/>
          </a:p>
        </p:txBody>
      </p:sp>
    </p:spTree>
    <p:extLst>
      <p:ext uri="{BB962C8B-B14F-4D97-AF65-F5344CB8AC3E}">
        <p14:creationId xmlns:p14="http://schemas.microsoft.com/office/powerpoint/2010/main" val="17333071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E6DCDE9-BD2A-428B-B911-E501DC9C9999}" type="slidenum">
              <a:rPr lang="en-US" altLang="en-US" smtClean="0"/>
              <a:pPr>
                <a:spcBef>
                  <a:spcPct val="0"/>
                </a:spcBef>
              </a:pPr>
              <a:t>81</a:t>
            </a:fld>
            <a:endParaRPr lang="en-US" altLang="en-US" smtClean="0"/>
          </a:p>
        </p:txBody>
      </p:sp>
    </p:spTree>
    <p:extLst>
      <p:ext uri="{BB962C8B-B14F-4D97-AF65-F5344CB8AC3E}">
        <p14:creationId xmlns:p14="http://schemas.microsoft.com/office/powerpoint/2010/main" val="1885188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D192EE9-1905-4FFB-8D3D-855856F2CFEE}" type="slidenum">
              <a:rPr lang="en-US" altLang="en-US" smtClean="0"/>
              <a:pPr>
                <a:spcBef>
                  <a:spcPct val="0"/>
                </a:spcBef>
              </a:pPr>
              <a:t>82</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28140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09A78E6-74AB-4171-BE39-36F6189292D9}" type="slidenum">
              <a:rPr lang="en-US" altLang="en-US" smtClean="0"/>
              <a:pPr>
                <a:spcBef>
                  <a:spcPct val="0"/>
                </a:spcBef>
              </a:pPr>
              <a:t>83</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5039367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109E44E-CCE0-4404-9F12-19B545F7E3BF}" type="slidenum">
              <a:rPr lang="en-US" altLang="en-US" smtClean="0"/>
              <a:pPr>
                <a:spcBef>
                  <a:spcPct val="0"/>
                </a:spcBef>
              </a:pPr>
              <a:t>84</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23119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B2D40C1-E158-406D-BD57-64DEAEECDD35}" type="slidenum">
              <a:rPr lang="en-US" altLang="en-US" smtClean="0"/>
              <a:pPr>
                <a:spcBef>
                  <a:spcPct val="0"/>
                </a:spcBef>
              </a:pPr>
              <a:t>85</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25882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58197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D1AB896F-3992-400C-BDE0-6EC9171626AD}" type="slidenum">
              <a:rPr lang="en-US" altLang="en-US" smtClean="0"/>
              <a:pPr>
                <a:spcBef>
                  <a:spcPct val="0"/>
                </a:spcBef>
              </a:pPr>
              <a:t>86</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386049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910EA6B-D788-4D6D-AA4E-6818CEB70A6A}" type="slidenum">
              <a:rPr lang="en-US" altLang="en-US" smtClean="0"/>
              <a:pPr>
                <a:spcBef>
                  <a:spcPct val="0"/>
                </a:spcBef>
              </a:pPr>
              <a:t>87</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171490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a16="http://schemas.microsoft.com/office/drawing/2014/main" xmlns=""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a16="http://schemas.microsoft.com/office/drawing/2014/main" xmlns=""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4B081CD-A348-4578-A9CC-973E15AC2DBE}" type="slidenum">
              <a:rPr lang="en-US" altLang="en-US" smtClean="0"/>
              <a:pPr>
                <a:spcBef>
                  <a:spcPct val="0"/>
                </a:spcBef>
              </a:pPr>
              <a:t>88</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9320636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786067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05123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93</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7819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802.11-yy/xxxxr0</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96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917706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802.11-18/1325r1</a:t>
            </a:r>
          </a:p>
        </p:txBody>
      </p:sp>
      <p:sp>
        <p:nvSpPr>
          <p:cNvPr id="9219" name="Rectangle 3"/>
          <p:cNvSpPr>
            <a:spLocks noGrp="1" noChangeArrowheads="1"/>
          </p:cNvSpPr>
          <p:nvPr>
            <p:ph type="dt" sz="quarter" idx="1"/>
          </p:nvPr>
        </p:nvSpPr>
        <p:spPr>
          <a:noFill/>
        </p:spPr>
        <p:txBody>
          <a:bodyPr/>
          <a:lstStyle/>
          <a:p>
            <a:r>
              <a:rPr lang="en-US">
                <a:latin typeface="Times New Roman" charset="0"/>
              </a:rPr>
              <a:t>July 2012</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Michael Montemurro, BlackBerry</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97</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33877185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latin typeface="Times New Roman" charset="0"/>
              </a:rPr>
              <a:t>doc.: IEEE 802.11-18/1325r1</a:t>
            </a:r>
          </a:p>
        </p:txBody>
      </p:sp>
      <p:sp>
        <p:nvSpPr>
          <p:cNvPr id="10243" name="Rectangle 3"/>
          <p:cNvSpPr>
            <a:spLocks noGrp="1" noChangeArrowheads="1"/>
          </p:cNvSpPr>
          <p:nvPr>
            <p:ph type="dt" sz="quarter" idx="1"/>
          </p:nvPr>
        </p:nvSpPr>
        <p:spPr>
          <a:noFill/>
        </p:spPr>
        <p:txBody>
          <a:bodyPr/>
          <a:lstStyle/>
          <a:p>
            <a:r>
              <a:rPr lang="en-US">
                <a:latin typeface="Times New Roman" charset="0"/>
              </a:rPr>
              <a:t>July 2012</a:t>
            </a:r>
          </a:p>
        </p:txBody>
      </p:sp>
      <p:sp>
        <p:nvSpPr>
          <p:cNvPr id="10244" name="Rectangle 6"/>
          <p:cNvSpPr>
            <a:spLocks noGrp="1" noChangeArrowheads="1"/>
          </p:cNvSpPr>
          <p:nvPr>
            <p:ph type="ftr" sz="quarter" idx="4"/>
          </p:nvPr>
        </p:nvSpPr>
        <p:spPr>
          <a:noFill/>
        </p:spPr>
        <p:txBody>
          <a:bodyPr/>
          <a:lstStyle/>
          <a:p>
            <a:pPr lvl="4"/>
            <a:r>
              <a:rPr lang="en-US">
                <a:latin typeface="Times New Roman" charset="0"/>
              </a:rPr>
              <a:t>Michael Montemurro, BlackBerry</a:t>
            </a:r>
          </a:p>
        </p:txBody>
      </p:sp>
      <p:sp>
        <p:nvSpPr>
          <p:cNvPr id="10245" name="Rectangle 7"/>
          <p:cNvSpPr>
            <a:spLocks noGrp="1" noChangeArrowheads="1"/>
          </p:cNvSpPr>
          <p:nvPr>
            <p:ph type="sldNum" sz="quarter" idx="5"/>
          </p:nvPr>
        </p:nvSpPr>
        <p:spPr>
          <a:noFill/>
        </p:spPr>
        <p:txBody>
          <a:bodyPr/>
          <a:lstStyle/>
          <a:p>
            <a:r>
              <a:rPr lang="en-US">
                <a:latin typeface="Times New Roman" charset="0"/>
              </a:rPr>
              <a:t>Page </a:t>
            </a:r>
            <a:fld id="{AE186E40-7D00-4CAA-B979-B46EAA410546}" type="slidenum">
              <a:rPr lang="en-US" smtClean="0">
                <a:latin typeface="Times New Roman" charset="0"/>
              </a:rPr>
              <a:pPr/>
              <a:t>98</a:t>
            </a:fld>
            <a:endParaRPr lang="en-US">
              <a:latin typeface="Times New Roman" charset="0"/>
            </a:endParaRPr>
          </a:p>
        </p:txBody>
      </p:sp>
      <p:sp>
        <p:nvSpPr>
          <p:cNvPr id="10246" name="Rectangle 2"/>
          <p:cNvSpPr>
            <a:spLocks noGrp="1" noRot="1" noChangeAspect="1" noChangeArrowheads="1" noTextEdit="1"/>
          </p:cNvSpPr>
          <p:nvPr>
            <p:ph type="sldImg"/>
          </p:nvPr>
        </p:nvSpPr>
        <p:spPr>
          <a:xfrm>
            <a:off x="384175" y="701675"/>
            <a:ext cx="6165850" cy="3468688"/>
          </a:xfrm>
          <a:ln cap="flat"/>
        </p:spPr>
      </p:sp>
      <p:sp>
        <p:nvSpPr>
          <p:cNvPr id="10247" name="Rectangle 3"/>
          <p:cNvSpPr>
            <a:spLocks noGrp="1" noChangeArrowheads="1"/>
          </p:cNvSpPr>
          <p:nvPr>
            <p:ph type="body" idx="1"/>
          </p:nvPr>
        </p:nvSpPr>
        <p:spPr>
          <a:noFill/>
          <a:ln/>
        </p:spPr>
        <p:txBody>
          <a:bodyPr lIns="95250" rIns="95250"/>
          <a:lstStyle/>
          <a:p>
            <a:endParaRPr lang="en-US">
              <a:latin typeface="Times New Roman" charset="0"/>
            </a:endParaRPr>
          </a:p>
        </p:txBody>
      </p:sp>
    </p:spTree>
    <p:extLst>
      <p:ext uri="{BB962C8B-B14F-4D97-AF65-F5344CB8AC3E}">
        <p14:creationId xmlns:p14="http://schemas.microsoft.com/office/powerpoint/2010/main" val="7977338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802.11-18/1325r1</a:t>
            </a:r>
          </a:p>
        </p:txBody>
      </p:sp>
      <p:sp>
        <p:nvSpPr>
          <p:cNvPr id="11269" name="Date Placeholder 4"/>
          <p:cNvSpPr>
            <a:spLocks noGrp="1"/>
          </p:cNvSpPr>
          <p:nvPr>
            <p:ph type="dt" sz="quarter" idx="1"/>
          </p:nvPr>
        </p:nvSpPr>
        <p:spPr>
          <a:noFill/>
        </p:spPr>
        <p:txBody>
          <a:bodyPr/>
          <a:lstStyle/>
          <a:p>
            <a:r>
              <a:rPr lang="en-US">
                <a:latin typeface="Times New Roman" charset="0"/>
              </a:rPr>
              <a:t>July 2012</a:t>
            </a:r>
          </a:p>
        </p:txBody>
      </p:sp>
      <p:sp>
        <p:nvSpPr>
          <p:cNvPr id="11270" name="Footer Placeholder 5"/>
          <p:cNvSpPr>
            <a:spLocks noGrp="1"/>
          </p:cNvSpPr>
          <p:nvPr>
            <p:ph type="ftr" sz="quarter" idx="4"/>
          </p:nvPr>
        </p:nvSpPr>
        <p:spPr>
          <a:noFill/>
        </p:spPr>
        <p:txBody>
          <a:bodyPr/>
          <a:lstStyle/>
          <a:p>
            <a:pPr lvl="4"/>
            <a:r>
              <a:rPr lang="en-US">
                <a:latin typeface="Times New Roman" charset="0"/>
              </a:rPr>
              <a:t>Michael Montemurro, BlackBerry</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99</a:t>
            </a:fld>
            <a:endParaRPr lang="en-US">
              <a:latin typeface="Times New Roman" charset="0"/>
            </a:endParaRPr>
          </a:p>
        </p:txBody>
      </p:sp>
    </p:spTree>
    <p:extLst>
      <p:ext uri="{BB962C8B-B14F-4D97-AF65-F5344CB8AC3E}">
        <p14:creationId xmlns:p14="http://schemas.microsoft.com/office/powerpoint/2010/main" val="169926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44530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100</a:t>
            </a:fld>
            <a:endParaRPr lang="en-US"/>
          </a:p>
        </p:txBody>
      </p:sp>
    </p:spTree>
    <p:extLst>
      <p:ext uri="{BB962C8B-B14F-4D97-AF65-F5344CB8AC3E}">
        <p14:creationId xmlns:p14="http://schemas.microsoft.com/office/powerpoint/2010/main" val="33733818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a:spLocks noGrp="1" noChangeArrowheads="1"/>
          </p:cNvSpPr>
          <p:nvPr>
            <p:ph type="sldNum"/>
          </p:nvPr>
        </p:nvSpPr>
        <p:spPr>
          <a:ln/>
        </p:spPr>
        <p:txBody>
          <a:bodyPr/>
          <a:lstStyle/>
          <a:p>
            <a:fld id="{77B1B070-00A9-4BF2-916D-5DA1BA838CD2}" type="slidenum">
              <a:rPr lang="en-US" altLang="en-US"/>
              <a:pPr/>
              <a:t>101</a:t>
            </a:fld>
            <a:endParaRPr lang="en-US" altLang="en-US"/>
          </a:p>
        </p:txBody>
      </p:sp>
      <p:sp>
        <p:nvSpPr>
          <p:cNvPr id="7169"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93000"/>
              </a:lnSpc>
              <a:buClrTx/>
              <a:buFontTx/>
              <a:buNone/>
            </a:pPr>
            <a:fld id="{AC3A4579-61F1-479B-800E-73B13D6B7840}" type="slidenum">
              <a:rPr lang="en-US" altLang="en-US" sz="1400">
                <a:latin typeface="Times New Roman" panose="02020603050405020304" pitchFamily="18" charset="0"/>
              </a:rPr>
              <a:pPr algn="r">
                <a:lnSpc>
                  <a:spcPct val="93000"/>
                </a:lnSpc>
                <a:buClrTx/>
                <a:buFontTx/>
                <a:buNone/>
              </a:pPr>
              <a:t>101</a:t>
            </a:fld>
            <a:endParaRPr lang="en-US" altLang="en-US" sz="1400">
              <a:latin typeface="Times New Roman" panose="02020603050405020304" pitchFamily="18" charset="0"/>
            </a:endParaRPr>
          </a:p>
        </p:txBody>
      </p:sp>
      <p:sp>
        <p:nvSpPr>
          <p:cNvPr id="7170"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7171"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7172"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7173"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85820D26-7A6E-47C1-A41F-14CF6AAFCC48}" type="slidenum">
              <a:rPr lang="en-US" altLang="en-US" sz="1200">
                <a:latin typeface="Times New Roman" panose="02020603050405020304" pitchFamily="18" charset="0"/>
              </a:rPr>
              <a:pPr algn="r">
                <a:lnSpc>
                  <a:spcPct val="100000"/>
                </a:lnSpc>
                <a:buClrTx/>
                <a:buFontTx/>
                <a:buNone/>
              </a:pPr>
              <a:t>101</a:t>
            </a:fld>
            <a:endParaRPr lang="en-US" altLang="en-US" sz="1200">
              <a:latin typeface="Times New Roman" panose="02020603050405020304" pitchFamily="18" charset="0"/>
            </a:endParaRPr>
          </a:p>
        </p:txBody>
      </p:sp>
      <p:sp>
        <p:nvSpPr>
          <p:cNvPr id="7174" name="AutoShape 6"/>
          <p:cNvSpPr>
            <a:spLocks noChangeArrowheads="1"/>
          </p:cNvSpPr>
          <p:nvPr/>
        </p:nvSpPr>
        <p:spPr bwMode="auto">
          <a:xfrm>
            <a:off x="1154113" y="701675"/>
            <a:ext cx="4625975" cy="3468688"/>
          </a:xfrm>
          <a:custGeom>
            <a:avLst/>
            <a:gdLst>
              <a:gd name="G0" fmla="+- 12850 0 0"/>
              <a:gd name="G1" fmla="+- 1 0 0"/>
              <a:gd name="G2" fmla="+- 2 0 0"/>
              <a:gd name="G3" fmla="*/ 1 61307 45568"/>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254999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a:spLocks noGrp="1" noChangeArrowheads="1"/>
          </p:cNvSpPr>
          <p:nvPr>
            <p:ph type="sldNum"/>
          </p:nvPr>
        </p:nvSpPr>
        <p:spPr>
          <a:ln/>
        </p:spPr>
        <p:txBody>
          <a:bodyPr/>
          <a:lstStyle/>
          <a:p>
            <a:fld id="{4BBD93C2-7DFE-463F-AA19-1FF63BEB5CD9}" type="slidenum">
              <a:rPr lang="en-US" altLang="en-US"/>
              <a:pPr/>
              <a:t>102</a:t>
            </a:fld>
            <a:endParaRPr lang="en-US" altLang="en-US"/>
          </a:p>
        </p:txBody>
      </p:sp>
      <p:sp>
        <p:nvSpPr>
          <p:cNvPr id="8193"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93000"/>
              </a:lnSpc>
              <a:buClrTx/>
              <a:buFontTx/>
              <a:buNone/>
            </a:pPr>
            <a:fld id="{BD5F3A24-AC15-4401-B7FB-4D5171D1C8F1}" type="slidenum">
              <a:rPr lang="en-US" altLang="en-US" sz="1400">
                <a:latin typeface="Times New Roman" panose="02020603050405020304" pitchFamily="18" charset="0"/>
              </a:rPr>
              <a:pPr algn="r">
                <a:lnSpc>
                  <a:spcPct val="93000"/>
                </a:lnSpc>
                <a:buClrTx/>
                <a:buFontTx/>
                <a:buNone/>
              </a:pPr>
              <a:t>102</a:t>
            </a:fld>
            <a:endParaRPr lang="en-US" altLang="en-US" sz="1400">
              <a:latin typeface="Times New Roman" panose="02020603050405020304" pitchFamily="18" charset="0"/>
            </a:endParaRPr>
          </a:p>
        </p:txBody>
      </p:sp>
      <p:sp>
        <p:nvSpPr>
          <p:cNvPr id="8194"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8195"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8196"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8197"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E409328C-B34E-4175-94B6-C4A3C3FCCA60}" type="slidenum">
              <a:rPr lang="en-US" altLang="en-US" sz="1200">
                <a:latin typeface="Times New Roman" panose="02020603050405020304" pitchFamily="18" charset="0"/>
              </a:rPr>
              <a:pPr algn="r">
                <a:lnSpc>
                  <a:spcPct val="100000"/>
                </a:lnSpc>
                <a:buClrTx/>
                <a:buFontTx/>
                <a:buNone/>
              </a:pPr>
              <a:t>102</a:t>
            </a:fld>
            <a:endParaRPr lang="en-US" altLang="en-US" sz="1200">
              <a:latin typeface="Times New Roman" panose="02020603050405020304" pitchFamily="18" charset="0"/>
            </a:endParaRPr>
          </a:p>
        </p:txBody>
      </p:sp>
      <p:sp>
        <p:nvSpPr>
          <p:cNvPr id="8198" name="AutoShape 6"/>
          <p:cNvSpPr>
            <a:spLocks noChangeArrowheads="1"/>
          </p:cNvSpPr>
          <p:nvPr/>
        </p:nvSpPr>
        <p:spPr bwMode="auto">
          <a:xfrm>
            <a:off x="1154113" y="701675"/>
            <a:ext cx="4625975" cy="3468688"/>
          </a:xfrm>
          <a:custGeom>
            <a:avLst/>
            <a:gdLst>
              <a:gd name="G0" fmla="+- 12850 0 0"/>
              <a:gd name="G1" fmla="+- 1 0 0"/>
              <a:gd name="G2" fmla="+- 2 0 0"/>
              <a:gd name="G3" fmla="*/ 1 61307 45568"/>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9"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6406162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87101729-B4BF-4A17-97E3-A6373C8562CF}" type="slidenum">
              <a:rPr lang="en-US" altLang="en-US"/>
              <a:pPr/>
              <a:t>103</a:t>
            </a:fld>
            <a:endParaRPr lang="en-US" altLang="en-US"/>
          </a:p>
        </p:txBody>
      </p:sp>
      <p:sp>
        <p:nvSpPr>
          <p:cNvPr id="9217" name="Rectangle 1"/>
          <p:cNvSpPr txBox="1">
            <a:spLocks noGrp="1" noRot="1" noChangeAspect="1" noChangeArrowheads="1"/>
          </p:cNvSpPr>
          <p:nvPr>
            <p:ph type="sldImg"/>
          </p:nvPr>
        </p:nvSpPr>
        <p:spPr bwMode="auto">
          <a:xfrm>
            <a:off x="374650" y="704850"/>
            <a:ext cx="6180138"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693738" y="4408488"/>
            <a:ext cx="5543550" cy="417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786267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1CC5E2E-6751-4FEE-869B-6DFB069074AA}" type="slidenum">
              <a:rPr lang="en-US" altLang="en-US"/>
              <a:pPr/>
              <a:t>104</a:t>
            </a:fld>
            <a:endParaRPr lang="en-US" altLang="en-US"/>
          </a:p>
        </p:txBody>
      </p:sp>
      <p:sp>
        <p:nvSpPr>
          <p:cNvPr id="10241" name="Rectangle 1"/>
          <p:cNvSpPr txBox="1">
            <a:spLocks noGrp="1" noRot="1" noChangeAspect="1" noChangeArrowheads="1"/>
          </p:cNvSpPr>
          <p:nvPr>
            <p:ph type="sldImg"/>
          </p:nvPr>
        </p:nvSpPr>
        <p:spPr bwMode="auto">
          <a:xfrm>
            <a:off x="374650" y="704850"/>
            <a:ext cx="6180138" cy="34766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93738" y="4408488"/>
            <a:ext cx="5543550" cy="4171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325922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07701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7733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110</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94429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111</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2408589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112</a:t>
            </a:fld>
            <a:endParaRPr lang="en-US"/>
          </a:p>
        </p:txBody>
      </p:sp>
    </p:spTree>
    <p:extLst>
      <p:ext uri="{BB962C8B-B14F-4D97-AF65-F5344CB8AC3E}">
        <p14:creationId xmlns:p14="http://schemas.microsoft.com/office/powerpoint/2010/main" val="3573792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08181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113</a:t>
            </a:fld>
            <a:endParaRPr lang="en-US"/>
          </a:p>
        </p:txBody>
      </p:sp>
    </p:spTree>
    <p:extLst>
      <p:ext uri="{BB962C8B-B14F-4D97-AF65-F5344CB8AC3E}">
        <p14:creationId xmlns:p14="http://schemas.microsoft.com/office/powerpoint/2010/main" val="3154343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114</a:t>
            </a:fld>
            <a:endParaRPr lang="en-US"/>
          </a:p>
        </p:txBody>
      </p:sp>
    </p:spTree>
    <p:extLst>
      <p:ext uri="{BB962C8B-B14F-4D97-AF65-F5344CB8AC3E}">
        <p14:creationId xmlns:p14="http://schemas.microsoft.com/office/powerpoint/2010/main" val="9724471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115</a:t>
            </a:fld>
            <a:endParaRPr lang="en-US"/>
          </a:p>
        </p:txBody>
      </p:sp>
    </p:spTree>
    <p:extLst>
      <p:ext uri="{BB962C8B-B14F-4D97-AF65-F5344CB8AC3E}">
        <p14:creationId xmlns:p14="http://schemas.microsoft.com/office/powerpoint/2010/main" val="42723209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116</a:t>
            </a:fld>
            <a:endParaRPr lang="en-US"/>
          </a:p>
        </p:txBody>
      </p:sp>
    </p:spTree>
    <p:extLst>
      <p:ext uri="{BB962C8B-B14F-4D97-AF65-F5344CB8AC3E}">
        <p14:creationId xmlns:p14="http://schemas.microsoft.com/office/powerpoint/2010/main" val="3959206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117</a:t>
            </a:fld>
            <a:endParaRPr lang="en-US"/>
          </a:p>
        </p:txBody>
      </p:sp>
    </p:spTree>
    <p:extLst>
      <p:ext uri="{BB962C8B-B14F-4D97-AF65-F5344CB8AC3E}">
        <p14:creationId xmlns:p14="http://schemas.microsoft.com/office/powerpoint/2010/main" val="11126529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118</a:t>
            </a:fld>
            <a:endParaRPr lang="en-US"/>
          </a:p>
        </p:txBody>
      </p:sp>
    </p:spTree>
    <p:extLst>
      <p:ext uri="{BB962C8B-B14F-4D97-AF65-F5344CB8AC3E}">
        <p14:creationId xmlns:p14="http://schemas.microsoft.com/office/powerpoint/2010/main" val="29824139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121</a:t>
            </a:fld>
            <a:endParaRPr lang="en-US"/>
          </a:p>
        </p:txBody>
      </p:sp>
    </p:spTree>
    <p:extLst>
      <p:ext uri="{BB962C8B-B14F-4D97-AF65-F5344CB8AC3E}">
        <p14:creationId xmlns:p14="http://schemas.microsoft.com/office/powerpoint/2010/main" val="40438547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122</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999501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128</a:t>
            </a:fld>
            <a:endParaRPr lang="en-US"/>
          </a:p>
        </p:txBody>
      </p:sp>
    </p:spTree>
    <p:extLst>
      <p:ext uri="{BB962C8B-B14F-4D97-AF65-F5344CB8AC3E}">
        <p14:creationId xmlns:p14="http://schemas.microsoft.com/office/powerpoint/2010/main" val="11480648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9155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14</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5088094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134</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7615655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135</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0540627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902220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2575103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406232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139</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2402174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329837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3697989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7851804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143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61702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15</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3295173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144</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620078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145</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715844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975193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9825351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1664118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01736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753411"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July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150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9749331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33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D30E6FE-6CF5-446B-9E0B-73ECCC5F848B}" type="slidenum">
              <a:rPr lang="en-US" altLang="en-US"/>
              <a:pPr algn="r">
                <a:spcBef>
                  <a:spcPct val="0"/>
                </a:spcBef>
              </a:pPr>
              <a:t>151</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A13F248-6B9F-4518-AB6F-01DAE5B2FC97}" type="slidenum">
              <a:rPr lang="en-US" altLang="en-US"/>
              <a:pPr algn="r">
                <a:spcBef>
                  <a:spcPct val="0"/>
                </a:spcBef>
              </a:pPr>
              <a:t>151</a:t>
            </a:fld>
            <a:endParaRPr lang="en-US" altLang="en-US"/>
          </a:p>
        </p:txBody>
      </p:sp>
      <p:sp>
        <p:nvSpPr>
          <p:cNvPr id="13324" name="Rectangle 2"/>
          <p:cNvSpPr>
            <a:spLocks noGrp="1" noRot="1" noChangeAspect="1" noChangeArrowheads="1" noTextEdit="1"/>
          </p:cNvSpPr>
          <p:nvPr>
            <p:ph type="sldImg"/>
          </p:nvPr>
        </p:nvSpPr>
        <p:spPr>
          <a:xfrm>
            <a:off x="577850" y="806450"/>
            <a:ext cx="5778500" cy="3251200"/>
          </a:xfrm>
          <a:ln/>
        </p:spPr>
      </p:sp>
      <p:sp>
        <p:nvSpPr>
          <p:cNvPr id="133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5518822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53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53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53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53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53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DED8649-FEBB-4537-8A5C-47854ABC4B18}" type="slidenum">
              <a:rPr lang="en-US" altLang="en-US"/>
              <a:pPr algn="r">
                <a:spcBef>
                  <a:spcPct val="0"/>
                </a:spcBef>
              </a:pPr>
              <a:t>152</a:t>
            </a:fld>
            <a:endParaRPr lang="en-US" altLang="en-US"/>
          </a:p>
        </p:txBody>
      </p:sp>
      <p:sp>
        <p:nvSpPr>
          <p:cNvPr id="153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53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53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53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4EFB846-2AAB-4419-8256-2E8B8509D63E}" type="slidenum">
              <a:rPr lang="en-US" altLang="en-US"/>
              <a:pPr algn="r">
                <a:spcBef>
                  <a:spcPct val="0"/>
                </a:spcBef>
              </a:pPr>
              <a:t>152</a:t>
            </a:fld>
            <a:endParaRPr lang="en-US" altLang="en-US"/>
          </a:p>
        </p:txBody>
      </p:sp>
      <p:sp>
        <p:nvSpPr>
          <p:cNvPr id="15372" name="Rectangle 2"/>
          <p:cNvSpPr>
            <a:spLocks noGrp="1" noRot="1" noChangeAspect="1" noChangeArrowheads="1" noTextEdit="1"/>
          </p:cNvSpPr>
          <p:nvPr>
            <p:ph type="sldImg"/>
          </p:nvPr>
        </p:nvSpPr>
        <p:spPr>
          <a:xfrm>
            <a:off x="577850" y="806450"/>
            <a:ext cx="5778500" cy="3251200"/>
          </a:xfrm>
          <a:ln/>
        </p:spPr>
      </p:sp>
      <p:sp>
        <p:nvSpPr>
          <p:cNvPr id="153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125264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74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74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74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74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74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677ACA4-58A7-4C7F-B51B-5ABC7F3F3D07}" type="slidenum">
              <a:rPr lang="en-US" altLang="en-US"/>
              <a:pPr algn="r">
                <a:spcBef>
                  <a:spcPct val="0"/>
                </a:spcBef>
              </a:pPr>
              <a:t>153</a:t>
            </a:fld>
            <a:endParaRPr lang="en-US" altLang="en-US"/>
          </a:p>
        </p:txBody>
      </p:sp>
      <p:sp>
        <p:nvSpPr>
          <p:cNvPr id="174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74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74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74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CAF1662-EE5F-478A-9953-88B6EF6D2049}" type="slidenum">
              <a:rPr lang="en-US" altLang="en-US"/>
              <a:pPr algn="r">
                <a:spcBef>
                  <a:spcPct val="0"/>
                </a:spcBef>
              </a:pPr>
              <a:t>153</a:t>
            </a:fld>
            <a:endParaRPr lang="en-US" altLang="en-US"/>
          </a:p>
        </p:txBody>
      </p:sp>
      <p:sp>
        <p:nvSpPr>
          <p:cNvPr id="17420" name="Rectangle 2"/>
          <p:cNvSpPr>
            <a:spLocks noGrp="1" noRot="1" noChangeAspect="1" noChangeArrowheads="1" noTextEdit="1"/>
          </p:cNvSpPr>
          <p:nvPr>
            <p:ph type="sldImg"/>
          </p:nvPr>
        </p:nvSpPr>
        <p:spPr>
          <a:xfrm>
            <a:off x="577850" y="806450"/>
            <a:ext cx="5778500" cy="3251200"/>
          </a:xfrm>
          <a:ln/>
        </p:spPr>
      </p:sp>
      <p:sp>
        <p:nvSpPr>
          <p:cNvPr id="174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3170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0" y="209629"/>
            <a:ext cx="10972800" cy="1152000"/>
          </a:xfrm>
        </p:spPr>
        <p:txBody>
          <a:bodyPr>
            <a:normAutofit/>
          </a:bodyPr>
          <a:lstStyle>
            <a:lvl1pPr>
              <a:defRPr sz="2400">
                <a:latin typeface="Intel Clear" panose="020B0604020203020204" pitchFamily="34" charset="0"/>
              </a:defRPr>
            </a:lvl1pPr>
          </a:lstStyle>
          <a:p>
            <a:r>
              <a:rPr lang="de-DE" dirty="0"/>
              <a:t>24pt Headline</a:t>
            </a:r>
          </a:p>
        </p:txBody>
      </p:sp>
      <p:sp>
        <p:nvSpPr>
          <p:cNvPr id="3" name="Datumsplatzhalter 2"/>
          <p:cNvSpPr>
            <a:spLocks noGrp="1"/>
          </p:cNvSpPr>
          <p:nvPr>
            <p:ph type="dt" sz="half" idx="10"/>
          </p:nvPr>
        </p:nvSpPr>
        <p:spPr>
          <a:xfrm>
            <a:off x="609600" y="6356353"/>
            <a:ext cx="2844800" cy="365125"/>
          </a:xfrm>
          <a:prstGeom prst="rect">
            <a:avLst/>
          </a:prstGeom>
        </p:spPr>
        <p:txBody>
          <a:bodyPr/>
          <a:lstStyle>
            <a:lvl1pPr>
              <a:defRPr>
                <a:latin typeface="Intel Clear" panose="020B0604020203020204" pitchFamily="34" charset="0"/>
              </a:defRPr>
            </a:lvl1pPr>
          </a:lstStyle>
          <a:p>
            <a:r>
              <a:rPr lang="en-CA"/>
              <a:t>July 2018</a:t>
            </a:r>
            <a:endParaRPr lang="en-US" dirty="0"/>
          </a:p>
        </p:txBody>
      </p:sp>
      <p:sp>
        <p:nvSpPr>
          <p:cNvPr id="9" name="Textplatzhalter 8"/>
          <p:cNvSpPr>
            <a:spLocks noGrp="1"/>
          </p:cNvSpPr>
          <p:nvPr>
            <p:ph type="body" sz="quarter" idx="13"/>
          </p:nvPr>
        </p:nvSpPr>
        <p:spPr>
          <a:xfrm>
            <a:off x="607484" y="1598400"/>
            <a:ext cx="10972800" cy="4526400"/>
          </a:xfrm>
        </p:spPr>
        <p:txBody>
          <a:bodyPr/>
          <a:lstStyle>
            <a:lvl1pPr>
              <a:spcBef>
                <a:spcPts val="600"/>
              </a:spcBef>
              <a:defRPr>
                <a:latin typeface="Intel Clear" panose="020B0604020203020204" pitchFamily="34" charset="0"/>
              </a:defRPr>
            </a:lvl1pPr>
            <a:lvl2pPr marL="360000" indent="-180000">
              <a:spcBef>
                <a:spcPts val="300"/>
              </a:spcBef>
              <a:buFont typeface="Verdana" panose="020B0604030504040204" pitchFamily="34" charset="0"/>
              <a:buChar char="−"/>
              <a:defRPr>
                <a:solidFill>
                  <a:schemeClr val="tx1"/>
                </a:solidFill>
                <a:latin typeface="Intel Clear" panose="020B0604020203020204" pitchFamily="34" charset="0"/>
              </a:defRPr>
            </a:lvl2pPr>
            <a:lvl3pPr marL="541338" indent="-180000">
              <a:spcBef>
                <a:spcPts val="300"/>
              </a:spcBef>
              <a:buFont typeface="Arial" panose="020B0604020202020204" pitchFamily="34" charset="0"/>
              <a:buChar char="»"/>
              <a:defRPr>
                <a:latin typeface="Intel Clear" panose="020B0604020203020204" pitchFamily="34" charset="0"/>
              </a:defRPr>
            </a:lvl3pPr>
            <a:lvl4pPr>
              <a:defRPr>
                <a:latin typeface="Intel Clear" panose="020B0604020203020204" pitchFamily="34" charset="0"/>
              </a:defRPr>
            </a:lvl4pPr>
            <a:lvl5pPr marL="900000" indent="-180000">
              <a:spcBef>
                <a:spcPts val="300"/>
              </a:spcBef>
              <a:defRPr sz="1200">
                <a:latin typeface="Intel Clear" panose="020B06040202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49445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521" y="685801"/>
            <a:ext cx="10968196" cy="911225"/>
          </a:xfrm>
        </p:spPr>
        <p:txBody>
          <a:bodyPr/>
          <a:lstStyle/>
          <a:p>
            <a:r>
              <a:rPr lang="en-US"/>
              <a:t>Click to edit Master title style</a:t>
            </a:r>
          </a:p>
        </p:txBody>
      </p:sp>
      <p:sp>
        <p:nvSpPr>
          <p:cNvPr id="3" name="Date Placeholder 2"/>
          <p:cNvSpPr>
            <a:spLocks noGrp="1"/>
          </p:cNvSpPr>
          <p:nvPr>
            <p:ph type="dt" idx="10"/>
          </p:nvPr>
        </p:nvSpPr>
        <p:spPr>
          <a:xfrm>
            <a:off x="609521" y="333375"/>
            <a:ext cx="2493638" cy="268288"/>
          </a:xfrm>
        </p:spPr>
        <p:txBody>
          <a:bodyPr/>
          <a:lstStyle>
            <a:lvl1pPr>
              <a:defRPr/>
            </a:lvl1pPr>
          </a:lstStyle>
          <a:p>
            <a:r>
              <a:rPr lang="en-US" altLang="en-US"/>
              <a:t>July 2018</a:t>
            </a:r>
          </a:p>
        </p:txBody>
      </p:sp>
      <p:sp>
        <p:nvSpPr>
          <p:cNvPr id="4" name="Footer Placeholder 3"/>
          <p:cNvSpPr>
            <a:spLocks noGrp="1"/>
          </p:cNvSpPr>
          <p:nvPr>
            <p:ph type="ftr" idx="11"/>
          </p:nvPr>
        </p:nvSpPr>
        <p:spPr>
          <a:xfrm>
            <a:off x="7366628" y="6496051"/>
            <a:ext cx="4241248" cy="176213"/>
          </a:xfrm>
        </p:spPr>
        <p:txBody>
          <a:bodyPr/>
          <a:lstStyle>
            <a:lvl1pPr>
              <a:defRPr/>
            </a:lvl1pPr>
          </a:lstStyle>
          <a:p>
            <a:r>
              <a:rPr lang="en-US" altLang="en-US"/>
              <a:t>James Gilb (GA-ASI, GenXComm)</a:t>
            </a:r>
          </a:p>
        </p:txBody>
      </p:sp>
      <p:sp>
        <p:nvSpPr>
          <p:cNvPr id="5" name="Slide Number Placeholder 4"/>
          <p:cNvSpPr>
            <a:spLocks noGrp="1"/>
          </p:cNvSpPr>
          <p:nvPr>
            <p:ph type="sldNum" idx="12"/>
          </p:nvPr>
        </p:nvSpPr>
        <p:spPr>
          <a:xfrm>
            <a:off x="5120608" y="6475414"/>
            <a:ext cx="1733324" cy="358775"/>
          </a:xfrm>
        </p:spPr>
        <p:txBody>
          <a:bodyPr/>
          <a:lstStyle>
            <a:lvl1pPr>
              <a:defRPr/>
            </a:lvl1pPr>
          </a:lstStyle>
          <a:p>
            <a:r>
              <a:rPr lang="en-US" altLang="en-US"/>
              <a:t>Slide </a:t>
            </a:r>
            <a:fld id="{ABF22AB2-AE61-4A24-BAAF-E567CEE3F099}" type="slidenum">
              <a:rPr lang="en-US" altLang="en-US"/>
              <a:pPr/>
              <a:t>‹#›</a:t>
            </a:fld>
            <a:endParaRPr lang="en-US" altLang="en-US"/>
          </a:p>
        </p:txBody>
      </p:sp>
    </p:spTree>
    <p:extLst>
      <p:ext uri="{BB962C8B-B14F-4D97-AF65-F5344CB8AC3E}">
        <p14:creationId xmlns:p14="http://schemas.microsoft.com/office/powerpoint/2010/main" val="32373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May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May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May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May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May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May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802.11-18/1060r1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Microsoft_Word_97_-_2003_Document8.doc"/></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8/11-18-1264-01-AANI-aani-july-2018-meeting-minutes.docx" TargetMode="External"/><Relationship Id="rId2" Type="http://schemas.openxmlformats.org/officeDocument/2006/relationships/hyperlink" Target="https://mentor.ieee.org/802.11/dcn/18/11-18-1039-02-AANI-aani-sc-agenda-july-2018.pptx" TargetMode="External"/><Relationship Id="rId1" Type="http://schemas.openxmlformats.org/officeDocument/2006/relationships/slideLayout" Target="../slideLayouts/slideLayout2.xml"/><Relationship Id="rId5" Type="http://schemas.openxmlformats.org/officeDocument/2006/relationships/hyperlink" Target="https://mentor.ieee.org/802.11/dcn/18/11-18-1243-00-AANI-3gpp-update-status-release-15-june-2018.pptx" TargetMode="External"/><Relationship Id="rId4" Type="http://schemas.openxmlformats.org/officeDocument/2006/relationships/hyperlink" Target="https://mentor.ieee.org/802.11/dcn/18/11-18-1240-00-AANI-802-11ax-for-imt-2020-embb-indoor-hotspot.pptx"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8.emf"/><Relationship Id="rId4" Type="http://schemas.openxmlformats.org/officeDocument/2006/relationships/oleObject" Target="../embeddings/Microsoft_Word_97_-_2003_Document9.doc"/></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1/dcn/18/11-18-1124-03-0000-ecr-ad-hoc-output-report.ppt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8.bin"/></Relationships>
</file>

<file path=ppt/slides/_rels/slide115.xml.rels><?xml version="1.0" encoding="UTF-8" standalone="yes"?>
<Relationships xmlns="http://schemas.openxmlformats.org/package/2006/relationships"><Relationship Id="rId3" Type="http://schemas.openxmlformats.org/officeDocument/2006/relationships/hyperlink" Target="https://www.ofcom.org.uk/consultations-and-statements/category-1/uk-preparations-wrc-19"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mentor.ieee.org/802.18/dcn/18/18-18-0069-00-0000-ofcom-consultation-on-preparations-for-wrc-19.pdf"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cn/18/18-18-0076-00-0000-nprm-3-9-4-2ghz-gn-18-122.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hyperlink" Target="https://www.fcc.gov/ecfs/search/filings?proceedings_name=18-122&amp;sort=date_disseminated,DESC"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mentor.ieee.org/802.18/dcn/18/18-18-0027-00-0000-google-2018-03-07-soli-request-for-waiver-simulation-study.pdf"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mentor.ieee.org/802.18/dcn/18/18-18-0081-00-0000-google-s-waiver-request-ncta-replies-supporting-ieee-802-comments-on-motion-sensing-57-64-ghz.pdf" TargetMode="External"/><Relationship Id="rId5" Type="http://schemas.openxmlformats.org/officeDocument/2006/relationships/hyperlink" Target="https://mentor.ieee.org/802.18/dcn/18/18-18-0080-00-0000-google-s-waiver-request-supplement-to-coexist-with-802-11-with-motion-sensing-57-64ghz.pdf" TargetMode="External"/><Relationship Id="rId4" Type="http://schemas.openxmlformats.org/officeDocument/2006/relationships/hyperlink" Target="https://mentor.ieee.org/802.18/dcn/18/18-18-0032-05-0000-google-s-waiver-request-ieee-802-comments-motion-sensing-57-64-ghz.pdf"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s://mentor.ieee.org/802-ec/dcn/18/ec-18-0133-00-00EC-how-can-ieee-802-get-to-a-single-voice-for-6ghz-band.ppt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8/18-18-0079-02-0000-agenda-san-pleanry-10-12-july-2018-rr-tag.pptx" TargetMode="External"/><Relationship Id="rId1" Type="http://schemas.openxmlformats.org/officeDocument/2006/relationships/slideLayout" Target="../slideLayouts/slideLayout2.xml"/><Relationship Id="rId4" Type="http://schemas.openxmlformats.org/officeDocument/2006/relationships/hyperlink" Target="https://mentor.ieee.org/802.18/dcn/18/18-18-0055-00-0000-meeting-minutes-may-2018-f2f-warsaw.doc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mentor.ieee.org/802.18/dcn/18/18-18-0079-02-0000-agenda-san-pleanry-10-12-july-2018-rr-tag.pptx"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Microsoft_Word_97_-_2003_Document10.doc"/></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oleObject9.bin"/></Relationships>
</file>

<file path=ppt/slides/_rels/slide131.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2/802-1cf-d2-2.pdf"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3.emf"/><Relationship Id="rId4" Type="http://schemas.openxmlformats.org/officeDocument/2006/relationships/oleObject" Target="../embeddings/oleObject10.bin"/></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7.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s://tools.ietf.org/html/rfc8290"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hyperlink" Target="draft-deconinck-quic-multipath-00" TargetMode="External"/><Relationship Id="rId4" Type="http://schemas.openxmlformats.org/officeDocument/2006/relationships/hyperlink" Target="https://www.bufferbloat.net/projects/make-wifi-fast/wiki/"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datatracker.ietf.org/wg/driu/about/" TargetMode="External"/><Relationship Id="rId5" Type="http://schemas.openxmlformats.org/officeDocument/2006/relationships/hyperlink" Target="https://datatracker.ietf.org/group/rfcplusplus/about/" TargetMode="External"/><Relationship Id="rId4" Type="http://schemas.openxmlformats.org/officeDocument/2006/relationships/hyperlink" Target="https://datatracker.ietf.org/wg/i18nrp/about/"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140.xml.rels><?xml version="1.0" encoding="UTF-8" standalone="yes"?>
<Relationships xmlns="http://schemas.openxmlformats.org/package/2006/relationships"><Relationship Id="rId3" Type="http://schemas.openxmlformats.org/officeDocument/2006/relationships/hyperlink" Target="https://datatracker.ietf.org/group/chartering/"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datatracker.ietf.org/wg/spring/about/" TargetMode="External"/><Relationship Id="rId5" Type="http://schemas.openxmlformats.org/officeDocument/2006/relationships/hyperlink" Target="https://datatracker.ietf.org/wg/lamps/about/" TargetMode="External"/><Relationship Id="rId4" Type="http://schemas.openxmlformats.org/officeDocument/2006/relationships/hyperlink" Target="https://datatracker.ietf.org/doc/charter-ietf-ipsecme/"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_rels/slide142.xml.rels><?xml version="1.0" encoding="UTF-8" standalone="yes"?>
<Relationships xmlns="http://schemas.openxmlformats.org/package/2006/relationships"><Relationship Id="rId8" Type="http://schemas.openxmlformats.org/officeDocument/2006/relationships/hyperlink" Target="https://tools.ietf.org/html/rfc7973" TargetMode="External"/><Relationship Id="rId3" Type="http://schemas.openxmlformats.org/officeDocument/2006/relationships/hyperlink" Target="http://datatracker.ietf.org/wg/6lo/charter/" TargetMode="External"/><Relationship Id="rId7" Type="http://schemas.openxmlformats.org/officeDocument/2006/relationships/hyperlink" Target="http://datatracker.ietf.org/wg/rol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tools.ietf.org/html/draft-jjmb-v6ops-unique-ipv6-prefix-per-host-00" TargetMode="External"/><Relationship Id="rId5" Type="http://schemas.openxmlformats.org/officeDocument/2006/relationships/hyperlink" Target="https://mentor.ieee.org/802.11/dcn/15/11-15-1085-00-0wng-6lowpan-over-802-11.pptx" TargetMode="External"/><Relationship Id="rId4" Type="http://schemas.openxmlformats.org/officeDocument/2006/relationships/hyperlink" Target="https://tools.ietf.org/html/draft-ietf-6lo-rfc6775-update-21" TargetMode="External"/><Relationship Id="rId9" Type="http://schemas.openxmlformats.org/officeDocument/2006/relationships/hyperlink" Target="http://datatracker.ietf.org/wg/core/"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https://datatracker.ietf.org/doc/draft-ietf-capport-architecture/" TargetMode="External"/><Relationship Id="rId4" Type="http://schemas.openxmlformats.org/officeDocument/2006/relationships/hyperlink" Target="https://datatracker.ietf.org/doc/draft-ietf-capport-api/"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s://datatracker.ietf.org/doc/draft-ietf-radext-coa-proxy/"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hyperlink" Target="https://datatracker.ietf.org/doc/draft-ietf-emu-rfc5448bis/" TargetMode="External"/><Relationship Id="rId4" Type="http://schemas.openxmlformats.org/officeDocument/2006/relationships/hyperlink" Target="https://datatracker.ietf.org/doc/draft-ietf-emu-eap-tls13/"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mud/"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datatracker.ietf.org/doc/rfc7548/" TargetMode="External"/><Relationship Id="rId4" Type="http://schemas.openxmlformats.org/officeDocument/2006/relationships/hyperlink" Target="https://tools.ietf.org/html/rfc6632"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tls13/"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https://datatracker.ietf.org/doc/draft-ietf-detnet-problem-statement/" TargetMode="External"/><Relationship Id="rId5" Type="http://schemas.openxmlformats.org/officeDocument/2006/relationships/hyperlink" Target="https://datatracker.ietf.org/doc/draft-ietf-detnet-use-cases/" TargetMode="External"/><Relationship Id="rId4" Type="http://schemas.openxmlformats.org/officeDocument/2006/relationships/hyperlink" Target="https://datatracker.ietf.org/doc/draft-ietf-detnet-architecture/"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8/11-18-1049-04-0arc-arc-sc-agenda-july-2018.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entor.ieee.org/802.11/dcn/18/11-18-1020-04-0arc-discussion-on-wur-802-11ba-states.pptx"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4.emf"/><Relationship Id="rId4" Type="http://schemas.openxmlformats.org/officeDocument/2006/relationships/oleObject" Target="../embeddings/Microsoft_Word_97_-_2003_Document11.doc"/></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115.xml"/><Relationship Id="rId1" Type="http://schemas.openxmlformats.org/officeDocument/2006/relationships/slideLayout" Target="../slideLayouts/slideLayout7.xml"/><Relationship Id="rId4" Type="http://schemas.openxmlformats.org/officeDocument/2006/relationships/hyperlink" Target="http://www.ieee802.org/21"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hyperlink" Target="http://www.ieee802.org/1/files/public/docs2018/dd-draft-PAR-0518-v01.pdf" TargetMode="External"/><Relationship Id="rId13" Type="http://schemas.openxmlformats.org/officeDocument/2006/relationships/hyperlink" Target="https://mentor.ieee.org/802.11/dcn/14/11-14-0169-01-0hew-ieee-802-11-hew-sg-proposed-csd.docx" TargetMode="External"/><Relationship Id="rId3" Type="http://schemas.openxmlformats.org/officeDocument/2006/relationships/hyperlink" Target="http://grouper.ieee.org/groups/802/PARs.shtml" TargetMode="External"/><Relationship Id="rId7" Type="http://schemas.openxmlformats.org/officeDocument/2006/relationships/hyperlink" Target="http://www.ieee802.org/1/files/public/docs2018/cz-draft-CSD-0518-v01.pdf" TargetMode="External"/><Relationship Id="rId12" Type="http://schemas.openxmlformats.org/officeDocument/2006/relationships/hyperlink" Target="https://mentor.ieee.org/802.11/dcn/18/11-18-0870-00-00ax-tgax-par-extension-request.doc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ieee802.org/1/files/public/docs2018/cz-draft-PAR-0518-v02.pdf" TargetMode="External"/><Relationship Id="rId11" Type="http://schemas.openxmlformats.org/officeDocument/2006/relationships/hyperlink" Target="http://www.ieee802.org/3/B10K/project_docs/CSD_P8023cn_180521_draft.pdf" TargetMode="External"/><Relationship Id="rId5" Type="http://schemas.openxmlformats.org/officeDocument/2006/relationships/hyperlink" Target="https://mentor.ieee.org/802-ec/dcn/16/ec-16-0056-00-ACSD-802-1qcr.pdf" TargetMode="External"/><Relationship Id="rId10" Type="http://schemas.openxmlformats.org/officeDocument/2006/relationships/hyperlink" Target="http://www.ieee802.org/3/B10K/project_docs/PAR_P8023cn_180521_draft.pdf" TargetMode="External"/><Relationship Id="rId4" Type="http://schemas.openxmlformats.org/officeDocument/2006/relationships/hyperlink" Target="http://www.ieee802.org/1/files/public/docs2018/cr-PAR-modification-draft-0518-v01.pdf" TargetMode="External"/><Relationship Id="rId9" Type="http://schemas.openxmlformats.org/officeDocument/2006/relationships/hyperlink" Target="http://www.ieee802.org/1/files/public/docs2018/dd-draft-CSD-0518-v01.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18/11-18-0524-00-0PAR-minutes-march-2018-session.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www.ieee802.org/3/B10K/project_docs/CSD_P8023cn_180521_draft.pdf" TargetMode="External"/><Relationship Id="rId2" Type="http://schemas.openxmlformats.org/officeDocument/2006/relationships/hyperlink" Target="http://www.ieee802.org/3/B10K/project_docs/PAR_P8023cn_180521_draft.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eee802.org/3/B10K/project_docs/CSD_P8023cn_180521_draft.pdf" TargetMode="External"/><Relationship Id="rId2" Type="http://schemas.openxmlformats.org/officeDocument/2006/relationships/hyperlink" Target="http://www.ieee802.org/3/B10K/project_docs/PAR_P8023cn_180521_draf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6/ec-16-0056-00-ACSD-802-1qcr.pdf" TargetMode="External"/><Relationship Id="rId2" Type="http://schemas.openxmlformats.org/officeDocument/2006/relationships/hyperlink" Target="http://www.ieee802.org/1/files/public/docs2018/cr-PAR-modification-draft-0518-v01.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ieee802.org/1/files/public/docs2018/cz-draft-CSD-0518-v01.pdf" TargetMode="External"/><Relationship Id="rId2" Type="http://schemas.openxmlformats.org/officeDocument/2006/relationships/hyperlink" Target="http://ieee802.org/1/files/public/docs2018/cz-draft-PAR-0518-v0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hyperlink" Target="http://www.ieee802.org/1/files/public/docs2018/dd-draft-CSD-0518-v01.pdf" TargetMode="External"/><Relationship Id="rId2" Type="http://schemas.openxmlformats.org/officeDocument/2006/relationships/hyperlink" Target="http://www.ieee802.org/1/files/public/docs2018/dd-draft-PAR-0518-v01.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hyperlink" Target="http://www.ieee802.org/1/files/public/docs2018/dd-PAR-0718-v01.pdf" TargetMode="External"/><Relationship Id="rId3" Type="http://schemas.openxmlformats.org/officeDocument/2006/relationships/hyperlink" Target="https://mentor.ieee.org/802-ec/dcn/16/ec-16-0056-00-ACSD-802-1qcr.pdf" TargetMode="External"/><Relationship Id="rId7" Type="http://schemas.openxmlformats.org/officeDocument/2006/relationships/hyperlink" Target="http://www.ieee802.org/1/files/public/docs2018/cz-PAR-CSD-comments-0718-v01.pdf" TargetMode="External"/><Relationship Id="rId2" Type="http://schemas.openxmlformats.org/officeDocument/2006/relationships/hyperlink" Target="http://www.ieee802.org/1/files/public/docs2018/cr-PAR-modification-0718-v01.pdf"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8/cz-CSD-0718-v01.pdf" TargetMode="External"/><Relationship Id="rId5" Type="http://schemas.openxmlformats.org/officeDocument/2006/relationships/hyperlink" Target="http://www.ieee802.org/1/files/public/docs2018/cz-PAR-0718-v01.pdf" TargetMode="External"/><Relationship Id="rId10" Type="http://schemas.openxmlformats.org/officeDocument/2006/relationships/hyperlink" Target="http://www.ieee802.org/1/files/public/docs2018/dd-PAR-CSD-comments-0718-v01.pdf" TargetMode="External"/><Relationship Id="rId4" Type="http://schemas.openxmlformats.org/officeDocument/2006/relationships/hyperlink" Target="http://www.ieee802.org/1/files/public/docs2018/cr-PAR-CSD-comments-0718-v01.pdf" TargetMode="External"/><Relationship Id="rId9" Type="http://schemas.openxmlformats.org/officeDocument/2006/relationships/hyperlink" Target="http://www.ieee802.org/1/files/public/docs2018/dd-CSD-0718-v01.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entor.ieee.org/802-ec/dcn/16/ec-16-0056-00-ACSD-802-1qcr.pdf" TargetMode="External"/><Relationship Id="rId2" Type="http://schemas.openxmlformats.org/officeDocument/2006/relationships/hyperlink" Target="http://www.ieee802.org/1/files/public/docs2018/cr-PAR-modification-07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r-PAR-CSD-comments-0718-v01.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ieee802.org/1/files/public/docs2018/cz-CSD-0718-v01.pdf" TargetMode="External"/><Relationship Id="rId2" Type="http://schemas.openxmlformats.org/officeDocument/2006/relationships/hyperlink" Target="http://www.ieee802.org/1/files/public/docs2018/cz-PAR-07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z-PAR-CSD-comments-0718-v01.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ieee802.org/1/files/public/docs2018/dd-CSD-0718-v01.pdf" TargetMode="External"/><Relationship Id="rId2" Type="http://schemas.openxmlformats.org/officeDocument/2006/relationships/hyperlink" Target="http://www.ieee802.org/1/files/public/docs2018/dd-PAR-07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dd-PAR-CSD-comments-0718-v01.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ec/dcn/18/ec-18-0146-00-00EC-ieee-p802-3cn-draft-csd.pdf" TargetMode="External"/><Relationship Id="rId2" Type="http://schemas.openxmlformats.org/officeDocument/2006/relationships/hyperlink" Target="https://mentor.ieee.org/802-ec/dcn/18/ec-18-0145-00-00EC-ieee-p802-3cn-standard-for-ethernet-amendment-physical-layers-and-management-parameters-for-50-gb-s-100-gb-s-200-gb-s-and-400-gb-s-operation-over-single-mode-fiber-and-dwdm-dense-wavelength-division-multiplexing-system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mentor.ieee.org/802.11/dcn/18/11-18-01245-00-0PAR-minutes-July-2018-session.docx" TargetMode="External"/><Relationship Id="rId4" Type="http://schemas.openxmlformats.org/officeDocument/2006/relationships/hyperlink" Target="https://mentor.ieee.org/802.11/dcn/18/11-18-0524-00-0PAR-minutes-march-2018-session.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18/11-18-1045-05-coex-agenda-for-jul-2018-in-san-diego.ppt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18/11-18-1045-05-coex-agenda-for-jul-2018-in-san-diego.ppt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8/11-18-1327-02-coex-proposed-ls-to-3gpp-ran-on-the-joint-workshop-for-operation-on-the-6-ghz-band.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mentor.ieee.org/802.11/dcn/18/11-18-1279-00-0wng-wng-sc-meeting-minutes-2018-july-san-diego.docx" TargetMode="External"/><Relationship Id="rId3" Type="http://schemas.openxmlformats.org/officeDocument/2006/relationships/hyperlink" Target="https://mentor.ieee.org/802.11/dcn/18/11-18-1040-02-0wng-agenda-for-wng-2018-july.ppt" TargetMode="External"/><Relationship Id="rId7" Type="http://schemas.openxmlformats.org/officeDocument/2006/relationships/hyperlink" Target="https://mentor.ieee.org/802.11/dcn/18/11-18-1160-00-0wng-controlling-latency-in-802-11.ppt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mentor.ieee.org/802.11/dcn/18/11-18-1234-00-0wng-real-time-mobile-game-vs-wi-fi.pptx" TargetMode="External"/><Relationship Id="rId5" Type="http://schemas.openxmlformats.org/officeDocument/2006/relationships/hyperlink" Target="https://mentor.ieee.org/802.11/dcn/18/11-18-1055-02-0wng-a-future-for-unlicensed-spectrum.pptx" TargetMode="External"/><Relationship Id="rId4" Type="http://schemas.openxmlformats.org/officeDocument/2006/relationships/hyperlink" Target="https://mentor.ieee.org/802.11/dcn/18/11-18-1210-00-0wng-a-resilient-mesh-for-dynamic-topologies.ppt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mentor.ieee.org/802.11/dcn/18/11-18-1140-01-0jtc-proposed-invitation-to-sc6-for-security-workshop.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Microsoft_Word_97_-_2003_Document2.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18/11-18-1028-06-000m-2018-july-tgmd-agenda.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Microsoft_Word_97_-_2003_Document3.doc"/></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18/11-18-1291-02-00ax-proposed-response-to-liaison-from-wba-on-11ax.doc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mentor.ieee.org/802.11/dcn/18/11-18-1036-04-00ax-tgax-july-2018-meeting-agenda.pptx"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Microsoft_Word_97_-_2003_Document4.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Microsoft_Word_97_-_2003_Document5.doc"/></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oleObject" Target="../embeddings/Microsoft_Word_97_-_2003_Document6.doc"/></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Microsoft_Word_97_-_2003_Document7.doc"/></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7.png"/><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July 2018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2018-07-13</a:t>
            </a:r>
            <a:endParaRPr lang="en-GB" sz="2000" b="0" dirty="0"/>
          </a:p>
        </p:txBody>
      </p:sp>
      <p:sp>
        <p:nvSpPr>
          <p:cNvPr id="6" name="Date Placeholder 3"/>
          <p:cNvSpPr>
            <a:spLocks noGrp="1"/>
          </p:cNvSpPr>
          <p:nvPr>
            <p:ph type="dt" idx="10"/>
          </p:nvPr>
        </p:nvSpPr>
        <p:spPr/>
        <p:txBody>
          <a:bodyPr/>
          <a:lstStyle/>
          <a:p>
            <a:r>
              <a:rPr lang="en-US" smtClean="0"/>
              <a:t>July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11"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2018</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10</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buFontTx/>
              <a:buNone/>
            </a:pPr>
            <a:r>
              <a:rPr lang="en-US" dirty="0"/>
              <a:t>July </a:t>
            </a:r>
            <a:r>
              <a:rPr lang="en-US" kern="0" dirty="0"/>
              <a:t>2018 Meeting in San Diego, CA, USA</a:t>
            </a:r>
          </a:p>
        </p:txBody>
      </p:sp>
    </p:spTree>
    <p:extLst>
      <p:ext uri="{BB962C8B-B14F-4D97-AF65-F5344CB8AC3E}">
        <p14:creationId xmlns:p14="http://schemas.microsoft.com/office/powerpoint/2010/main" val="16955125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52000"/>
          </a:xfrm>
        </p:spPr>
        <p:txBody>
          <a:bodyPr>
            <a:normAutofit/>
          </a:bodyPr>
          <a:lstStyle/>
          <a:p>
            <a:r>
              <a:rPr lang="en-US" sz="3200" dirty="0">
                <a:latin typeface="+mj-lt"/>
              </a:rPr>
              <a:t>EHT study group motion</a:t>
            </a:r>
          </a:p>
        </p:txBody>
      </p:sp>
      <p:sp>
        <p:nvSpPr>
          <p:cNvPr id="3" name="Text Placeholder 2"/>
          <p:cNvSpPr>
            <a:spLocks noGrp="1"/>
          </p:cNvSpPr>
          <p:nvPr>
            <p:ph type="body" sz="quarter" idx="13"/>
          </p:nvPr>
        </p:nvSpPr>
        <p:spPr>
          <a:xfrm>
            <a:off x="2018071" y="1828800"/>
            <a:ext cx="8229600" cy="4526400"/>
          </a:xfrm>
        </p:spPr>
        <p:txBody>
          <a:bodyPr/>
          <a:lstStyle/>
          <a:p>
            <a:pPr marL="117475" indent="0">
              <a:spcAft>
                <a:spcPts val="600"/>
              </a:spcAft>
            </a:pPr>
            <a:r>
              <a:rPr lang="en-US" sz="1800" b="0" dirty="0">
                <a:latin typeface="+mj-lt"/>
              </a:rPr>
              <a:t>Move to approve formation of an EHT SG (Extreme High Throughput Study Group) to develop a Project Authorization Request (PAR) and a Criteria for Standards Development (CSD) for a new 802.11 amendment for operating in the bands between 1 to 7.125 GHz, with the primary objectives:</a:t>
            </a:r>
          </a:p>
          <a:p>
            <a:pPr lvl="1">
              <a:spcBef>
                <a:spcPts val="600"/>
              </a:spcBef>
              <a:spcAft>
                <a:spcPts val="600"/>
              </a:spcAft>
              <a:buFont typeface="Courier New" panose="02070309020205020404" pitchFamily="49" charset="0"/>
              <a:buChar char="o"/>
            </a:pPr>
            <a:r>
              <a:rPr lang="en-US" sz="1600" dirty="0">
                <a:latin typeface="+mj-lt"/>
                <a:cs typeface="Times New Roman" panose="02020603050405020304" pitchFamily="18" charset="0"/>
              </a:rPr>
              <a:t>To increase peak throughput and improve efficiency</a:t>
            </a:r>
          </a:p>
          <a:p>
            <a:pPr lvl="1">
              <a:spcBef>
                <a:spcPts val="600"/>
              </a:spcBef>
              <a:spcAft>
                <a:spcPts val="600"/>
              </a:spcAft>
              <a:buFont typeface="Courier New" panose="02070309020205020404" pitchFamily="49" charset="0"/>
              <a:buChar char="o"/>
            </a:pPr>
            <a:r>
              <a:rPr lang="en-US" sz="1600" dirty="0">
                <a:latin typeface="+mj-lt"/>
                <a:cs typeface="Times New Roman" panose="02020603050405020304" pitchFamily="18" charset="0"/>
              </a:rPr>
              <a:t>To support high throughput and low latency applications such as video-over-WLAN, gaming, AR and VR</a:t>
            </a:r>
            <a:endParaRPr lang="en-US" sz="1800" dirty="0">
              <a:latin typeface="+mj-lt"/>
              <a:cs typeface="Times New Roman" panose="02020603050405020304" pitchFamily="18" charset="0"/>
            </a:endParaRPr>
          </a:p>
          <a:p>
            <a:pPr marL="180000" lvl="1" indent="0">
              <a:spcBef>
                <a:spcPts val="600"/>
              </a:spcBef>
              <a:spcAft>
                <a:spcPts val="600"/>
              </a:spcAft>
              <a:buNone/>
            </a:pPr>
            <a:r>
              <a:rPr lang="en-US" sz="1600" dirty="0">
                <a:latin typeface="+mj-lt"/>
                <a:cs typeface="Times New Roman" panose="02020603050405020304" pitchFamily="18" charset="0"/>
              </a:rPr>
              <a:t>With target start of the task group in May 2019</a:t>
            </a:r>
          </a:p>
          <a:p>
            <a:pPr marL="180000" lvl="1" indent="0">
              <a:spcBef>
                <a:spcPts val="600"/>
              </a:spcBef>
              <a:spcAft>
                <a:spcPts val="600"/>
              </a:spcAft>
              <a:buNone/>
            </a:pPr>
            <a:r>
              <a:rPr lang="en-US" sz="1600" b="1" dirty="0">
                <a:latin typeface="+mj-lt"/>
                <a:cs typeface="Times New Roman" panose="02020603050405020304" pitchFamily="18" charset="0"/>
              </a:rPr>
              <a:t>Moved:</a:t>
            </a:r>
            <a:r>
              <a:rPr lang="en-US" sz="1600" dirty="0">
                <a:latin typeface="+mj-lt"/>
                <a:cs typeface="Times New Roman" panose="02020603050405020304" pitchFamily="18" charset="0"/>
              </a:rPr>
              <a:t> &lt;&gt; 	</a:t>
            </a:r>
            <a:r>
              <a:rPr lang="en-US" sz="1600" b="1" dirty="0">
                <a:latin typeface="+mj-lt"/>
                <a:cs typeface="Times New Roman" panose="02020603050405020304" pitchFamily="18" charset="0"/>
              </a:rPr>
              <a:t>Second:</a:t>
            </a:r>
            <a:r>
              <a:rPr lang="en-US" sz="1600" dirty="0">
                <a:latin typeface="+mj-lt"/>
                <a:cs typeface="Times New Roman" panose="02020603050405020304" pitchFamily="18" charset="0"/>
              </a:rPr>
              <a:t> &lt;&gt;</a:t>
            </a:r>
          </a:p>
          <a:p>
            <a:pPr marL="180000" lvl="1" indent="0">
              <a:spcBef>
                <a:spcPts val="600"/>
              </a:spcBef>
              <a:spcAft>
                <a:spcPts val="600"/>
              </a:spcAft>
              <a:buNone/>
            </a:pPr>
            <a:r>
              <a:rPr lang="en-US" sz="1600" b="1" dirty="0">
                <a:latin typeface="+mj-lt"/>
                <a:cs typeface="Times New Roman" panose="02020603050405020304" pitchFamily="18" charset="0"/>
              </a:rPr>
              <a:t>Result: Y/N/A</a:t>
            </a:r>
          </a:p>
          <a:p>
            <a:pPr marL="180000" lvl="1" indent="0">
              <a:spcBef>
                <a:spcPts val="600"/>
              </a:spcBef>
              <a:spcAft>
                <a:spcPts val="600"/>
              </a:spcAft>
              <a:buNone/>
            </a:pPr>
            <a:r>
              <a:rPr lang="en-US" sz="1600" b="1" dirty="0">
                <a:latin typeface="+mj-lt"/>
                <a:cs typeface="Times New Roman" panose="02020603050405020304" pitchFamily="18" charset="0"/>
              </a:rPr>
              <a:t>(Straw Poll Result in EHT TIG: Do you support using the above text as the motion text for EHT study group creation?</a:t>
            </a:r>
          </a:p>
          <a:p>
            <a:pPr marL="180000" lvl="1" indent="0">
              <a:spcBef>
                <a:spcPts val="600"/>
              </a:spcBef>
              <a:spcAft>
                <a:spcPts val="600"/>
              </a:spcAft>
              <a:buNone/>
            </a:pPr>
            <a:r>
              <a:rPr lang="en-US" sz="1600" b="1" dirty="0">
                <a:latin typeface="+mj-lt"/>
                <a:cs typeface="Times New Roman" panose="02020603050405020304" pitchFamily="18" charset="0"/>
              </a:rPr>
              <a:t>Y 101 / N 40 / A 11)</a:t>
            </a:r>
          </a:p>
          <a:p>
            <a:pPr marL="180000" lvl="1" indent="0">
              <a:spcBef>
                <a:spcPts val="600"/>
              </a:spcBef>
              <a:spcAft>
                <a:spcPts val="600"/>
              </a:spcAft>
              <a:buNone/>
            </a:pPr>
            <a:endParaRPr lang="en-US" sz="1800" dirty="0">
              <a:latin typeface="+mj-lt"/>
              <a:cs typeface="Times New Roman" panose="02020603050405020304" pitchFamily="18" charset="0"/>
            </a:endParaRPr>
          </a:p>
        </p:txBody>
      </p:sp>
    </p:spTree>
    <p:extLst>
      <p:ext uri="{BB962C8B-B14F-4D97-AF65-F5344CB8AC3E}">
        <p14:creationId xmlns:p14="http://schemas.microsoft.com/office/powerpoint/2010/main" val="34191344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5792034" y="6475016"/>
            <a:ext cx="703170" cy="36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ctr">
              <a:lnSpc>
                <a:spcPct val="100000"/>
              </a:lnSpc>
              <a:buClrTx/>
              <a:buFontTx/>
              <a:buNone/>
            </a:pPr>
            <a:r>
              <a:rPr lang="en-US" altLang="en-US" sz="1200">
                <a:latin typeface="Times New Roman" panose="02020603050405020304" pitchFamily="18" charset="0"/>
              </a:rPr>
              <a:t>Slide </a:t>
            </a:r>
            <a:fld id="{6CF4D616-AB8C-400F-9660-CEAE0B694A44}" type="slidenum">
              <a:rPr lang="en-US" altLang="en-US" sz="1200">
                <a:latin typeface="Times New Roman" panose="02020603050405020304" pitchFamily="18" charset="0"/>
              </a:rPr>
              <a:pPr algn="ctr">
                <a:lnSpc>
                  <a:spcPct val="100000"/>
                </a:lnSpc>
                <a:buClrTx/>
                <a:buFontTx/>
                <a:buNone/>
              </a:pPr>
              <a:t>101</a:t>
            </a:fld>
            <a:endParaRPr lang="en-US" altLang="en-US" sz="1200">
              <a:latin typeface="Times New Roman" panose="02020603050405020304" pitchFamily="18" charset="0"/>
            </a:endParaRPr>
          </a:p>
        </p:txBody>
      </p:sp>
      <p:sp>
        <p:nvSpPr>
          <p:cNvPr id="3074" name="Text Box 2"/>
          <p:cNvSpPr txBox="1">
            <a:spLocks noChangeArrowheads="1"/>
          </p:cNvSpPr>
          <p:nvPr/>
        </p:nvSpPr>
        <p:spPr bwMode="auto">
          <a:xfrm>
            <a:off x="928567" y="333778"/>
            <a:ext cx="2496812"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b="1">
                <a:latin typeface="Times New Roman" panose="02020603050405020304" pitchFamily="18" charset="0"/>
              </a:rPr>
              <a:t>July 2018</a:t>
            </a:r>
          </a:p>
        </p:txBody>
      </p:sp>
      <p:sp>
        <p:nvSpPr>
          <p:cNvPr id="3075" name="Text Box 3"/>
          <p:cNvSpPr txBox="1">
            <a:spLocks noChangeArrowheads="1"/>
          </p:cNvSpPr>
          <p:nvPr/>
        </p:nvSpPr>
        <p:spPr bwMode="auto">
          <a:xfrm>
            <a:off x="914281" y="470286"/>
            <a:ext cx="10361851" cy="1469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latin typeface="Times New Roman" panose="02020603050405020304" pitchFamily="18" charset="0"/>
              </a:rPr>
              <a:t>FD TIG Closing Report</a:t>
            </a:r>
          </a:p>
        </p:txBody>
      </p:sp>
      <p:sp>
        <p:nvSpPr>
          <p:cNvPr id="3076" name="Text Box 4"/>
          <p:cNvSpPr txBox="1">
            <a:spLocks noChangeArrowheads="1"/>
          </p:cNvSpPr>
          <p:nvPr/>
        </p:nvSpPr>
        <p:spPr bwMode="auto">
          <a:xfrm>
            <a:off x="1828562" y="1463931"/>
            <a:ext cx="8533289" cy="47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ctr" hangingPunct="1">
              <a:lnSpc>
                <a:spcPct val="93000"/>
              </a:lnSpc>
              <a:spcBef>
                <a:spcPts val="500"/>
              </a:spcBef>
              <a:buClrTx/>
            </a:pPr>
            <a:r>
              <a:rPr lang="en-US" altLang="en-US" sz="2000" b="1">
                <a:latin typeface="Times New Roman" panose="02020603050405020304" pitchFamily="18" charset="0"/>
              </a:rPr>
              <a:t>Date:</a:t>
            </a:r>
            <a:r>
              <a:rPr lang="en-US" altLang="en-US" sz="2000">
                <a:latin typeface="Times New Roman" panose="02020603050405020304" pitchFamily="18" charset="0"/>
              </a:rPr>
              <a:t> 2018-07-13</a:t>
            </a:r>
          </a:p>
        </p:txBody>
      </p:sp>
      <p:sp>
        <p:nvSpPr>
          <p:cNvPr id="3077" name="AutoShape 5"/>
          <p:cNvSpPr>
            <a:spLocks noChangeArrowheads="1"/>
          </p:cNvSpPr>
          <p:nvPr/>
        </p:nvSpPr>
        <p:spPr bwMode="auto">
          <a:xfrm>
            <a:off x="993645" y="1973453"/>
            <a:ext cx="1447612" cy="380950"/>
          </a:xfrm>
          <a:custGeom>
            <a:avLst/>
            <a:gdLst>
              <a:gd name="G0" fmla="+- 4022 0 0"/>
              <a:gd name="G1" fmla="+- 1 0 0"/>
              <a:gd name="G2" fmla="+- 2 0 0"/>
              <a:gd name="G3" fmla="*/ 1 61307 45568"/>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spcBef>
                <a:spcPts val="500"/>
              </a:spcBef>
              <a:buClrTx/>
            </a:pPr>
            <a:r>
              <a:rPr lang="en-US" altLang="en-US" sz="2000">
                <a:latin typeface="Times New Roman" panose="02020603050405020304" pitchFamily="18" charset="0"/>
              </a:rPr>
              <a:t>Authors:</a:t>
            </a:r>
          </a:p>
        </p:txBody>
      </p:sp>
      <p:graphicFrame>
        <p:nvGraphicFramePr>
          <p:cNvPr id="3078" name="Group 6"/>
          <p:cNvGraphicFramePr>
            <a:graphicFrameLocks noGrp="1"/>
          </p:cNvGraphicFramePr>
          <p:nvPr/>
        </p:nvGraphicFramePr>
        <p:xfrm>
          <a:off x="1060312" y="2498847"/>
          <a:ext cx="9890426" cy="3146016"/>
        </p:xfrm>
        <a:graphic>
          <a:graphicData uri="http://schemas.openxmlformats.org/drawingml/2006/table">
            <a:tbl>
              <a:tblPr/>
              <a:tblGrid>
                <a:gridCol w="1976181"/>
                <a:gridCol w="1976180"/>
                <a:gridCol w="1979355"/>
                <a:gridCol w="1976180"/>
                <a:gridCol w="1982530"/>
              </a:tblGrid>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Name</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Affiliations</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Address</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Phone</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email</a:t>
                      </a:r>
                    </a:p>
                  </a:txBody>
                  <a:tcPr marL="89988" marR="89988" marT="140382"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6981">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James Gilb</a:t>
                      </a:r>
                    </a:p>
                  </a:txBody>
                  <a:tcPr marL="89988" marR="89988" marT="119424"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GA-ASI, GenXComm, Gilb Consulting</a:t>
                      </a:r>
                    </a:p>
                  </a:txBody>
                  <a:tcPr marL="89988" marR="89988" marT="119424"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80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Gilb_IEEE@yahoo.com</a:t>
                      </a:r>
                    </a:p>
                  </a:txBody>
                  <a:tcPr marL="89988" marR="89988" marT="119424"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r h="523807">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89988" marR="89988" marT="115257" marB="46794" anchor="ctr" horzOverflow="overflow">
                    <a:lnL w="1440" cap="flat" cmpd="sng" algn="ctr">
                      <a:solidFill>
                        <a:srgbClr val="000000"/>
                      </a:solidFill>
                      <a:prstDash val="solid"/>
                      <a:round/>
                      <a:headEnd type="none" w="med" len="med"/>
                      <a:tailEnd type="none" w="med" len="med"/>
                    </a:lnL>
                    <a:lnR w="1440" cap="flat" cmpd="sng" algn="ctr">
                      <a:solidFill>
                        <a:srgbClr val="000000"/>
                      </a:solidFill>
                      <a:prstDash val="solid"/>
                      <a:round/>
                      <a:headEnd type="none" w="med" len="med"/>
                      <a:tailEnd type="none" w="med" len="med"/>
                    </a:lnR>
                    <a:lnT w="1440" cap="flat" cmpd="sng" algn="ctr">
                      <a:solidFill>
                        <a:srgbClr val="000000"/>
                      </a:solidFill>
                      <a:prstDash val="solid"/>
                      <a:round/>
                      <a:headEnd type="none" w="med" len="med"/>
                      <a:tailEnd type="none" w="med" len="med"/>
                    </a:lnT>
                    <a:lnB w="144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151083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altLang="en-US"/>
              <a:t>James Gilb (GA-ASI, GenXComm)</a:t>
            </a:r>
          </a:p>
        </p:txBody>
      </p:sp>
      <p:sp>
        <p:nvSpPr>
          <p:cNvPr id="6" name="Slide Number Placeholder 5"/>
          <p:cNvSpPr>
            <a:spLocks noGrp="1"/>
          </p:cNvSpPr>
          <p:nvPr>
            <p:ph type="sldNum" idx="12"/>
          </p:nvPr>
        </p:nvSpPr>
        <p:spPr/>
        <p:txBody>
          <a:bodyPr/>
          <a:lstStyle/>
          <a:p>
            <a:r>
              <a:rPr lang="en-US" altLang="en-US"/>
              <a:t>Slide </a:t>
            </a:r>
            <a:fld id="{14E84CB2-94E0-490A-9739-9F6203CBD4D7}" type="slidenum">
              <a:rPr lang="en-US" altLang="en-US"/>
              <a:pPr/>
              <a:t>102</a:t>
            </a:fld>
            <a:endParaRPr lang="en-US" altLang="en-US"/>
          </a:p>
        </p:txBody>
      </p:sp>
      <p:sp>
        <p:nvSpPr>
          <p:cNvPr id="4097" name="Text Box 1"/>
          <p:cNvSpPr txBox="1">
            <a:spLocks noChangeArrowheads="1"/>
          </p:cNvSpPr>
          <p:nvPr/>
        </p:nvSpPr>
        <p:spPr bwMode="auto">
          <a:xfrm>
            <a:off x="928567" y="333778"/>
            <a:ext cx="2496812" cy="2714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b="1">
                <a:latin typeface="Times New Roman" panose="02020603050405020304" pitchFamily="18" charset="0"/>
              </a:rPr>
              <a:t>July 2018</a:t>
            </a:r>
          </a:p>
        </p:txBody>
      </p:sp>
      <p:sp>
        <p:nvSpPr>
          <p:cNvPr id="4098" name="Text Box 2"/>
          <p:cNvSpPr txBox="1">
            <a:spLocks noChangeArrowheads="1"/>
          </p:cNvSpPr>
          <p:nvPr/>
        </p:nvSpPr>
        <p:spPr bwMode="auto">
          <a:xfrm>
            <a:off x="914281" y="686158"/>
            <a:ext cx="10358676" cy="1065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latin typeface="Times New Roman" panose="02020603050405020304" pitchFamily="18" charset="0"/>
              </a:rPr>
              <a:t>Abstract</a:t>
            </a:r>
          </a:p>
        </p:txBody>
      </p:sp>
      <p:sp>
        <p:nvSpPr>
          <p:cNvPr id="4099" name="Text Box 3"/>
          <p:cNvSpPr txBox="1">
            <a:spLocks noChangeArrowheads="1"/>
          </p:cNvSpPr>
          <p:nvPr/>
        </p:nvSpPr>
        <p:spPr bwMode="auto">
          <a:xfrm>
            <a:off x="914281" y="1981389"/>
            <a:ext cx="10358676" cy="4112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42900" indent="-33813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algn="ctr" hangingPunct="1">
              <a:spcBef>
                <a:spcPts val="600"/>
              </a:spcBef>
              <a:buClrTx/>
            </a:pPr>
            <a:r>
              <a:rPr lang="en-GB" altLang="en-US" b="1">
                <a:latin typeface="Times New Roman" panose="02020603050405020304" pitchFamily="18" charset="0"/>
              </a:rPr>
              <a:t>Closing Report:</a:t>
            </a:r>
          </a:p>
          <a:p>
            <a:pPr algn="ctr" hangingPunct="1">
              <a:spcBef>
                <a:spcPts val="600"/>
              </a:spcBef>
              <a:buClrTx/>
            </a:pPr>
            <a:r>
              <a:rPr lang="en-GB" altLang="en-US" b="1">
                <a:latin typeface="Times New Roman" panose="02020603050405020304" pitchFamily="18" charset="0"/>
              </a:rPr>
              <a:t> 802.11 FD TIG</a:t>
            </a:r>
            <a:br>
              <a:rPr lang="en-GB" altLang="en-US" b="1">
                <a:latin typeface="Times New Roman" panose="02020603050405020304" pitchFamily="18" charset="0"/>
              </a:rPr>
            </a:br>
            <a:r>
              <a:rPr lang="en-GB" altLang="en-US" sz="2000" b="1">
                <a:latin typeface="Times New Roman" panose="02020603050405020304" pitchFamily="18" charset="0"/>
              </a:rPr>
              <a:t>(Full Duplex Technical Interest Group)</a:t>
            </a:r>
          </a:p>
          <a:p>
            <a:pPr algn="ctr" hangingPunct="1">
              <a:spcBef>
                <a:spcPts val="600"/>
              </a:spcBef>
              <a:buClrTx/>
            </a:pPr>
            <a:r>
              <a:rPr lang="en-GB" altLang="en-US" b="1">
                <a:latin typeface="Times New Roman" panose="02020603050405020304" pitchFamily="18" charset="0"/>
              </a:rPr>
              <a:t>July 2018</a:t>
            </a:r>
          </a:p>
          <a:p>
            <a:pPr algn="ctr" hangingPunct="1">
              <a:spcBef>
                <a:spcPts val="600"/>
              </a:spcBef>
              <a:buClrTx/>
            </a:pPr>
            <a:r>
              <a:rPr lang="en-GB" altLang="en-US" b="1">
                <a:latin typeface="Times New Roman" panose="02020603050405020304" pitchFamily="18" charset="0"/>
              </a:rPr>
              <a:t>Manchester Grand Hyatt  Hotel, San Diego, CA USA</a:t>
            </a:r>
          </a:p>
          <a:p>
            <a:pPr algn="ctr" hangingPunct="1">
              <a:spcBef>
                <a:spcPts val="600"/>
              </a:spcBef>
              <a:buClrTx/>
            </a:pPr>
            <a:endParaRPr lang="en-GB" altLang="en-US" b="1">
              <a:latin typeface="Times New Roman" panose="02020603050405020304" pitchFamily="18" charset="0"/>
            </a:endParaRPr>
          </a:p>
        </p:txBody>
      </p:sp>
    </p:spTree>
    <p:extLst>
      <p:ext uri="{BB962C8B-B14F-4D97-AF65-F5344CB8AC3E}">
        <p14:creationId xmlns:p14="http://schemas.microsoft.com/office/powerpoint/2010/main" val="28711924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609521" y="686158"/>
            <a:ext cx="10969785" cy="912694"/>
          </a:xfrm>
          <a:ln/>
        </p:spPr>
        <p:txBody>
          <a:bodyPr/>
          <a:lstStyle/>
          <a:p>
            <a:pPr>
              <a:tabLst>
                <a:tab pos="0" algn="l"/>
                <a:tab pos="457154" algn="l"/>
                <a:tab pos="914309" algn="l"/>
                <a:tab pos="1371463" algn="l"/>
                <a:tab pos="1828617" algn="l"/>
                <a:tab pos="2285771" algn="l"/>
                <a:tab pos="2742926" algn="l"/>
                <a:tab pos="3200080" algn="l"/>
                <a:tab pos="3657234" algn="l"/>
                <a:tab pos="4114389" algn="l"/>
                <a:tab pos="4571543" algn="l"/>
                <a:tab pos="5028697" algn="l"/>
                <a:tab pos="5485851" algn="l"/>
                <a:tab pos="5943006" algn="l"/>
                <a:tab pos="6400160" algn="l"/>
                <a:tab pos="6857314" algn="l"/>
                <a:tab pos="7314468" algn="l"/>
                <a:tab pos="7771623" algn="l"/>
                <a:tab pos="8228777" algn="l"/>
                <a:tab pos="8685931" algn="l"/>
                <a:tab pos="9143086" algn="l"/>
                <a:tab pos="9600240" algn="l"/>
                <a:tab pos="10057394" algn="l"/>
                <a:tab pos="10514548" algn="l"/>
              </a:tabLst>
            </a:pPr>
            <a:r>
              <a:rPr lang="en-US" altLang="en-US"/>
              <a:t>Accomplishments</a:t>
            </a:r>
          </a:p>
        </p:txBody>
      </p:sp>
      <p:sp>
        <p:nvSpPr>
          <p:cNvPr id="5122" name="Rectangle 2"/>
          <p:cNvSpPr>
            <a:spLocks noGrp="1" noChangeArrowheads="1"/>
          </p:cNvSpPr>
          <p:nvPr>
            <p:ph idx="1"/>
          </p:nvPr>
        </p:nvSpPr>
        <p:spPr>
          <a:xfrm>
            <a:off x="609521" y="1740121"/>
            <a:ext cx="10968197" cy="4582516"/>
          </a:xfrm>
          <a:ln/>
        </p:spPr>
        <p:txBody>
          <a:bodyPr/>
          <a:lstStyle/>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Approval of minutes from May 2018 and teleconferences</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Status of FD-TIG report: 11-18-1113-01</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New contributions for FD-TIG report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11-18-1224-00-00fd FD Architecture in 802.11</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11-18-1225-00-00fd Technical Report on Full Duplex for 802.11 - FD Architecture</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11-18-1019-01-00fd Improving System Efficiency using Full Duplex Based Collision Detection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11-18-1222-00-00fd system-level-simulation-results-of-full-duplex-transmission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11-18-1242-00-00fd proposed-FD-TIG-report-text-on-self-interference-cancellation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 11-18-1223-00-00fd Proposed FD Functional Requirements</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Current FD-TIG report, 11-18-0498-0x</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Future Sessions planning</a:t>
            </a:r>
          </a:p>
        </p:txBody>
      </p:sp>
      <p:sp>
        <p:nvSpPr>
          <p:cNvPr id="5" name="Slide Number Placeholder 4"/>
          <p:cNvSpPr>
            <a:spLocks noGrp="1"/>
          </p:cNvSpPr>
          <p:nvPr>
            <p:ph type="sldNum" idx="12"/>
          </p:nvPr>
        </p:nvSpPr>
        <p:spPr/>
        <p:txBody>
          <a:bodyPr/>
          <a:lstStyle/>
          <a:p>
            <a:r>
              <a:rPr lang="en-US" altLang="en-US"/>
              <a:t>Slide </a:t>
            </a:r>
            <a:fld id="{3C6E1E09-33D8-4064-BFE6-779ADF8848EC}" type="slidenum">
              <a:rPr lang="en-US" altLang="en-US"/>
              <a:pPr/>
              <a:t>103</a:t>
            </a:fld>
            <a:endParaRPr lang="en-US" altLang="en-US"/>
          </a:p>
        </p:txBody>
      </p:sp>
      <p:sp>
        <p:nvSpPr>
          <p:cNvPr id="4" name="Footer Placeholder 3"/>
          <p:cNvSpPr>
            <a:spLocks noGrp="1"/>
          </p:cNvSpPr>
          <p:nvPr>
            <p:ph type="ftr" idx="14"/>
          </p:nvPr>
        </p:nvSpPr>
        <p:spPr>
          <a:xfrm>
            <a:off x="7366628" y="6495651"/>
            <a:ext cx="4241248" cy="176190"/>
          </a:xfrm>
          <a:prstGeom prst="rect">
            <a:avLst/>
          </a:prstGeom>
        </p:spPr>
        <p:txBody>
          <a:bodyPr/>
          <a:lstStyle/>
          <a:p>
            <a:r>
              <a:rPr lang="en-US" altLang="en-US"/>
              <a:t>James Gilb (GA-ASI, GenXComm)</a:t>
            </a:r>
          </a:p>
        </p:txBody>
      </p:sp>
    </p:spTree>
    <p:extLst>
      <p:ext uri="{BB962C8B-B14F-4D97-AF65-F5344CB8AC3E}">
        <p14:creationId xmlns:p14="http://schemas.microsoft.com/office/powerpoint/2010/main" val="34854629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09521" y="686158"/>
            <a:ext cx="10969785" cy="912694"/>
          </a:xfrm>
          <a:ln/>
        </p:spPr>
        <p:txBody>
          <a:bodyPr/>
          <a:lstStyle/>
          <a:p>
            <a:pPr>
              <a:tabLst>
                <a:tab pos="0" algn="l"/>
                <a:tab pos="457154" algn="l"/>
                <a:tab pos="914309" algn="l"/>
                <a:tab pos="1371463" algn="l"/>
                <a:tab pos="1828617" algn="l"/>
                <a:tab pos="2285771" algn="l"/>
                <a:tab pos="2742926" algn="l"/>
                <a:tab pos="3200080" algn="l"/>
                <a:tab pos="3657234" algn="l"/>
                <a:tab pos="4114389" algn="l"/>
                <a:tab pos="4571543" algn="l"/>
                <a:tab pos="5028697" algn="l"/>
                <a:tab pos="5485851" algn="l"/>
                <a:tab pos="5943006" algn="l"/>
                <a:tab pos="6400160" algn="l"/>
                <a:tab pos="6857314" algn="l"/>
                <a:tab pos="7314468" algn="l"/>
                <a:tab pos="7771623" algn="l"/>
                <a:tab pos="8228777" algn="l"/>
                <a:tab pos="8685931" algn="l"/>
                <a:tab pos="9143086" algn="l"/>
                <a:tab pos="9600240" algn="l"/>
                <a:tab pos="10057394" algn="l"/>
                <a:tab pos="10514548" algn="l"/>
              </a:tabLst>
            </a:pPr>
            <a:r>
              <a:rPr lang="en-US" altLang="en-US"/>
              <a:t>Future plans</a:t>
            </a:r>
          </a:p>
        </p:txBody>
      </p:sp>
      <p:sp>
        <p:nvSpPr>
          <p:cNvPr id="6146" name="Rectangle 2"/>
          <p:cNvSpPr>
            <a:spLocks noGrp="1" noChangeArrowheads="1"/>
          </p:cNvSpPr>
          <p:nvPr>
            <p:ph idx="1"/>
          </p:nvPr>
        </p:nvSpPr>
        <p:spPr>
          <a:xfrm>
            <a:off x="609521" y="1740121"/>
            <a:ext cx="10968197" cy="4582516"/>
          </a:xfrm>
          <a:ln/>
        </p:spPr>
        <p:txBody>
          <a:bodyPr/>
          <a:lstStyle/>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First draft of report distributed, 8/2</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Conference call 8/9, 7 am PDT.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Overview of draft and collection of comments.</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Discuss NGV and EHT requirements</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Second draft of report distributed 8/24</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Conference call 8/30, 7 am PDT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Continue draft improvement</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Prepare recommendations and presentation</a:t>
            </a:r>
          </a:p>
          <a:p>
            <a:pPr marL="547633" lvl="1" indent="-182545">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Planning for September.</a:t>
            </a:r>
          </a:p>
          <a:p>
            <a:pPr marL="228577" indent="-228577">
              <a:buFont typeface="Times New Roman" panose="02020603050405020304" pitchFamily="18" charset="0"/>
              <a:buChar char="»"/>
              <a:tabLst>
                <a:tab pos="228577" algn="l"/>
                <a:tab pos="341279" algn="l"/>
                <a:tab pos="798433" algn="l"/>
                <a:tab pos="1255587" algn="l"/>
                <a:tab pos="1712742" algn="l"/>
                <a:tab pos="2169896" algn="l"/>
                <a:tab pos="2627050" algn="l"/>
                <a:tab pos="3084205" algn="l"/>
                <a:tab pos="3541359" algn="l"/>
                <a:tab pos="3998513" algn="l"/>
                <a:tab pos="4455667" algn="l"/>
                <a:tab pos="4912822" algn="l"/>
                <a:tab pos="5369976" algn="l"/>
                <a:tab pos="5827130" algn="l"/>
                <a:tab pos="6284285" algn="l"/>
                <a:tab pos="6741439" algn="l"/>
                <a:tab pos="7198593" algn="l"/>
                <a:tab pos="7655747" algn="l"/>
                <a:tab pos="8112902" algn="l"/>
                <a:tab pos="8570056" algn="l"/>
                <a:tab pos="9027210" algn="l"/>
                <a:tab pos="9143086" algn="l"/>
                <a:tab pos="9600240" algn="l"/>
                <a:tab pos="10057394" algn="l"/>
                <a:tab pos="10514548" algn="l"/>
              </a:tabLst>
            </a:pPr>
            <a:r>
              <a:rPr lang="en-US" altLang="en-US"/>
              <a:t>Third draft of report distributed 9/5</a:t>
            </a:r>
          </a:p>
        </p:txBody>
      </p:sp>
      <p:sp>
        <p:nvSpPr>
          <p:cNvPr id="5" name="Slide Number Placeholder 4"/>
          <p:cNvSpPr>
            <a:spLocks noGrp="1"/>
          </p:cNvSpPr>
          <p:nvPr>
            <p:ph type="sldNum" idx="12"/>
          </p:nvPr>
        </p:nvSpPr>
        <p:spPr/>
        <p:txBody>
          <a:bodyPr/>
          <a:lstStyle/>
          <a:p>
            <a:r>
              <a:rPr lang="en-US" altLang="en-US"/>
              <a:t>Slide </a:t>
            </a:r>
            <a:fld id="{E46561DD-C4B2-49EF-A692-0270E52865AD}" type="slidenum">
              <a:rPr lang="en-US" altLang="en-US"/>
              <a:pPr/>
              <a:t>104</a:t>
            </a:fld>
            <a:endParaRPr lang="en-US" altLang="en-US"/>
          </a:p>
        </p:txBody>
      </p:sp>
      <p:sp>
        <p:nvSpPr>
          <p:cNvPr id="4" name="Footer Placeholder 3"/>
          <p:cNvSpPr>
            <a:spLocks noGrp="1"/>
          </p:cNvSpPr>
          <p:nvPr>
            <p:ph type="ftr" idx="14"/>
          </p:nvPr>
        </p:nvSpPr>
        <p:spPr>
          <a:xfrm>
            <a:off x="7366628" y="6495651"/>
            <a:ext cx="4241248" cy="176190"/>
          </a:xfrm>
          <a:prstGeom prst="rect">
            <a:avLst/>
          </a:prstGeom>
        </p:spPr>
        <p:txBody>
          <a:bodyPr/>
          <a:lstStyle/>
          <a:p>
            <a:r>
              <a:rPr lang="en-US" altLang="en-US"/>
              <a:t>James Gilb (GA-ASI, GenXComm)</a:t>
            </a:r>
          </a:p>
        </p:txBody>
      </p:sp>
    </p:spTree>
    <p:extLst>
      <p:ext uri="{BB962C8B-B14F-4D97-AF65-F5344CB8AC3E}">
        <p14:creationId xmlns:p14="http://schemas.microsoft.com/office/powerpoint/2010/main" val="821962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NGV SG Closing Report </a:t>
            </a:r>
            <a:r>
              <a:rPr lang="en-GB" dirty="0" smtClean="0"/>
              <a:t>– San Diego</a:t>
            </a:r>
            <a:endParaRPr lang="en-GB" dirty="0"/>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2018-07-13</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105</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Jul </a:t>
            </a:r>
            <a:r>
              <a:rPr lang="en-US" dirty="0"/>
              <a:t>2018</a:t>
            </a:r>
            <a:endParaRPr lang="en-GB"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2599577"/>
          <a:ext cx="7780337" cy="955675"/>
        </p:xfrm>
        <a:graphic>
          <a:graphicData uri="http://schemas.openxmlformats.org/presentationml/2006/ole">
            <mc:AlternateContent xmlns:mc="http://schemas.openxmlformats.org/markup-compatibility/2006">
              <mc:Choice xmlns:v="urn:schemas-microsoft-com:vml" Requires="v">
                <p:oleObj spid="_x0000_s30733"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2599577"/>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38978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NGV SG for </a:t>
            </a:r>
            <a:r>
              <a:rPr lang="en-GB" altLang="en-US" dirty="0" smtClean="0"/>
              <a:t>Jul </a:t>
            </a:r>
            <a:r>
              <a:rPr lang="en-GB" altLang="en-US" dirty="0"/>
              <a:t>2018 in </a:t>
            </a:r>
            <a:r>
              <a:rPr lang="en-GB" altLang="en-US" dirty="0" smtClean="0"/>
              <a:t>San Diego, CA, USA</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106</a:t>
            </a:fld>
            <a:endParaRPr lang="en-GB"/>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4" name="Date Placeholder 3"/>
          <p:cNvSpPr>
            <a:spLocks noGrp="1"/>
          </p:cNvSpPr>
          <p:nvPr>
            <p:ph type="dt" idx="15"/>
          </p:nvPr>
        </p:nvSpPr>
        <p:spPr>
          <a:xfrm>
            <a:off x="2220913" y="333375"/>
            <a:ext cx="2589203" cy="273050"/>
          </a:xfrm>
        </p:spPr>
        <p:txBody>
          <a:bodyPr/>
          <a:lstStyle/>
          <a:p>
            <a:r>
              <a:rPr lang="en-US" dirty="0" smtClean="0"/>
              <a:t>Jul </a:t>
            </a:r>
            <a:r>
              <a:rPr lang="en-US" dirty="0"/>
              <a:t>2018</a:t>
            </a:r>
            <a:endParaRPr lang="en-GB" dirty="0"/>
          </a:p>
        </p:txBody>
      </p:sp>
    </p:spTree>
    <p:extLst>
      <p:ext uri="{BB962C8B-B14F-4D97-AF65-F5344CB8AC3E}">
        <p14:creationId xmlns:p14="http://schemas.microsoft.com/office/powerpoint/2010/main" val="2274228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DFE0C-82E1-46BE-987F-B7EF866C9344}"/>
              </a:ext>
            </a:extLst>
          </p:cNvPr>
          <p:cNvSpPr>
            <a:spLocks noGrp="1"/>
          </p:cNvSpPr>
          <p:nvPr>
            <p:ph type="title"/>
          </p:nvPr>
        </p:nvSpPr>
        <p:spPr/>
        <p:txBody>
          <a:bodyPr/>
          <a:lstStyle/>
          <a:p>
            <a:r>
              <a:rPr lang="en-US" altLang="en-US" dirty="0" smtClean="0"/>
              <a:t>NGV SG Progress</a:t>
            </a:r>
            <a:endParaRPr lang="en-US" dirty="0"/>
          </a:p>
        </p:txBody>
      </p:sp>
      <p:sp>
        <p:nvSpPr>
          <p:cNvPr id="3" name="Content Placeholder 2">
            <a:extLst>
              <a:ext uri="{FF2B5EF4-FFF2-40B4-BE49-F238E27FC236}">
                <a16:creationId xmlns:a16="http://schemas.microsoft.com/office/drawing/2014/main" xmlns="" id="{CD7B87A0-10F9-4121-935C-57A81A40B92A}"/>
              </a:ext>
            </a:extLst>
          </p:cNvPr>
          <p:cNvSpPr>
            <a:spLocks noGrp="1"/>
          </p:cNvSpPr>
          <p:nvPr>
            <p:ph idx="1"/>
          </p:nvPr>
        </p:nvSpPr>
        <p:spPr/>
        <p:txBody>
          <a:bodyPr>
            <a:normAutofit fontScale="70000" lnSpcReduction="20000"/>
          </a:bodyPr>
          <a:lstStyle/>
          <a:p>
            <a:pPr>
              <a:spcBef>
                <a:spcPct val="20000"/>
              </a:spcBef>
              <a:buClrTx/>
              <a:buSzTx/>
            </a:pPr>
            <a:r>
              <a:rPr lang="en-US" altLang="en-US" dirty="0">
                <a:solidFill>
                  <a:schemeClr val="tx1"/>
                </a:solidFill>
                <a:ea typeface="MS PGothic" panose="020B0600070205080204" pitchFamily="34" charset="-128"/>
              </a:rPr>
              <a:t>Meeting Slot #1 - Tuesday, PM1 13:30 – 15:30</a:t>
            </a:r>
          </a:p>
          <a:p>
            <a:pPr>
              <a:spcBef>
                <a:spcPct val="20000"/>
              </a:spcBef>
              <a:buClrTx/>
              <a:buSzTx/>
            </a:pPr>
            <a:r>
              <a:rPr lang="en-US" altLang="en-US" dirty="0">
                <a:solidFill>
                  <a:schemeClr val="tx1"/>
                </a:solidFill>
                <a:ea typeface="MS PGothic" panose="020B0600070205080204" pitchFamily="34" charset="-128"/>
              </a:rPr>
              <a:t>Meeting Slot #2 - Wednesday, AM1 8:00-10:00</a:t>
            </a:r>
          </a:p>
          <a:p>
            <a:pPr>
              <a:spcBef>
                <a:spcPct val="20000"/>
              </a:spcBef>
              <a:buClrTx/>
              <a:buSzTx/>
            </a:pPr>
            <a:r>
              <a:rPr lang="en-US" altLang="en-US" dirty="0">
                <a:solidFill>
                  <a:schemeClr val="tx1"/>
                </a:solidFill>
                <a:ea typeface="MS PGothic" panose="020B0600070205080204" pitchFamily="34" charset="-128"/>
              </a:rPr>
              <a:t>Meeting Slot #3 </a:t>
            </a:r>
            <a:r>
              <a:rPr lang="en-US" altLang="en-US" dirty="0" smtClean="0">
                <a:solidFill>
                  <a:schemeClr val="tx1"/>
                </a:solidFill>
                <a:ea typeface="MS PGothic" panose="020B0600070205080204" pitchFamily="34" charset="-128"/>
              </a:rPr>
              <a:t>- Thursday</a:t>
            </a:r>
            <a:r>
              <a:rPr lang="en-US" altLang="en-US" dirty="0">
                <a:solidFill>
                  <a:schemeClr val="tx1"/>
                </a:solidFill>
                <a:ea typeface="MS PGothic" panose="020B0600070205080204" pitchFamily="34" charset="-128"/>
              </a:rPr>
              <a:t>, </a:t>
            </a:r>
            <a:r>
              <a:rPr lang="en-US" altLang="en-US" dirty="0" smtClean="0">
                <a:solidFill>
                  <a:schemeClr val="tx1"/>
                </a:solidFill>
                <a:ea typeface="MS PGothic" panose="020B0600070205080204" pitchFamily="34" charset="-128"/>
              </a:rPr>
              <a:t>AM1 8:00-10:00</a:t>
            </a:r>
          </a:p>
          <a:p>
            <a:pPr>
              <a:spcBef>
                <a:spcPct val="20000"/>
              </a:spcBef>
              <a:buClrTx/>
              <a:buSzTx/>
            </a:pPr>
            <a:r>
              <a:rPr lang="en-US" altLang="en-US" dirty="0" smtClean="0">
                <a:solidFill>
                  <a:schemeClr val="tx1"/>
                </a:solidFill>
                <a:ea typeface="MS PGothic" panose="020B0600070205080204" pitchFamily="34" charset="-128"/>
              </a:rPr>
              <a:t>Meeting Slot #4 - Thursday, PM2 16:00-20:00</a:t>
            </a:r>
            <a:endParaRPr lang="en-US" altLang="en-US" dirty="0">
              <a:solidFill>
                <a:schemeClr val="tx1"/>
              </a:solidFill>
              <a:ea typeface="MS PGothic" panose="020B0600070205080204" pitchFamily="34" charset="-128"/>
            </a:endParaRPr>
          </a:p>
          <a:p>
            <a:pPr>
              <a:spcBef>
                <a:spcPct val="20000"/>
              </a:spcBef>
              <a:buClrTx/>
              <a:buSzTx/>
            </a:pPr>
            <a:endParaRPr lang="en-US" altLang="en-US" dirty="0">
              <a:solidFill>
                <a:schemeClr val="tx1"/>
              </a:solidFill>
              <a:ea typeface="MS PGothic" panose="020B0600070205080204" pitchFamily="34" charset="-128"/>
            </a:endParaRPr>
          </a:p>
          <a:p>
            <a:pPr>
              <a:spcBef>
                <a:spcPct val="20000"/>
              </a:spcBef>
              <a:buClrTx/>
              <a:buSzTx/>
            </a:pPr>
            <a:r>
              <a:rPr lang="en-US" altLang="en-US" dirty="0" smtClean="0">
                <a:solidFill>
                  <a:schemeClr val="tx1"/>
                </a:solidFill>
                <a:ea typeface="MS PGothic" panose="020B0600070205080204" pitchFamily="34" charset="-128"/>
              </a:rPr>
              <a:t>Progress in this week: </a:t>
            </a:r>
            <a:endParaRPr lang="en-US" altLang="en-US" dirty="0">
              <a:solidFill>
                <a:schemeClr val="tx1"/>
              </a:solidFill>
              <a:ea typeface="MS PGothic" panose="020B0600070205080204" pitchFamily="34" charset="-128"/>
            </a:endParaRPr>
          </a:p>
          <a:p>
            <a:pPr>
              <a:spcBef>
                <a:spcPct val="20000"/>
              </a:spcBef>
              <a:buClrTx/>
              <a:buSzTx/>
              <a:buFontTx/>
              <a:buChar char="-"/>
            </a:pPr>
            <a:r>
              <a:rPr lang="en-US" altLang="en-US" dirty="0" smtClean="0">
                <a:solidFill>
                  <a:schemeClr val="tx1"/>
                </a:solidFill>
                <a:ea typeface="MS PGothic" panose="020B0600070205080204" pitchFamily="34" charset="-128"/>
              </a:rPr>
              <a:t>PAR reached consensus (11-18/0861r5) and will be send to WG for approval in Sep meeting</a:t>
            </a:r>
          </a:p>
          <a:p>
            <a:pPr>
              <a:spcBef>
                <a:spcPct val="20000"/>
              </a:spcBef>
              <a:buClrTx/>
              <a:buSzTx/>
              <a:buFontTx/>
              <a:buChar char="-"/>
            </a:pPr>
            <a:r>
              <a:rPr lang="en-US" altLang="en-US" dirty="0" smtClean="0">
                <a:solidFill>
                  <a:schemeClr val="tx1"/>
                </a:solidFill>
                <a:ea typeface="MS PGothic" panose="020B0600070205080204" pitchFamily="34" charset="-128"/>
              </a:rPr>
              <a:t>Use Case document was baselined (11-18/1323r0). </a:t>
            </a:r>
          </a:p>
          <a:p>
            <a:pPr>
              <a:spcBef>
                <a:spcPct val="20000"/>
              </a:spcBef>
              <a:buClrTx/>
              <a:buSzTx/>
              <a:buFontTx/>
              <a:buChar char="-"/>
            </a:pPr>
            <a:r>
              <a:rPr lang="en-US" altLang="en-US" dirty="0" smtClean="0">
                <a:solidFill>
                  <a:schemeClr val="tx1"/>
                </a:solidFill>
                <a:ea typeface="MS PGothic" panose="020B0600070205080204" pitchFamily="34" charset="-128"/>
              </a:rPr>
              <a:t>A liaison document (11-18/1303r2) for NGV use cases to relevant stakeholders was developed and approved by the group to forward to WG for approval</a:t>
            </a:r>
          </a:p>
          <a:p>
            <a:pPr>
              <a:spcBef>
                <a:spcPct val="20000"/>
              </a:spcBef>
              <a:buClrTx/>
              <a:buSzTx/>
              <a:buFontTx/>
              <a:buChar char="-"/>
            </a:pPr>
            <a:r>
              <a:rPr lang="en-US" altLang="en-US" dirty="0" smtClean="0">
                <a:solidFill>
                  <a:schemeClr val="tx1"/>
                </a:solidFill>
                <a:ea typeface="MS PGothic" panose="020B0600070205080204" pitchFamily="34" charset="-128"/>
              </a:rPr>
              <a:t>CSD draft was reviewed (11-18/0862r0) and will be improved in future.</a:t>
            </a:r>
          </a:p>
          <a:p>
            <a:pPr>
              <a:spcBef>
                <a:spcPct val="20000"/>
              </a:spcBef>
              <a:buClrTx/>
              <a:buSzTx/>
              <a:buFontTx/>
              <a:buChar char="-"/>
            </a:pPr>
            <a:r>
              <a:rPr lang="en-US" altLang="en-US" dirty="0" smtClean="0">
                <a:solidFill>
                  <a:schemeClr val="tx1"/>
                </a:solidFill>
                <a:ea typeface="MS PGothic" panose="020B0600070205080204" pitchFamily="34" charset="-128"/>
              </a:rPr>
              <a:t>The NGV SG timeline plan was settled.</a:t>
            </a:r>
          </a:p>
          <a:p>
            <a:pPr>
              <a:spcBef>
                <a:spcPct val="20000"/>
              </a:spcBef>
              <a:buClrTx/>
              <a:buSzTx/>
              <a:buFontTx/>
              <a:buChar char="-"/>
            </a:pPr>
            <a:r>
              <a:rPr lang="en-US" altLang="en-US" dirty="0" smtClean="0">
                <a:solidFill>
                  <a:schemeClr val="tx1"/>
                </a:solidFill>
                <a:ea typeface="MS PGothic" panose="020B0600070205080204" pitchFamily="34" charset="-128"/>
              </a:rPr>
              <a:t>Teleconference plan before Sep meeting was settled</a:t>
            </a:r>
          </a:p>
          <a:p>
            <a:pPr>
              <a:spcBef>
                <a:spcPct val="20000"/>
              </a:spcBef>
              <a:buClrTx/>
              <a:buSzTx/>
              <a:buFontTx/>
              <a:buChar char="-"/>
            </a:pPr>
            <a:r>
              <a:rPr lang="en-US" altLang="en-US" dirty="0" smtClean="0">
                <a:solidFill>
                  <a:schemeClr val="tx1"/>
                </a:solidFill>
                <a:ea typeface="MS PGothic" panose="020B0600070205080204" pitchFamily="34" charset="-128"/>
              </a:rPr>
              <a:t>11 </a:t>
            </a:r>
            <a:r>
              <a:rPr lang="en-US" altLang="en-US" dirty="0">
                <a:solidFill>
                  <a:schemeClr val="tx1"/>
                </a:solidFill>
                <a:ea typeface="MS PGothic" panose="020B0600070205080204" pitchFamily="34" charset="-128"/>
              </a:rPr>
              <a:t>submissions on topics of </a:t>
            </a:r>
            <a:r>
              <a:rPr lang="en-US" altLang="en-US" dirty="0" smtClean="0">
                <a:solidFill>
                  <a:schemeClr val="tx1"/>
                </a:solidFill>
                <a:ea typeface="MS PGothic" panose="020B0600070205080204" pitchFamily="34" charset="-128"/>
              </a:rPr>
              <a:t>use cases, channel model and technical feasibility were presented and discussed.</a:t>
            </a:r>
            <a:endParaRPr lang="en-US" altLang="en-US" dirty="0">
              <a:solidFill>
                <a:schemeClr val="tx1"/>
              </a:solidFill>
              <a:ea typeface="MS PGothic" panose="020B0600070205080204" pitchFamily="34" charset="-128"/>
            </a:endParaRPr>
          </a:p>
          <a:p>
            <a:endParaRPr lang="en-US" dirty="0"/>
          </a:p>
        </p:txBody>
      </p:sp>
      <p:sp>
        <p:nvSpPr>
          <p:cNvPr id="19460" name="灯片编号占位符 3">
            <a:extLst>
              <a:ext uri="{FF2B5EF4-FFF2-40B4-BE49-F238E27FC236}">
                <a16:creationId xmlns:a16="http://schemas.microsoft.com/office/drawing/2014/main" xmlns=""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107</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19458" name="日期占位符 1">
            <a:extLst>
              <a:ext uri="{FF2B5EF4-FFF2-40B4-BE49-F238E27FC236}">
                <a16:creationId xmlns:a16="http://schemas.microsoft.com/office/drawing/2014/main" xmlns=""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Jul 2018</a:t>
            </a:r>
          </a:p>
        </p:txBody>
      </p:sp>
    </p:spTree>
    <p:extLst>
      <p:ext uri="{BB962C8B-B14F-4D97-AF65-F5344CB8AC3E}">
        <p14:creationId xmlns:p14="http://schemas.microsoft.com/office/powerpoint/2010/main" val="20851721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a16="http://schemas.microsoft.com/office/drawing/2014/main" xmlns="" id="{CB4F8DDF-7E6C-499D-8690-5B79DD1CDACF}"/>
              </a:ext>
            </a:extLst>
          </p:cNvPr>
          <p:cNvSpPr>
            <a:spLocks noGrp="1" noChangeArrowheads="1"/>
          </p:cNvSpPr>
          <p:nvPr>
            <p:ph type="title"/>
          </p:nvPr>
        </p:nvSpPr>
        <p:spPr>
          <a:xfrm>
            <a:off x="2209801" y="685800"/>
            <a:ext cx="7770813" cy="381000"/>
          </a:xfrm>
        </p:spPr>
        <p:txBody>
          <a:bodyPr/>
          <a:lstStyle/>
          <a:p>
            <a:r>
              <a:rPr lang="en-US" altLang="en-US" dirty="0"/>
              <a:t>Submissions from the week</a:t>
            </a:r>
          </a:p>
        </p:txBody>
      </p:sp>
      <p:sp>
        <p:nvSpPr>
          <p:cNvPr id="6" name="Content Placeholder 5">
            <a:extLst>
              <a:ext uri="{FF2B5EF4-FFF2-40B4-BE49-F238E27FC236}">
                <a16:creationId xmlns:a16="http://schemas.microsoft.com/office/drawing/2014/main" xmlns="" id="{24552FA6-D089-4140-B33B-138AA2EB50DF}"/>
              </a:ext>
            </a:extLst>
          </p:cNvPr>
          <p:cNvSpPr>
            <a:spLocks noGrp="1"/>
          </p:cNvSpPr>
          <p:nvPr>
            <p:ph idx="1"/>
          </p:nvPr>
        </p:nvSpPr>
        <p:spPr>
          <a:xfrm>
            <a:off x="1979614" y="1262064"/>
            <a:ext cx="8459787" cy="5170487"/>
          </a:xfrm>
        </p:spPr>
        <p:txBody>
          <a:bodyPr>
            <a:normAutofit fontScale="77500" lnSpcReduction="20000"/>
          </a:bodyPr>
          <a:lstStyle/>
          <a:p>
            <a:pPr algn="just">
              <a:defRPr/>
            </a:pPr>
            <a:r>
              <a:rPr lang="en-GB" altLang="en-US" dirty="0" smtClean="0"/>
              <a:t>Submissions</a:t>
            </a:r>
          </a:p>
          <a:p>
            <a:pPr lvl="1" algn="just">
              <a:defRPr/>
            </a:pPr>
            <a:r>
              <a:rPr lang="en-GB" altLang="en-US" dirty="0" smtClean="0"/>
              <a:t>11-18/1186</a:t>
            </a:r>
            <a:r>
              <a:rPr lang="en-GB" altLang="en-US" dirty="0"/>
              <a:t>, Interoperable NGV PHY Improvements, Michael Fisher (NXP)</a:t>
            </a:r>
          </a:p>
          <a:p>
            <a:pPr lvl="1" algn="just">
              <a:defRPr/>
            </a:pPr>
            <a:r>
              <a:rPr lang="en-GB" altLang="en-US" dirty="0"/>
              <a:t>11-18/1187, </a:t>
            </a:r>
            <a:r>
              <a:rPr lang="en-US" altLang="zh-CN" dirty="0" err="1"/>
              <a:t>mmW</a:t>
            </a:r>
            <a:r>
              <a:rPr lang="en-US" altLang="zh-CN" dirty="0"/>
              <a:t> for V2X use cases, Hiroyuki </a:t>
            </a:r>
            <a:r>
              <a:rPr lang="en-US" altLang="zh-CN" dirty="0" err="1"/>
              <a:t>Motozuka</a:t>
            </a:r>
            <a:r>
              <a:rPr lang="en-US" altLang="zh-CN" dirty="0"/>
              <a:t> (Panasonic)</a:t>
            </a:r>
            <a:endParaRPr lang="en-GB" altLang="en-US" dirty="0"/>
          </a:p>
          <a:p>
            <a:pPr lvl="1" algn="just">
              <a:defRPr/>
            </a:pPr>
            <a:r>
              <a:rPr lang="en-GB" altLang="en-US" dirty="0"/>
              <a:t>11-18/1214, backward compatible PHY feasibility, Onn Haran (</a:t>
            </a:r>
            <a:r>
              <a:rPr lang="en-GB" altLang="en-US" dirty="0" err="1"/>
              <a:t>Autotalks</a:t>
            </a:r>
            <a:r>
              <a:rPr lang="en-GB" altLang="en-US" dirty="0"/>
              <a:t>)</a:t>
            </a:r>
          </a:p>
          <a:p>
            <a:pPr lvl="1" algn="just">
              <a:defRPr/>
            </a:pPr>
            <a:r>
              <a:rPr lang="en-GB" altLang="en-US" dirty="0"/>
              <a:t>11-18/1221, Location use cases for NGV, </a:t>
            </a:r>
            <a:r>
              <a:rPr lang="en-GB" altLang="en-US" dirty="0" err="1"/>
              <a:t>Friedbert</a:t>
            </a:r>
            <a:r>
              <a:rPr lang="en-GB" altLang="en-US" dirty="0"/>
              <a:t> Berens (</a:t>
            </a:r>
            <a:r>
              <a:rPr lang="en-GB" altLang="en-US" dirty="0" err="1"/>
              <a:t>Fbconsulting</a:t>
            </a:r>
            <a:r>
              <a:rPr lang="en-GB" altLang="en-US" dirty="0"/>
              <a:t>)</a:t>
            </a:r>
          </a:p>
          <a:p>
            <a:pPr lvl="1" algn="just">
              <a:defRPr/>
            </a:pPr>
            <a:r>
              <a:rPr lang="en-GB" altLang="en-US" dirty="0"/>
              <a:t>11-18/1216, </a:t>
            </a:r>
            <a:r>
              <a:rPr lang="en-US" altLang="zh-CN" dirty="0"/>
              <a:t>Vehicular-to-Pedestrian Channel Models, Stephan Sand (German Aerospace Center (DLR))</a:t>
            </a:r>
            <a:endParaRPr lang="en-GB" altLang="en-US" dirty="0"/>
          </a:p>
          <a:p>
            <a:pPr lvl="1" algn="just">
              <a:defRPr/>
            </a:pPr>
            <a:r>
              <a:rPr lang="en-GB" altLang="en-US" dirty="0"/>
              <a:t>11-18/1217, Some (Measured) Characteristics of V2V Channels, Leif </a:t>
            </a:r>
            <a:r>
              <a:rPr lang="en-GB" altLang="en-US" dirty="0" err="1"/>
              <a:t>Wilhelmsson</a:t>
            </a:r>
            <a:r>
              <a:rPr lang="en-GB" altLang="en-US" dirty="0"/>
              <a:t> (Ericsson) / Wednesday</a:t>
            </a:r>
          </a:p>
          <a:p>
            <a:pPr lvl="1" algn="just">
              <a:defRPr/>
            </a:pPr>
            <a:r>
              <a:rPr lang="en-GB" altLang="en-US" dirty="0"/>
              <a:t>11-18/1249, NGV MAC discussion, </a:t>
            </a:r>
            <a:r>
              <a:rPr lang="en-GB" altLang="en-US" dirty="0" err="1"/>
              <a:t>Liwen</a:t>
            </a:r>
            <a:r>
              <a:rPr lang="en-GB" altLang="en-US" dirty="0"/>
              <a:t> (Marvell)</a:t>
            </a:r>
          </a:p>
          <a:p>
            <a:pPr lvl="1" algn="just">
              <a:defRPr/>
            </a:pPr>
            <a:r>
              <a:rPr lang="en-GB" altLang="en-US" dirty="0"/>
              <a:t>11-18/1250, NGV Ranging discussion, </a:t>
            </a:r>
            <a:r>
              <a:rPr lang="en-GB" altLang="en-US" dirty="0" err="1"/>
              <a:t>Liwen</a:t>
            </a:r>
            <a:r>
              <a:rPr lang="en-GB" altLang="en-US" dirty="0"/>
              <a:t> (Marvell)</a:t>
            </a:r>
          </a:p>
          <a:p>
            <a:pPr lvl="1" algn="just">
              <a:defRPr/>
            </a:pPr>
            <a:r>
              <a:rPr lang="en-GB" altLang="en-US" dirty="0"/>
              <a:t>11-18/1255, </a:t>
            </a:r>
            <a:r>
              <a:rPr lang="en-US" altLang="zh-CN" dirty="0"/>
              <a:t>NGV Target Use case frame sizes, James </a:t>
            </a:r>
            <a:r>
              <a:rPr lang="en-US" altLang="zh-CN" dirty="0" err="1"/>
              <a:t>Lepp</a:t>
            </a:r>
            <a:r>
              <a:rPr lang="en-US" altLang="zh-CN" dirty="0"/>
              <a:t> (BlackBerry)</a:t>
            </a:r>
          </a:p>
          <a:p>
            <a:pPr lvl="1" algn="just">
              <a:defRPr/>
            </a:pPr>
            <a:r>
              <a:rPr lang="en-GB" altLang="en-US" dirty="0"/>
              <a:t>11-18/1281, NGV use cases &amp; requirements, Onn Haran (</a:t>
            </a:r>
            <a:r>
              <a:rPr lang="en-GB" altLang="en-US" dirty="0" err="1"/>
              <a:t>Autotalks</a:t>
            </a:r>
            <a:r>
              <a:rPr lang="en-GB" altLang="en-US" dirty="0" smtClean="0"/>
              <a:t>)</a:t>
            </a:r>
          </a:p>
          <a:p>
            <a:pPr lvl="1" algn="just">
              <a:defRPr/>
            </a:pPr>
            <a:r>
              <a:rPr lang="en-GB" altLang="en-US" dirty="0">
                <a:solidFill>
                  <a:schemeClr val="tx1"/>
                </a:solidFill>
              </a:rPr>
              <a:t>11-18/1307, Terminology discussion, Onn (</a:t>
            </a:r>
            <a:r>
              <a:rPr lang="en-GB" altLang="en-US" dirty="0" err="1">
                <a:solidFill>
                  <a:schemeClr val="tx1"/>
                </a:solidFill>
              </a:rPr>
              <a:t>AutoTalks</a:t>
            </a:r>
            <a:r>
              <a:rPr lang="en-GB" altLang="en-US" dirty="0" smtClean="0">
                <a:solidFill>
                  <a:schemeClr val="tx1"/>
                </a:solidFill>
              </a:rPr>
              <a:t>)</a:t>
            </a:r>
          </a:p>
          <a:p>
            <a:pPr lvl="1" algn="just">
              <a:defRPr/>
            </a:pPr>
            <a:endParaRPr lang="en-GB" altLang="en-US" dirty="0" smtClean="0">
              <a:solidFill>
                <a:schemeClr val="tx1"/>
              </a:solidFill>
            </a:endParaRPr>
          </a:p>
          <a:p>
            <a:pPr algn="just">
              <a:defRPr/>
            </a:pPr>
            <a:r>
              <a:rPr lang="en-GB" altLang="en-US" dirty="0" smtClean="0">
                <a:solidFill>
                  <a:schemeClr val="tx1"/>
                </a:solidFill>
              </a:rPr>
              <a:t>Official SG documents</a:t>
            </a:r>
          </a:p>
          <a:p>
            <a:pPr lvl="1" algn="just">
              <a:defRPr/>
            </a:pPr>
            <a:r>
              <a:rPr lang="en-GB" altLang="en-US" dirty="0" smtClean="0">
                <a:solidFill>
                  <a:schemeClr val="tx1"/>
                </a:solidFill>
              </a:rPr>
              <a:t>PAR: 		11-18/0861r5, 	approved by SG </a:t>
            </a:r>
          </a:p>
          <a:p>
            <a:pPr lvl="1" algn="just">
              <a:defRPr/>
            </a:pPr>
            <a:r>
              <a:rPr lang="en-GB" altLang="en-US" dirty="0" smtClean="0">
                <a:solidFill>
                  <a:schemeClr val="tx1"/>
                </a:solidFill>
              </a:rPr>
              <a:t>CSD: 		11-18/0862r0,	not approved</a:t>
            </a:r>
          </a:p>
          <a:p>
            <a:pPr lvl="1" algn="just">
              <a:defRPr/>
            </a:pPr>
            <a:r>
              <a:rPr lang="en-GB" altLang="en-US" dirty="0" smtClean="0">
                <a:solidFill>
                  <a:schemeClr val="tx1"/>
                </a:solidFill>
              </a:rPr>
              <a:t>Use Cases: 	11-18/1323r0,	approved by SG</a:t>
            </a:r>
          </a:p>
          <a:p>
            <a:pPr lvl="1" algn="just">
              <a:defRPr/>
            </a:pPr>
            <a:r>
              <a:rPr lang="en-GB" altLang="en-US" dirty="0" smtClean="0">
                <a:solidFill>
                  <a:schemeClr val="tx1"/>
                </a:solidFill>
              </a:rPr>
              <a:t>Liaison:		11-18/1303r1, 	approved by SG, updated to r2 with updated reference link.</a:t>
            </a:r>
            <a:endParaRPr lang="en-GB" altLang="en-US" dirty="0">
              <a:solidFill>
                <a:schemeClr val="tx1"/>
              </a:solidFill>
            </a:endParaRPr>
          </a:p>
        </p:txBody>
      </p:sp>
      <p:sp>
        <p:nvSpPr>
          <p:cNvPr id="18438" name="Slide Number Placeholder 3">
            <a:extLst>
              <a:ext uri="{FF2B5EF4-FFF2-40B4-BE49-F238E27FC236}">
                <a16:creationId xmlns:a16="http://schemas.microsoft.com/office/drawing/2014/main" xmlns="" id="{69750D8E-6E36-4F0E-ADE9-9BE79651BD7A}"/>
              </a:ext>
            </a:extLst>
          </p:cNvPr>
          <p:cNvSpPr>
            <a:spLocks noGrp="1" noChangeArrowheads="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a:solidFill>
                  <a:srgbClr val="000000"/>
                </a:solidFill>
                <a:ea typeface="Arial Unicode MS" panose="020B0604020202020204" pitchFamily="34" charset="-128"/>
                <a:cs typeface="Arial Unicode MS" panose="020B0604020202020204" pitchFamily="34" charset="-128"/>
              </a:rPr>
              <a:t>Slide </a:t>
            </a:r>
            <a:fld id="{9624B909-9AF8-4646-8E08-EADA318A5722}" type="slidenum">
              <a:rPr lang="en-US" altLang="en-US" sz="1200">
                <a:solidFill>
                  <a:srgbClr val="000000"/>
                </a:solidFill>
                <a:ea typeface="Arial Unicode MS" panose="020B0604020202020204" pitchFamily="34" charset="-128"/>
                <a:cs typeface="Arial Unicode MS" panose="020B0604020202020204" pitchFamily="34" charset="-128"/>
              </a:rPr>
              <a:pPr>
                <a:buFont typeface="Times New Roman" panose="02020603050405020304" pitchFamily="18" charset="0"/>
                <a:buNone/>
              </a:pPr>
              <a:t>108</a:t>
            </a:fld>
            <a:endParaRPr lang="en-US" altLang="en-US" sz="1200">
              <a:solidFill>
                <a:srgbClr val="000000"/>
              </a:solidFill>
              <a:ea typeface="Arial Unicode MS" panose="020B060402020202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18436" name="Date Placeholder 1">
            <a:extLst>
              <a:ext uri="{FF2B5EF4-FFF2-40B4-BE49-F238E27FC236}">
                <a16:creationId xmlns:a16="http://schemas.microsoft.com/office/drawing/2014/main" xmlns="" id="{AB388FD6-41F1-4448-9283-777761D3E9AF}"/>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dirty="0">
                <a:solidFill>
                  <a:srgbClr val="000000"/>
                </a:solidFill>
                <a:ea typeface="Arial Unicode MS" panose="020B0604020202020204" pitchFamily="34" charset="-128"/>
                <a:cs typeface="Arial Unicode MS" panose="020B0604020202020204" pitchFamily="34" charset="-128"/>
              </a:rPr>
              <a:t>Jul 2018</a:t>
            </a:r>
          </a:p>
        </p:txBody>
      </p:sp>
    </p:spTree>
    <p:extLst>
      <p:ext uri="{BB962C8B-B14F-4D97-AF65-F5344CB8AC3E}">
        <p14:creationId xmlns:p14="http://schemas.microsoft.com/office/powerpoint/2010/main" val="1806491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B8BE7-048D-4C6C-95C1-5665FEF86B36}"/>
              </a:ext>
            </a:extLst>
          </p:cNvPr>
          <p:cNvSpPr>
            <a:spLocks noGrp="1"/>
          </p:cNvSpPr>
          <p:nvPr>
            <p:ph type="title"/>
          </p:nvPr>
        </p:nvSpPr>
        <p:spPr>
          <a:xfrm>
            <a:off x="2209801" y="685801"/>
            <a:ext cx="7770813" cy="685800"/>
          </a:xfrm>
        </p:spPr>
        <p:txBody>
          <a:bodyPr/>
          <a:lstStyle/>
          <a:p>
            <a:r>
              <a:rPr lang="en-US" dirty="0"/>
              <a:t>Next Steps</a:t>
            </a:r>
          </a:p>
        </p:txBody>
      </p:sp>
      <p:sp>
        <p:nvSpPr>
          <p:cNvPr id="3" name="Content Placeholder 2">
            <a:extLst>
              <a:ext uri="{FF2B5EF4-FFF2-40B4-BE49-F238E27FC236}">
                <a16:creationId xmlns:a16="http://schemas.microsoft.com/office/drawing/2014/main" xmlns="" id="{54D66123-1FE2-4F62-AE66-BEFF7B7022A0}"/>
              </a:ext>
            </a:extLst>
          </p:cNvPr>
          <p:cNvSpPr>
            <a:spLocks noGrp="1"/>
          </p:cNvSpPr>
          <p:nvPr>
            <p:ph idx="1"/>
          </p:nvPr>
        </p:nvSpPr>
        <p:spPr>
          <a:xfrm>
            <a:off x="2209801" y="1676401"/>
            <a:ext cx="7770813" cy="4418013"/>
          </a:xfrm>
        </p:spPr>
        <p:txBody>
          <a:bodyPr/>
          <a:lstStyle/>
          <a:p>
            <a:r>
              <a:rPr lang="en-US" dirty="0"/>
              <a:t>Telecon: </a:t>
            </a:r>
            <a:r>
              <a:rPr lang="en-US" dirty="0" smtClean="0"/>
              <a:t>Jul 31, Aug 21, 10:00am ~ 12:00am ET (to be confirmed by WG)</a:t>
            </a:r>
          </a:p>
          <a:p>
            <a:pPr lvl="1"/>
            <a:r>
              <a:rPr lang="en-US" dirty="0" smtClean="0"/>
              <a:t>CSD review and improvement</a:t>
            </a:r>
          </a:p>
          <a:p>
            <a:r>
              <a:rPr lang="en-US" altLang="en-US" dirty="0" smtClean="0"/>
              <a:t>Goal </a:t>
            </a:r>
            <a:r>
              <a:rPr lang="en-US" altLang="en-US" dirty="0"/>
              <a:t>For </a:t>
            </a:r>
            <a:r>
              <a:rPr lang="en-US" altLang="en-US" dirty="0" smtClean="0"/>
              <a:t>September: </a:t>
            </a:r>
          </a:p>
          <a:p>
            <a:pPr lvl="1"/>
            <a:r>
              <a:rPr lang="en-US" altLang="en-US" dirty="0" smtClean="0"/>
              <a:t>PAR/CSD to be approved by WG in Sep meeting</a:t>
            </a:r>
          </a:p>
          <a:p>
            <a:pPr lvl="1"/>
            <a:r>
              <a:rPr lang="en-US" dirty="0" smtClean="0"/>
              <a:t>Group lifecycle extension</a:t>
            </a:r>
          </a:p>
          <a:p>
            <a:pPr lvl="1"/>
            <a:r>
              <a:rPr lang="en-US" altLang="zh-CN" dirty="0" smtClean="0"/>
              <a:t>Call </a:t>
            </a:r>
            <a:r>
              <a:rPr lang="en-US" altLang="zh-CN" dirty="0"/>
              <a:t>for submissions assisting completing of PAR/CSD</a:t>
            </a:r>
          </a:p>
          <a:p>
            <a:pPr lvl="1"/>
            <a:endParaRPr lang="en-US" dirty="0" smtClean="0"/>
          </a:p>
          <a:p>
            <a:endParaRPr lang="en-US" dirty="0"/>
          </a:p>
        </p:txBody>
      </p:sp>
      <p:sp>
        <p:nvSpPr>
          <p:cNvPr id="4" name="Slide Number Placeholder 3">
            <a:extLst>
              <a:ext uri="{FF2B5EF4-FFF2-40B4-BE49-F238E27FC236}">
                <a16:creationId xmlns:a16="http://schemas.microsoft.com/office/drawing/2014/main" xmlns=""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Bo Sun (ZTE)</a:t>
            </a:r>
            <a:endParaRPr lang="en-GB" dirty="0"/>
          </a:p>
        </p:txBody>
      </p:sp>
      <p:sp>
        <p:nvSpPr>
          <p:cNvPr id="6" name="Date Placeholder 5">
            <a:extLst>
              <a:ext uri="{FF2B5EF4-FFF2-40B4-BE49-F238E27FC236}">
                <a16:creationId xmlns:a16="http://schemas.microsoft.com/office/drawing/2014/main" xmlns="" id="{BBDFAEF7-10ED-486D-A0CB-86AD6331A839}"/>
              </a:ext>
            </a:extLst>
          </p:cNvPr>
          <p:cNvSpPr>
            <a:spLocks noGrp="1"/>
          </p:cNvSpPr>
          <p:nvPr>
            <p:ph type="dt" idx="15"/>
          </p:nvPr>
        </p:nvSpPr>
        <p:spPr/>
        <p:txBody>
          <a:bodyPr/>
          <a:lstStyle/>
          <a:p>
            <a:r>
              <a:rPr lang="en-US" dirty="0" smtClean="0"/>
              <a:t>Jul </a:t>
            </a:r>
            <a:r>
              <a:rPr lang="en-US" dirty="0"/>
              <a:t>2018</a:t>
            </a:r>
            <a:endParaRPr lang="en-GB" dirty="0"/>
          </a:p>
        </p:txBody>
      </p:sp>
    </p:spTree>
    <p:extLst>
      <p:ext uri="{BB962C8B-B14F-4D97-AF65-F5344CB8AC3E}">
        <p14:creationId xmlns:p14="http://schemas.microsoft.com/office/powerpoint/2010/main" val="36317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July 2018</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Continue Discussion on: NENDICA activity, 3GPP Status </a:t>
            </a:r>
            <a:br>
              <a:rPr lang="en-US" altLang="en-US" dirty="0"/>
            </a:br>
            <a:r>
              <a:rPr lang="en-US" altLang="en-US" dirty="0"/>
              <a:t>802.11 Technical performance relative to IMT-2020 requirements</a:t>
            </a:r>
          </a:p>
          <a:p>
            <a:pPr marL="971550" lvl="1" indent="-457200">
              <a:buFont typeface="+mj-lt"/>
              <a:buAutoNum type="arabicPeriod"/>
            </a:pPr>
            <a:r>
              <a:rPr lang="en-US" dirty="0"/>
              <a:t>Elect a Vice-Chair</a:t>
            </a:r>
          </a:p>
          <a:p>
            <a:pPr marL="971550" lvl="1" indent="-457200">
              <a:buFont typeface="+mj-lt"/>
              <a:buAutoNum type="arabicPeriod"/>
            </a:pPr>
            <a:r>
              <a:rPr lang="en-US" altLang="en-US" dirty="0"/>
              <a:t>Future section planning </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11-18/1039r2</a:t>
            </a:r>
            <a:r>
              <a:rPr lang="en-US" altLang="en-US" sz="2000" b="0" dirty="0"/>
              <a:t> , met for 2 hours one sessions  </a:t>
            </a:r>
            <a:r>
              <a:rPr lang="en-US" altLang="en-US" sz="2000" dirty="0"/>
              <a:t>Minutes: </a:t>
            </a:r>
            <a:r>
              <a:rPr lang="en-US" altLang="en-US" sz="2000" b="0" dirty="0">
                <a:hlinkClick r:id="rId3"/>
              </a:rPr>
              <a:t>11-18/1264r1</a:t>
            </a:r>
            <a:endParaRPr lang="en-US" altLang="en-US" sz="2000" b="0" dirty="0"/>
          </a:p>
          <a:p>
            <a:pPr marL="800100" lvl="1">
              <a:buFont typeface="Arial" panose="020B0604020202020204" pitchFamily="34" charset="0"/>
              <a:buChar char="•"/>
            </a:pPr>
            <a:r>
              <a:rPr lang="en-US" altLang="en-US" sz="1600" b="0" dirty="0"/>
              <a:t> </a:t>
            </a:r>
            <a:r>
              <a:rPr lang="en-US" altLang="en-US" dirty="0"/>
              <a:t>Reviewed AANI SC Status/Background</a:t>
            </a:r>
          </a:p>
          <a:p>
            <a:pPr marL="800100" lvl="1">
              <a:buFont typeface="Arial" panose="020B0604020202020204" pitchFamily="34" charset="0"/>
              <a:buChar char="•"/>
            </a:pPr>
            <a:r>
              <a:rPr lang="en-US" altLang="en-US" sz="2400" dirty="0"/>
              <a:t>No Vice-Chair was elected – No nominations</a:t>
            </a:r>
          </a:p>
          <a:p>
            <a:pPr marL="800100" lvl="1">
              <a:buFont typeface="Arial" panose="020B0604020202020204" pitchFamily="34" charset="0"/>
              <a:buChar char="•"/>
            </a:pPr>
            <a:r>
              <a:rPr lang="en-US" altLang="en-US" sz="2400" dirty="0"/>
              <a:t>Contributions: </a:t>
            </a:r>
          </a:p>
          <a:p>
            <a:pPr marL="457200" indent="-457200">
              <a:buFont typeface="+mj-lt"/>
              <a:buAutoNum type="arabicPeriod"/>
            </a:pPr>
            <a:r>
              <a:rPr lang="en-US" dirty="0">
                <a:hlinkClick r:id="rId4"/>
              </a:rPr>
              <a:t>11-18/1240r0</a:t>
            </a:r>
            <a:r>
              <a:rPr lang="en-US" dirty="0"/>
              <a:t> “802.11ax for IMT-2020 eMBB Indoor Hotspot” (Sindhu Verma)</a:t>
            </a:r>
          </a:p>
          <a:p>
            <a:pPr marL="457200" indent="-457200">
              <a:buFont typeface="+mj-lt"/>
              <a:buAutoNum type="arabicPeriod"/>
            </a:pPr>
            <a:r>
              <a:rPr lang="en-US" dirty="0">
                <a:hlinkClick r:id="rId5"/>
              </a:rPr>
              <a:t>11-18/1243r0</a:t>
            </a:r>
            <a:r>
              <a:rPr lang="en-US" dirty="0"/>
              <a:t> “</a:t>
            </a:r>
            <a:r>
              <a:rPr lang="en-GB" dirty="0"/>
              <a:t>3GPP Update/Status (Release 15 – June 2018)” (Joseph Levy)</a:t>
            </a:r>
            <a:endParaRPr lang="en-US" altLang="en-US" sz="2400" dirty="0"/>
          </a:p>
          <a:p>
            <a:pPr marL="800100" lvl="1">
              <a:buFont typeface="Arial" panose="020B0604020202020204" pitchFamily="34" charset="0"/>
              <a:buChar char="•"/>
            </a:pPr>
            <a:r>
              <a:rPr lang="en-US" altLang="en-US" sz="2400" dirty="0"/>
              <a:t>Future session planning</a:t>
            </a:r>
          </a:p>
          <a:p>
            <a:pPr marL="857250" lvl="1" indent="-457200">
              <a:buFont typeface="Arial" panose="020B0604020202020204" pitchFamily="34" charset="0"/>
              <a:buChar char="•"/>
            </a:pPr>
            <a:endParaRPr lang="en-US" sz="2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11</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2018</a:t>
            </a:r>
            <a:endParaRPr lang="en-GB" dirty="0"/>
          </a:p>
        </p:txBody>
      </p:sp>
    </p:spTree>
    <p:extLst>
      <p:ext uri="{BB962C8B-B14F-4D97-AF65-F5344CB8AC3E}">
        <p14:creationId xmlns:p14="http://schemas.microsoft.com/office/powerpoint/2010/main" val="12407820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smtClean="0"/>
              <a:t>ECR AHG July 2018 Closing Report</a:t>
            </a:r>
          </a:p>
        </p:txBody>
      </p:sp>
      <p:sp>
        <p:nvSpPr>
          <p:cNvPr id="1031" name="Rectangle 6"/>
          <p:cNvSpPr>
            <a:spLocks noGrp="1" noChangeArrowheads="1"/>
          </p:cNvSpPr>
          <p:nvPr>
            <p:ph idx="1"/>
          </p:nvPr>
        </p:nvSpPr>
        <p:spPr>
          <a:xfrm>
            <a:off x="2209800" y="1828800"/>
            <a:ext cx="7772400" cy="381000"/>
          </a:xfrm>
        </p:spPr>
        <p:txBody>
          <a:bodyPr/>
          <a:lstStyle/>
          <a:p>
            <a:pPr algn="ctr">
              <a:buFontTx/>
              <a:buNone/>
            </a:pPr>
            <a:r>
              <a:rPr lang="en-US" sz="2000" dirty="0"/>
              <a:t>Date:</a:t>
            </a:r>
            <a:r>
              <a:rPr lang="en-US" sz="2000" b="0" dirty="0"/>
              <a:t> 2018-07-12</a:t>
            </a:r>
          </a:p>
        </p:txBody>
      </p:sp>
      <p:sp>
        <p:nvSpPr>
          <p:cNvPr id="1029" name="Slide Number Placeholder 5"/>
          <p:cNvSpPr>
            <a:spLocks noGrp="1"/>
          </p:cNvSpPr>
          <p:nvPr>
            <p:ph type="sldNum" idx="12"/>
          </p:nvPr>
        </p:nvSpPr>
        <p:spPr>
          <a:noFill/>
        </p:spPr>
        <p:txBody>
          <a:bodyPr/>
          <a:lstStyle/>
          <a:p>
            <a:r>
              <a:rPr lang="en-US" smtClean="0"/>
              <a:t>Slide </a:t>
            </a:r>
            <a:fld id="{793F0BDF-8B5A-4F42-A460-6E03123FEBC0}" type="slidenum">
              <a:rPr lang="en-US" smtClean="0"/>
              <a:pPr/>
              <a:t>110</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31758"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305016890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ECR AHG for the July 2018 session.</a:t>
            </a:r>
          </a:p>
        </p:txBody>
      </p:sp>
      <p:sp>
        <p:nvSpPr>
          <p:cNvPr id="7172" name="Slide Number Placeholder 5"/>
          <p:cNvSpPr>
            <a:spLocks noGrp="1"/>
          </p:cNvSpPr>
          <p:nvPr>
            <p:ph type="sldNum" idx="12"/>
          </p:nvPr>
        </p:nvSpPr>
        <p:spPr>
          <a:noFill/>
        </p:spPr>
        <p:txBody>
          <a:bodyPr/>
          <a:lstStyle/>
          <a:p>
            <a:r>
              <a:rPr lang="en-US" smtClean="0"/>
              <a:t>Slide </a:t>
            </a:r>
            <a:fld id="{9BDFEE4B-8411-40A8-8639-87B3C757CCB2}" type="slidenum">
              <a:rPr lang="en-US" smtClean="0"/>
              <a:pPr/>
              <a:t>111</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7572871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1981200" y="1524000"/>
            <a:ext cx="8458200" cy="4572000"/>
          </a:xfrm>
        </p:spPr>
        <p:txBody>
          <a:bodyPr/>
          <a:lstStyle/>
          <a:p>
            <a:r>
              <a:rPr lang="en-CA" dirty="0" smtClean="0"/>
              <a:t>The AHG met for a single time slot on Tuesday AM1 to discuss the draft output report.</a:t>
            </a:r>
            <a:endParaRPr lang="en-CA" dirty="0"/>
          </a:p>
          <a:p>
            <a:r>
              <a:rPr lang="en-CA" dirty="0" smtClean="0"/>
              <a:t>The draft </a:t>
            </a:r>
            <a:r>
              <a:rPr lang="en-CA" dirty="0"/>
              <a:t>o</a:t>
            </a:r>
            <a:r>
              <a:rPr lang="en-CA" dirty="0" smtClean="0"/>
              <a:t>utput report was presented to 802.11 WG during the mid-week plenary.</a:t>
            </a:r>
          </a:p>
          <a:p>
            <a:pPr lvl="1"/>
            <a:r>
              <a:rPr lang="en-CA" dirty="0">
                <a:hlinkClick r:id="rId3"/>
              </a:rPr>
              <a:t>https://mentor.ieee.org/802.11/dcn/18/11-18-1124-03-0000-ecr-ad-hoc-output-</a:t>
            </a:r>
            <a:r>
              <a:rPr lang="en-CA" dirty="0" smtClean="0">
                <a:hlinkClick r:id="rId3"/>
              </a:rPr>
              <a:t>report.pptx</a:t>
            </a:r>
            <a:r>
              <a:rPr lang="en-CA" dirty="0" smtClean="0"/>
              <a:t> </a:t>
            </a:r>
          </a:p>
          <a:p>
            <a:r>
              <a:rPr lang="en-CA" dirty="0" smtClean="0"/>
              <a:t>The report was presented to 802.3 WG during its closing plenary.</a:t>
            </a:r>
          </a:p>
          <a:p>
            <a:pPr lvl="1"/>
            <a:r>
              <a:rPr lang="en-CA" dirty="0" smtClean="0"/>
              <a:t>Discussion will continue in 802.3 WG with possible input from 802.11 WG</a:t>
            </a:r>
          </a:p>
          <a:p>
            <a:r>
              <a:rPr lang="en-CA" dirty="0" smtClean="0"/>
              <a:t>The ECR AHG completed its work.</a:t>
            </a:r>
          </a:p>
        </p:txBody>
      </p:sp>
      <p:sp>
        <p:nvSpPr>
          <p:cNvPr id="6" name="Slide Number Placeholder 5"/>
          <p:cNvSpPr>
            <a:spLocks noGrp="1"/>
          </p:cNvSpPr>
          <p:nvPr>
            <p:ph type="sldNum" idx="12"/>
          </p:nvPr>
        </p:nvSpPr>
        <p:spPr/>
        <p:txBody>
          <a:bodyPr/>
          <a:lstStyle/>
          <a:p>
            <a:pPr>
              <a:defRPr/>
            </a:pPr>
            <a:r>
              <a:rPr lang="en-US" smtClean="0"/>
              <a:t>Slide </a:t>
            </a:r>
            <a:fld id="{E7E6215C-0148-4EB1-A390-22B113FC486F}" type="slidenum">
              <a:rPr lang="en-US" smtClean="0"/>
              <a:pPr>
                <a:defRPr/>
              </a:pPr>
              <a:t>112</a:t>
            </a:fld>
            <a:endParaRPr lang="en-US"/>
          </a:p>
        </p:txBody>
      </p:sp>
      <p:sp>
        <p:nvSpPr>
          <p:cNvPr id="8" name="Footer Placeholder 7"/>
          <p:cNvSpPr>
            <a:spLocks noGrp="1"/>
          </p:cNvSpPr>
          <p:nvPr>
            <p:ph type="ftr" idx="14"/>
          </p:nvPr>
        </p:nvSpPr>
        <p:spPr/>
        <p:txBody>
          <a:bodyPr/>
          <a:lstStyle/>
          <a:p>
            <a:r>
              <a:rPr lang="en-GB" smtClean="0"/>
              <a:t>Osama Aboul-Magd, Huawei</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343969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802.15</a:t>
            </a:r>
          </a:p>
        </p:txBody>
      </p:sp>
      <p:sp>
        <p:nvSpPr>
          <p:cNvPr id="7" name="Text Placeholder 6"/>
          <p:cNvSpPr>
            <a:spLocks noGrp="1"/>
          </p:cNvSpPr>
          <p:nvPr>
            <p:ph type="body" idx="1"/>
          </p:nvPr>
        </p:nvSpPr>
        <p:spPr/>
        <p:txBody>
          <a:bodyPr/>
          <a:lstStyle/>
          <a:p>
            <a:endParaRPr lang="en-US" dirty="0"/>
          </a:p>
        </p:txBody>
      </p:sp>
      <p:sp>
        <p:nvSpPr>
          <p:cNvPr id="6" name="Date Placeholder 5"/>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113</a:t>
            </a:fld>
            <a:endParaRPr lang="en-GB" dirty="0"/>
          </a:p>
        </p:txBody>
      </p:sp>
    </p:spTree>
    <p:extLst>
      <p:ext uri="{BB962C8B-B14F-4D97-AF65-F5344CB8AC3E}">
        <p14:creationId xmlns:p14="http://schemas.microsoft.com/office/powerpoint/2010/main" val="31523626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xmlns=""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San Diego Plenary Meeting </a:t>
            </a:r>
            <a:r>
              <a:rPr lang="en-GB" sz="2400" dirty="0"/>
              <a:t>Liaison from 802.18 to 802.11</a:t>
            </a:r>
            <a:endParaRPr lang="en-GB"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114</a:t>
            </a:fld>
            <a:endParaRPr lang="en-US"/>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a:t>
            </a:r>
            <a:r>
              <a:rPr lang="en-US" dirty="0" err="1"/>
              <a:t>Itron</a:t>
            </a:r>
            <a:r>
              <a:rPr lang="en-US" dirty="0"/>
              <a:t>)</a:t>
            </a:r>
          </a:p>
        </p:txBody>
      </p:sp>
      <p:sp>
        <p:nvSpPr>
          <p:cNvPr id="11" name="Rectangle 2">
            <a:extLst>
              <a:ext uri="{FF2B5EF4-FFF2-40B4-BE49-F238E27FC236}">
                <a16:creationId xmlns:a16="http://schemas.microsoft.com/office/drawing/2014/main" xmlns="" id="{922D0B4D-6157-453D-B582-E968662E5130}"/>
              </a:ext>
            </a:extLst>
          </p:cNvPr>
          <p:cNvSpPr txBox="1">
            <a:spLocks noChangeArrowheads="1"/>
          </p:cNvSpPr>
          <p:nvPr/>
        </p:nvSpPr>
        <p:spPr bwMode="auto">
          <a:xfrm>
            <a:off x="2209800" y="1905000"/>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10 July 18</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12 July 18</a:t>
            </a:r>
          </a:p>
        </p:txBody>
      </p:sp>
      <p:graphicFrame>
        <p:nvGraphicFramePr>
          <p:cNvPr id="12" name="Object 3">
            <a:extLst>
              <a:ext uri="{FF2B5EF4-FFF2-40B4-BE49-F238E27FC236}">
                <a16:creationId xmlns:a16="http://schemas.microsoft.com/office/drawing/2014/main" xmlns="" id="{CBF8EF22-59AA-407B-9065-E5F02544E75B}"/>
              </a:ext>
            </a:extLst>
          </p:cNvPr>
          <p:cNvGraphicFramePr>
            <a:graphicFrameLocks noChangeAspect="1"/>
          </p:cNvGraphicFramePr>
          <p:nvPr>
            <p:extLst/>
          </p:nvPr>
        </p:nvGraphicFramePr>
        <p:xfrm>
          <a:off x="2076450" y="3600450"/>
          <a:ext cx="8001000" cy="2552700"/>
        </p:xfrm>
        <a:graphic>
          <a:graphicData uri="http://schemas.openxmlformats.org/presentationml/2006/ole">
            <mc:AlternateContent xmlns:mc="http://schemas.openxmlformats.org/markup-compatibility/2006">
              <mc:Choice xmlns:v="urn:schemas-microsoft-com:vml" Requires="v">
                <p:oleObj spid="_x0000_s34822" name="Document" r:id="rId4" imgW="8253286" imgH="2641030" progId="Word.Document.8">
                  <p:embed/>
                </p:oleObj>
              </mc:Choice>
              <mc:Fallback>
                <p:oleObj name="Document" r:id="rId4" imgW="8253286" imgH="2641030" progId="Word.Document.8">
                  <p:embed/>
                  <p:pic>
                    <p:nvPicPr>
                      <p:cNvPr id="0" name=""/>
                      <p:cNvPicPr>
                        <a:picLocks noChangeAspect="1" noChangeArrowheads="1"/>
                      </p:cNvPicPr>
                      <p:nvPr/>
                    </p:nvPicPr>
                    <p:blipFill>
                      <a:blip r:embed="rId5"/>
                      <a:srcRect/>
                      <a:stretch>
                        <a:fillRect/>
                      </a:stretch>
                    </p:blipFill>
                    <p:spPr bwMode="auto">
                      <a:xfrm>
                        <a:off x="2076450" y="3600450"/>
                        <a:ext cx="8001000" cy="25527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a16="http://schemas.microsoft.com/office/drawing/2014/main" xmlns=""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66214836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471100"/>
            <a:ext cx="7772400" cy="1066800"/>
          </a:xfrm>
        </p:spPr>
        <p:txBody>
          <a:bodyPr/>
          <a:lstStyle/>
          <a:p>
            <a:r>
              <a:rPr lang="en-GB" sz="2400" dirty="0"/>
              <a:t>Items Reviewed/Discussed in the RR-TAG -1</a:t>
            </a:r>
            <a:endParaRPr lang="en-US" sz="2400" dirty="0"/>
          </a:p>
        </p:txBody>
      </p:sp>
      <p:sp>
        <p:nvSpPr>
          <p:cNvPr id="8" name="Content Placeholder 2"/>
          <p:cNvSpPr>
            <a:spLocks noGrp="1"/>
          </p:cNvSpPr>
          <p:nvPr>
            <p:ph idx="1"/>
          </p:nvPr>
        </p:nvSpPr>
        <p:spPr>
          <a:xfrm>
            <a:off x="2223090" y="1219201"/>
            <a:ext cx="8077200" cy="4114801"/>
          </a:xfrm>
        </p:spPr>
        <p:txBody>
          <a:bodyPr/>
          <a:lstStyle/>
          <a:p>
            <a:pPr>
              <a:buFont typeface="Arial" panose="020B0604020202020204" pitchFamily="34" charset="0"/>
              <a:buChar char="•"/>
            </a:pPr>
            <a:r>
              <a:rPr lang="en-US" sz="2000" b="0" dirty="0"/>
              <a:t>EU activity status: </a:t>
            </a:r>
          </a:p>
          <a:p>
            <a:pPr lvl="1">
              <a:spcBef>
                <a:spcPts val="600"/>
              </a:spcBef>
              <a:buFont typeface="Arial" panose="020B0604020202020204" pitchFamily="34" charset="0"/>
              <a:buChar char="•"/>
            </a:pPr>
            <a:r>
              <a:rPr lang="en-US" altLang="en-US" sz="1800" dirty="0"/>
              <a:t>Good discussion of what is happening in BRAN and also some ITS/rail discussions, which include 802.11p. </a:t>
            </a:r>
          </a:p>
          <a:p>
            <a:pPr>
              <a:spcBef>
                <a:spcPts val="0"/>
              </a:spcBef>
              <a:buFont typeface="Arial" panose="020B0604020202020204" pitchFamily="34" charset="0"/>
              <a:buChar char="•"/>
            </a:pPr>
            <a:endParaRPr lang="en-US" sz="2000" b="0" dirty="0"/>
          </a:p>
          <a:p>
            <a:pPr>
              <a:spcBef>
                <a:spcPts val="0"/>
              </a:spcBef>
              <a:buFont typeface="Arial" panose="020B0604020202020204" pitchFamily="34" charset="0"/>
              <a:buChar char="•"/>
            </a:pPr>
            <a:r>
              <a:rPr lang="en-US" sz="2000" b="0" dirty="0"/>
              <a:t>Ofcom-consultation-on-preparations-for-wrc-19</a:t>
            </a:r>
          </a:p>
          <a:p>
            <a:pPr lvl="1">
              <a:spcBef>
                <a:spcPts val="0"/>
              </a:spcBef>
              <a:buFont typeface="Arial" panose="020B0604020202020204" pitchFamily="34" charset="0"/>
              <a:buChar char="•"/>
            </a:pPr>
            <a:r>
              <a:rPr lang="en-US" sz="1800" dirty="0"/>
              <a:t>Reviewed questions on AIs (Agenda Items) we have view points on.  </a:t>
            </a:r>
          </a:p>
          <a:p>
            <a:pPr lvl="1">
              <a:spcBef>
                <a:spcPts val="0"/>
              </a:spcBef>
              <a:buFont typeface="Arial" panose="020B0604020202020204" pitchFamily="34" charset="0"/>
              <a:buChar char="•"/>
            </a:pPr>
            <a:r>
              <a:rPr lang="en-US" sz="1800" dirty="0"/>
              <a:t>Then Thursday a deeper review on some specific questions. </a:t>
            </a:r>
          </a:p>
          <a:p>
            <a:pPr lvl="1">
              <a:spcBef>
                <a:spcPts val="0"/>
              </a:spcBef>
              <a:buFont typeface="Arial" panose="020B0604020202020204" pitchFamily="34" charset="0"/>
              <a:buChar char="•"/>
            </a:pPr>
            <a:r>
              <a:rPr lang="en-US" sz="1800" dirty="0">
                <a:solidFill>
                  <a:srgbClr val="00B0F0"/>
                </a:solidFill>
              </a:rPr>
              <a:t>We will work on comments moving forward. Due 13 Sept. </a:t>
            </a:r>
          </a:p>
          <a:p>
            <a:pPr lvl="1">
              <a:spcBef>
                <a:spcPts val="0"/>
              </a:spcBef>
              <a:buFont typeface="Arial" panose="020B0604020202020204" pitchFamily="34" charset="0"/>
              <a:buChar char="•"/>
            </a:pPr>
            <a:endParaRPr lang="en-US" sz="1800" dirty="0"/>
          </a:p>
          <a:p>
            <a:pPr lvl="1">
              <a:spcBef>
                <a:spcPts val="0"/>
              </a:spcBef>
              <a:buFont typeface="Arial" panose="020B0604020202020204" pitchFamily="34" charset="0"/>
              <a:buChar char="•"/>
            </a:pPr>
            <a:r>
              <a:rPr lang="en-US" sz="1800" dirty="0"/>
              <a:t>Ofcom:  </a:t>
            </a:r>
            <a:r>
              <a:rPr lang="en-US" sz="1800" dirty="0">
                <a:hlinkClick r:id="rId3"/>
              </a:rPr>
              <a:t>https://www.ofcom.org.uk/consultations-and-statements/category-1/uk-preparations-wrc-19</a:t>
            </a:r>
            <a:r>
              <a:rPr lang="en-US" sz="1800" dirty="0"/>
              <a:t> </a:t>
            </a:r>
          </a:p>
          <a:p>
            <a:pPr lvl="1">
              <a:spcBef>
                <a:spcPts val="0"/>
              </a:spcBef>
              <a:buFont typeface="Arial" panose="020B0604020202020204" pitchFamily="34" charset="0"/>
              <a:buChar char="•"/>
            </a:pPr>
            <a:r>
              <a:rPr lang="en-US" sz="1800" dirty="0"/>
              <a:t>Mentor: </a:t>
            </a:r>
            <a:r>
              <a:rPr lang="en-US" sz="1800" dirty="0">
                <a:hlinkClick r:id="rId4"/>
              </a:rPr>
              <a:t>https://mentor.ieee.org/802.18/dcn/18/18-18-0069-00-0000-ofcom-consultation-on-preparations-for-wrc-19.pdf</a:t>
            </a:r>
            <a:r>
              <a:rPr lang="en-US" sz="1800" dirty="0"/>
              <a:t> </a:t>
            </a:r>
          </a:p>
          <a:p>
            <a:pPr lvl="2">
              <a:spcBef>
                <a:spcPts val="0"/>
              </a:spcBef>
              <a:buFont typeface="Arial" panose="020B0604020202020204" pitchFamily="34" charset="0"/>
              <a:buChar char="•"/>
            </a:pPr>
            <a:r>
              <a:rPr lang="en-US" sz="1600" dirty="0"/>
              <a:t>A version with our initial bullets for comments will be coming. </a:t>
            </a:r>
          </a:p>
          <a:p>
            <a:pPr>
              <a:buFont typeface="Arial" panose="020B0604020202020204" pitchFamily="34" charset="0"/>
              <a:buChar char="•"/>
            </a:pPr>
            <a:endParaRPr lang="en-US" altLang="en-US" sz="1800" b="0" dirty="0"/>
          </a:p>
          <a:p>
            <a:pPr lvl="2">
              <a:buFont typeface="Arial" panose="020B0604020202020204" pitchFamily="34" charset="0"/>
              <a:buChar char="•"/>
            </a:pPr>
            <a:endParaRPr lang="en-US" altLang="en-US" sz="2200" dirty="0"/>
          </a:p>
          <a:p>
            <a:pPr lvl="2">
              <a:buFont typeface="Arial" panose="020B0604020202020204" pitchFamily="34" charset="0"/>
              <a:buChar char="•"/>
            </a:pPr>
            <a:endParaRPr lang="en-US" altLang="en-US" sz="2000" dirty="0"/>
          </a:p>
          <a:p>
            <a:endParaRPr lang="en-US" altLang="en-US" sz="14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115</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15557723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471100"/>
            <a:ext cx="7772400" cy="1066800"/>
          </a:xfrm>
        </p:spPr>
        <p:txBody>
          <a:bodyPr/>
          <a:lstStyle/>
          <a:p>
            <a:r>
              <a:rPr lang="en-GB" sz="2400" dirty="0"/>
              <a:t>Items Reviewed/Discussed in the RR-TAG -2</a:t>
            </a:r>
            <a:endParaRPr lang="en-US" sz="2400" dirty="0"/>
          </a:p>
        </p:txBody>
      </p:sp>
      <p:sp>
        <p:nvSpPr>
          <p:cNvPr id="8" name="Content Placeholder 2"/>
          <p:cNvSpPr>
            <a:spLocks noGrp="1"/>
          </p:cNvSpPr>
          <p:nvPr>
            <p:ph idx="1"/>
          </p:nvPr>
        </p:nvSpPr>
        <p:spPr>
          <a:xfrm>
            <a:off x="2216272" y="1537900"/>
            <a:ext cx="8077200" cy="4405700"/>
          </a:xfrm>
        </p:spPr>
        <p:txBody>
          <a:bodyPr/>
          <a:lstStyle/>
          <a:p>
            <a:pPr>
              <a:spcBef>
                <a:spcPts val="0"/>
              </a:spcBef>
              <a:buFont typeface="Arial" panose="020B0604020202020204" pitchFamily="34" charset="0"/>
              <a:buChar char="•"/>
            </a:pPr>
            <a:r>
              <a:rPr lang="en-US" sz="2000" b="0" dirty="0"/>
              <a:t>NPRM, Expanding Flexible Use of 3.7 to 4.2GHz Band</a:t>
            </a:r>
          </a:p>
          <a:p>
            <a:pPr lvl="1">
              <a:spcBef>
                <a:spcPts val="600"/>
              </a:spcBef>
              <a:buFont typeface="Arial" panose="020B0604020202020204" pitchFamily="34" charset="0"/>
              <a:buChar char="•"/>
            </a:pPr>
            <a:r>
              <a:rPr lang="en-US" sz="1800" dirty="0"/>
              <a:t>Not much on ‘unlicensed’ so RR_TAG initially not a lot of interest.</a:t>
            </a:r>
          </a:p>
          <a:p>
            <a:pPr lvl="1">
              <a:spcBef>
                <a:spcPts val="600"/>
              </a:spcBef>
              <a:buFont typeface="Arial" panose="020B0604020202020204" pitchFamily="34" charset="0"/>
              <a:buChar char="•"/>
            </a:pPr>
            <a:r>
              <a:rPr lang="en-US" sz="1800" dirty="0"/>
              <a:t>Though 802.24 may have some inputs to consider, </a:t>
            </a:r>
          </a:p>
          <a:p>
            <a:pPr lvl="1">
              <a:spcBef>
                <a:spcPts val="600"/>
              </a:spcBef>
              <a:buFont typeface="Arial" panose="020B0604020202020204" pitchFamily="34" charset="0"/>
              <a:buChar char="•"/>
            </a:pPr>
            <a:r>
              <a:rPr lang="en-US" sz="1800" dirty="0"/>
              <a:t>and could this NPRM touch what was presented in 802.11 WNG on using data bases of some sort to gain more spectrum, tbd. </a:t>
            </a:r>
          </a:p>
          <a:p>
            <a:pPr lvl="1">
              <a:buFont typeface="Arial" panose="020B0604020202020204" pitchFamily="34" charset="0"/>
              <a:buChar char="•"/>
            </a:pPr>
            <a:endParaRPr lang="en-US" sz="1800" dirty="0"/>
          </a:p>
          <a:p>
            <a:pPr lvl="1">
              <a:buFont typeface="Arial" panose="020B0604020202020204" pitchFamily="34" charset="0"/>
              <a:buChar char="•"/>
            </a:pPr>
            <a:r>
              <a:rPr lang="en-US" sz="1800" dirty="0"/>
              <a:t>Original Draft, Mentor:  </a:t>
            </a:r>
            <a:r>
              <a:rPr lang="en-US" sz="1800" dirty="0">
                <a:hlinkClick r:id="rId3"/>
              </a:rPr>
              <a:t>https://mentor.ieee.org/802.18/dcn/18/18-18-0076-00-0000-nprm-3-9-4-2ghz-gn-18-122 (draft).pdf</a:t>
            </a:r>
            <a:r>
              <a:rPr lang="en-US" sz="1800" dirty="0"/>
              <a:t>   </a:t>
            </a:r>
          </a:p>
          <a:p>
            <a:pPr lvl="1">
              <a:buFont typeface="Arial" panose="020B0604020202020204" pitchFamily="34" charset="0"/>
              <a:buChar char="•"/>
            </a:pPr>
            <a:r>
              <a:rPr lang="en-US" sz="1800" dirty="0"/>
              <a:t>ECFS: </a:t>
            </a:r>
            <a:r>
              <a:rPr lang="en-US" sz="1800" dirty="0">
                <a:hlinkClick r:id="rId4"/>
              </a:rPr>
              <a:t>https://www.fcc.gov/ecfs/search/filings?proceedings_name=18-122&amp;sort=date_disseminated,DESC</a:t>
            </a:r>
            <a:r>
              <a:rPr lang="en-US" sz="1800" dirty="0"/>
              <a:t>   </a:t>
            </a:r>
          </a:p>
          <a:p>
            <a:pPr>
              <a:buFont typeface="Arial" panose="020B0604020202020204" pitchFamily="34" charset="0"/>
              <a:buChar char="•"/>
            </a:pPr>
            <a:endParaRPr lang="en-US" altLang="en-US" sz="2000" b="0" dirty="0"/>
          </a:p>
          <a:p>
            <a:pPr>
              <a:buFont typeface="Arial" panose="020B0604020202020204" pitchFamily="34" charset="0"/>
              <a:buChar char="•"/>
            </a:pPr>
            <a:r>
              <a:rPr lang="en-US" altLang="en-US" sz="2000" b="0" dirty="0"/>
              <a:t>From the FCC open meeting Thursday morning, the comments focused to clear out the band over time and open up for 5G. </a:t>
            </a:r>
          </a:p>
          <a:p>
            <a:pPr lvl="1">
              <a:buFont typeface="Arial" panose="020B0604020202020204" pitchFamily="34" charset="0"/>
              <a:buChar char="•"/>
            </a:pPr>
            <a:r>
              <a:rPr lang="en-US" altLang="en-US" sz="1800" dirty="0">
                <a:solidFill>
                  <a:srgbClr val="00B0F0"/>
                </a:solidFill>
              </a:rPr>
              <a:t>Still need to get final version when it comes out and see if other possible use beyond 5G, they do say expanding flexible use. </a:t>
            </a:r>
          </a:p>
          <a:p>
            <a:pPr>
              <a:buFont typeface="Arial" panose="020B0604020202020204" pitchFamily="34" charset="0"/>
              <a:buChar char="•"/>
            </a:pPr>
            <a:endParaRPr lang="en-US" altLang="en-US" b="0" dirty="0"/>
          </a:p>
          <a:p>
            <a:endParaRPr lang="en-US" altLang="en-US" sz="14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116</a:t>
            </a:fld>
            <a:endParaRPr lang="en-US"/>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dirty="0"/>
              <a:t>Jay Holcomb (</a:t>
            </a:r>
            <a:r>
              <a:rPr lang="en-US" dirty="0" err="1"/>
              <a:t>Itron</a:t>
            </a:r>
            <a:r>
              <a:rPr lang="en-US" dirty="0"/>
              <a:t>)</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6364312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471100"/>
            <a:ext cx="7772400" cy="1066800"/>
          </a:xfrm>
        </p:spPr>
        <p:txBody>
          <a:bodyPr/>
          <a:lstStyle/>
          <a:p>
            <a:r>
              <a:rPr lang="en-GB" sz="2400" dirty="0"/>
              <a:t>Items Reviewed/Discussed in the RR-TAG -2</a:t>
            </a:r>
            <a:endParaRPr lang="en-US" sz="2400" dirty="0"/>
          </a:p>
        </p:txBody>
      </p:sp>
      <p:sp>
        <p:nvSpPr>
          <p:cNvPr id="8" name="Content Placeholder 2"/>
          <p:cNvSpPr>
            <a:spLocks noGrp="1"/>
          </p:cNvSpPr>
          <p:nvPr>
            <p:ph idx="1"/>
          </p:nvPr>
        </p:nvSpPr>
        <p:spPr>
          <a:xfrm>
            <a:off x="2220913" y="1295400"/>
            <a:ext cx="8077200" cy="4405700"/>
          </a:xfrm>
        </p:spPr>
        <p:txBody>
          <a:bodyPr/>
          <a:lstStyle/>
          <a:p>
            <a:pPr>
              <a:buFont typeface="Arial" panose="020B0604020202020204" pitchFamily="34" charset="0"/>
              <a:buChar char="•"/>
            </a:pPr>
            <a:r>
              <a:rPr lang="en-US" altLang="en-US" sz="2000" dirty="0"/>
              <a:t>Google Waiver request, increased power at 60GHz </a:t>
            </a:r>
          </a:p>
          <a:p>
            <a:pPr lvl="1">
              <a:spcBef>
                <a:spcPts val="600"/>
              </a:spcBef>
              <a:buFont typeface="Arial" panose="020B0604020202020204" pitchFamily="34" charset="0"/>
              <a:buChar char="•"/>
            </a:pPr>
            <a:r>
              <a:rPr lang="en-US" altLang="en-US" sz="1800" dirty="0"/>
              <a:t>Reviewed their feedback on our comments and maybe more to it than what they are saying.  </a:t>
            </a:r>
            <a:r>
              <a:rPr lang="en-US" altLang="en-US" sz="1800" dirty="0">
                <a:solidFill>
                  <a:srgbClr val="00B0F0"/>
                </a:solidFill>
              </a:rPr>
              <a:t>Will be looking at an ex-</a:t>
            </a:r>
            <a:r>
              <a:rPr lang="en-US" altLang="en-US" sz="1800" dirty="0" err="1">
                <a:solidFill>
                  <a:srgbClr val="00B0F0"/>
                </a:solidFill>
              </a:rPr>
              <a:t>parte</a:t>
            </a:r>
            <a:r>
              <a:rPr lang="en-US" altLang="en-US" sz="1800" dirty="0">
                <a:solidFill>
                  <a:srgbClr val="00B0F0"/>
                </a:solidFill>
              </a:rPr>
              <a:t> to their reply.</a:t>
            </a:r>
          </a:p>
          <a:p>
            <a:pPr lvl="2">
              <a:spcBef>
                <a:spcPts val="600"/>
              </a:spcBef>
              <a:buFont typeface="Arial" panose="020B0604020202020204" pitchFamily="34" charset="0"/>
              <a:buChar char="•"/>
            </a:pPr>
            <a:r>
              <a:rPr lang="en-US" dirty="0"/>
              <a:t>NCTA did support our comments so will keep in touch with them on this. </a:t>
            </a:r>
          </a:p>
          <a:p>
            <a:pPr lvl="1">
              <a:buFont typeface="Arial" panose="020B0604020202020204" pitchFamily="34" charset="0"/>
              <a:buChar char="•"/>
            </a:pPr>
            <a:endParaRPr lang="en-US" altLang="en-US" b="0" dirty="0"/>
          </a:p>
          <a:p>
            <a:pPr lvl="1">
              <a:buFont typeface="Arial" panose="020B0604020202020204" pitchFamily="34" charset="0"/>
              <a:buChar char="•"/>
            </a:pPr>
            <a:r>
              <a:rPr lang="en-US" altLang="en-US" b="0" dirty="0"/>
              <a:t>Original waiver request</a:t>
            </a:r>
          </a:p>
          <a:p>
            <a:pPr lvl="2">
              <a:buFont typeface="Arial" panose="020B0604020202020204" pitchFamily="34" charset="0"/>
              <a:buChar char="•"/>
            </a:pPr>
            <a:r>
              <a:rPr lang="en-US" altLang="en-US" sz="1400" dirty="0">
                <a:hlinkClick r:id="rId3"/>
              </a:rPr>
              <a:t>https://mentor.ieee.org/802.18/dcn/18/18-18-0027-00-0000-google-2018-03-07-soli-request-for-waiver-simulation-study.pdf</a:t>
            </a:r>
            <a:r>
              <a:rPr lang="en-US" altLang="en-US" sz="1400" dirty="0"/>
              <a:t> </a:t>
            </a:r>
          </a:p>
          <a:p>
            <a:pPr lvl="1">
              <a:buFont typeface="Arial" panose="020B0604020202020204" pitchFamily="34" charset="0"/>
              <a:buChar char="•"/>
            </a:pPr>
            <a:r>
              <a:rPr lang="en-US" altLang="en-US" b="0" dirty="0"/>
              <a:t>Our comments:</a:t>
            </a:r>
          </a:p>
          <a:p>
            <a:pPr lvl="2">
              <a:buFont typeface="Arial" panose="020B0604020202020204" pitchFamily="34" charset="0"/>
              <a:buChar char="•"/>
            </a:pPr>
            <a:r>
              <a:rPr lang="en-US" altLang="en-US" sz="1400" dirty="0">
                <a:hlinkClick r:id="rId4"/>
              </a:rPr>
              <a:t>https://mentor.ieee.org/802.18/dcn/18/18-18-0032-05-0000-google-s-waiver-request-ieee-802-comments-motion-sensing-57-64-ghz.pdf</a:t>
            </a:r>
            <a:endParaRPr lang="en-US" altLang="en-US" sz="1400" dirty="0"/>
          </a:p>
          <a:p>
            <a:pPr lvl="1"/>
            <a:r>
              <a:rPr lang="en-US" altLang="en-US" b="0" dirty="0"/>
              <a:t>Google reply:</a:t>
            </a:r>
          </a:p>
          <a:p>
            <a:pPr lvl="2"/>
            <a:r>
              <a:rPr lang="en-US" sz="1400" dirty="0">
                <a:hlinkClick r:id="rId5"/>
              </a:rPr>
              <a:t>https://mentor.ieee.org/802.18/dcn/18/18-18-0080-00-0000-google-s-waiver-request-supplement-to-coexist-with-802-11-with-motion-sensing-57-64ghz.pdf</a:t>
            </a:r>
            <a:r>
              <a:rPr lang="en-US" sz="1400" dirty="0"/>
              <a:t> </a:t>
            </a:r>
          </a:p>
          <a:p>
            <a:pPr lvl="1"/>
            <a:r>
              <a:rPr lang="en-US" altLang="en-US" b="0" dirty="0"/>
              <a:t>NCTA support of IEEE comments</a:t>
            </a:r>
          </a:p>
          <a:p>
            <a:pPr lvl="2"/>
            <a:r>
              <a:rPr lang="en-US" sz="1400" dirty="0">
                <a:hlinkClick r:id="rId6"/>
              </a:rPr>
              <a:t>https://mentor.ieee.org/802.18/dcn/18/18-18-0081-00-0000-google-s-waiver-request-</a:t>
            </a:r>
            <a:r>
              <a:rPr lang="en-US" sz="1400" b="1" dirty="0">
                <a:hlinkClick r:id="rId6"/>
              </a:rPr>
              <a:t>ncta</a:t>
            </a:r>
            <a:r>
              <a:rPr lang="en-US" sz="1400" dirty="0">
                <a:hlinkClick r:id="rId6"/>
              </a:rPr>
              <a:t>-replies-supporting-ieee-802-comments-on-motion-sensing-57-64-ghz.pdf</a:t>
            </a:r>
            <a:r>
              <a:rPr lang="en-US" sz="1400" dirty="0"/>
              <a:t> </a:t>
            </a:r>
          </a:p>
          <a:p>
            <a:pPr lvl="1"/>
            <a:endParaRPr lang="en-US" altLang="en-US" sz="10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117</a:t>
            </a:fld>
            <a:endParaRPr lang="en-US"/>
          </a:p>
        </p:txBody>
      </p:sp>
      <p:sp>
        <p:nvSpPr>
          <p:cNvPr id="5" name="Footer Placeholder 4"/>
          <p:cNvSpPr>
            <a:spLocks noGrp="1"/>
          </p:cNvSpPr>
          <p:nvPr>
            <p:ph type="ftr" idx="14"/>
          </p:nvPr>
        </p:nvSpPr>
        <p:spPr>
          <a:xfrm>
            <a:off x="8771095" y="6475413"/>
            <a:ext cx="1296830" cy="184666"/>
          </a:xfrm>
          <a:prstGeom prst="rect">
            <a:avLst/>
          </a:prstGeom>
        </p:spPr>
        <p:txBody>
          <a:bodyPr/>
          <a:lstStyle/>
          <a:p>
            <a:r>
              <a:rPr lang="en-US"/>
              <a:t>Jay Holcomb (Itron)</a:t>
            </a:r>
            <a:endParaRPr lang="en-US"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1409439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xmlns="" id="{13BF8130-FCF1-4CA2-93CB-644391EFC999}"/>
              </a:ext>
            </a:extLst>
          </p:cNvPr>
          <p:cNvSpPr>
            <a:spLocks noGrp="1"/>
          </p:cNvSpPr>
          <p:nvPr>
            <p:ph type="title"/>
          </p:nvPr>
        </p:nvSpPr>
        <p:spPr>
          <a:xfrm>
            <a:off x="2220913" y="471100"/>
            <a:ext cx="7772400" cy="1066800"/>
          </a:xfrm>
        </p:spPr>
        <p:txBody>
          <a:bodyPr/>
          <a:lstStyle/>
          <a:p>
            <a:r>
              <a:rPr lang="en-US" altLang="en-US" sz="2400" dirty="0"/>
              <a:t>IEEE 802 – Can we get to a Single Voice on 6 (5-7)GHz?</a:t>
            </a:r>
            <a:endParaRPr lang="en-US" sz="2400" dirty="0"/>
          </a:p>
        </p:txBody>
      </p:sp>
      <p:sp>
        <p:nvSpPr>
          <p:cNvPr id="8" name="Content Placeholder 2"/>
          <p:cNvSpPr>
            <a:spLocks noGrp="1"/>
          </p:cNvSpPr>
          <p:nvPr>
            <p:ph idx="1"/>
          </p:nvPr>
        </p:nvSpPr>
        <p:spPr>
          <a:xfrm>
            <a:off x="2220913" y="971844"/>
            <a:ext cx="8077200" cy="5256213"/>
          </a:xfrm>
        </p:spPr>
        <p:txBody>
          <a:bodyPr/>
          <a:lstStyle/>
          <a:p>
            <a:pPr marL="0" indent="0"/>
            <a:endParaRPr lang="en-US" sz="2200" dirty="0"/>
          </a:p>
          <a:p>
            <a:pPr>
              <a:buFont typeface="Arial" panose="020B0604020202020204" pitchFamily="34" charset="0"/>
              <a:buChar char="•"/>
            </a:pPr>
            <a:r>
              <a:rPr lang="en-US" sz="1800" dirty="0"/>
              <a:t>Sunday, chairs of 802.11, 802.15, 802.18, 802.19 and others met to discuss the topic.  Here is a link to what was reviewed, </a:t>
            </a:r>
          </a:p>
          <a:p>
            <a:pPr lvl="1">
              <a:buFont typeface="Arial" panose="020B0604020202020204" pitchFamily="34" charset="0"/>
              <a:buChar char="•"/>
            </a:pPr>
            <a:r>
              <a:rPr lang="en-US" sz="1100" dirty="0">
                <a:hlinkClick r:id="rId3"/>
              </a:rPr>
              <a:t>https://mentor.ieee.org/802-ec/dcn/18/ec-18-0133-00-00EC-how-can-ieee-802-get-to-a-single-voice-for-6ghz-band.pptx</a:t>
            </a:r>
            <a:r>
              <a:rPr lang="en-US" sz="1100" dirty="0"/>
              <a:t> </a:t>
            </a:r>
          </a:p>
          <a:p>
            <a:pPr marL="0" indent="0"/>
            <a:r>
              <a:rPr lang="en-US" sz="1800" dirty="0"/>
              <a:t>Next steps :</a:t>
            </a:r>
          </a:p>
          <a:p>
            <a:pPr>
              <a:buFont typeface="+mj-lt"/>
              <a:buAutoNum type="arabicPeriod"/>
            </a:pPr>
            <a:r>
              <a:rPr lang="en-US" sz="1600" dirty="0"/>
              <a:t>802.19/802.11ax, will work through the 802.11ax coexistence document through the process so it is updated, passes 802.19 and can be in an upcoming 802.11ax letter ballot.   (802.18 will stay involved) </a:t>
            </a:r>
          </a:p>
          <a:p>
            <a:pPr lvl="2">
              <a:buFont typeface="Arial" panose="020B0604020202020204" pitchFamily="34" charset="0"/>
              <a:buChar char="•"/>
            </a:pPr>
            <a:r>
              <a:rPr lang="en-US" sz="1600" dirty="0"/>
              <a:t>Was introduced at the 802.11ax Wednesday AM 1 meeting, several points brought up.  They will be working  on it more at September Interim.  </a:t>
            </a:r>
          </a:p>
          <a:p>
            <a:pPr marL="914400" lvl="2" indent="0"/>
            <a:endParaRPr lang="en-US" sz="900" dirty="0"/>
          </a:p>
          <a:p>
            <a:pPr>
              <a:buFont typeface="+mj-lt"/>
              <a:buAutoNum type="arabicPeriod"/>
            </a:pPr>
            <a:r>
              <a:rPr lang="en-US" sz="1600" dirty="0"/>
              <a:t>Once the 802.11ax coexistence document is finished up, this will start next phase of defining the voice from IEEE 802 as a whole,  that can be used on the NPRM. </a:t>
            </a:r>
          </a:p>
          <a:p>
            <a:pPr lvl="1">
              <a:buFont typeface="Arial" panose="020B0604020202020204" pitchFamily="34" charset="0"/>
              <a:buChar char="•"/>
            </a:pPr>
            <a:r>
              <a:rPr lang="en-US" sz="1600" dirty="0"/>
              <a:t>Until the NPRM actually comes out, we will not be sure what is in them exactly to know just how to do final comments, assuming we have a direction on voice from</a:t>
            </a:r>
          </a:p>
          <a:p>
            <a:pPr lvl="1">
              <a:buFont typeface="Arial" panose="020B0604020202020204" pitchFamily="34" charset="0"/>
              <a:buChar char="•"/>
            </a:pPr>
            <a:endParaRPr lang="en-US" sz="800" dirty="0"/>
          </a:p>
          <a:p>
            <a:pPr>
              <a:buFont typeface="+mj-lt"/>
              <a:buAutoNum type="arabicPeriod"/>
            </a:pPr>
            <a:r>
              <a:rPr lang="en-US" sz="1600" dirty="0"/>
              <a:t>Timing update</a:t>
            </a:r>
            <a:r>
              <a:rPr lang="en-US" sz="1600" b="0" dirty="0"/>
              <a:t>.  Until the NPRM is published in the Federal Register, no way to speculate very close the date comments will be due.</a:t>
            </a:r>
          </a:p>
          <a:p>
            <a:pPr lvl="1">
              <a:buFont typeface="Arial" panose="020B0604020202020204" pitchFamily="34" charset="0"/>
              <a:buChar char="•"/>
            </a:pPr>
            <a:r>
              <a:rPr lang="en-US" sz="1600" dirty="0">
                <a:solidFill>
                  <a:srgbClr val="00B050"/>
                </a:solidFill>
              </a:rPr>
              <a:t>Learned this week October FCC open meeting is the latest word of when we may see the NPRM, not September as earlier indications.</a:t>
            </a:r>
          </a:p>
          <a:p>
            <a:pPr>
              <a:buFont typeface="Arial" panose="020B0604020202020204" pitchFamily="34" charset="0"/>
              <a:buChar char="•"/>
            </a:pPr>
            <a:r>
              <a:rPr lang="en-US" sz="2200" dirty="0"/>
              <a:t> </a:t>
            </a:r>
          </a:p>
          <a:p>
            <a:pPr>
              <a:buFont typeface="Arial" panose="020B0604020202020204" pitchFamily="34" charset="0"/>
              <a:buChar char="•"/>
            </a:pPr>
            <a:endParaRPr lang="en-US" sz="22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118</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1613410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313656"/>
            <a:ext cx="7772400" cy="3886200"/>
          </a:xfrm>
        </p:spPr>
        <p:txBody>
          <a:bodyPr/>
          <a:lstStyle/>
          <a:p>
            <a:r>
              <a:rPr lang="en-US" altLang="en-US" sz="2000" dirty="0"/>
              <a:t>Documents Approved this week</a:t>
            </a:r>
            <a:endParaRPr lang="en-US" altLang="en-US" sz="1800" dirty="0"/>
          </a:p>
          <a:p>
            <a:pPr lvl="1"/>
            <a:r>
              <a:rPr lang="en-US" altLang="en-US" sz="1800" dirty="0"/>
              <a:t>Agenda for the week</a:t>
            </a:r>
          </a:p>
          <a:p>
            <a:pPr lvl="2"/>
            <a:r>
              <a:rPr lang="en-US" altLang="en-US" sz="1600" dirty="0">
                <a:hlinkClick r:id="rId2"/>
              </a:rPr>
              <a:t>https://mentor.ieee.org/802.18/dcn/18/18-18-0079-02-0000-agenda-san-pleanry-10-12-july-2018-rr-tag.pptx</a:t>
            </a:r>
            <a:endParaRPr lang="en-US" altLang="en-US" sz="1600" dirty="0"/>
          </a:p>
          <a:p>
            <a:pPr lvl="1"/>
            <a:r>
              <a:rPr lang="en-US" altLang="en-US" dirty="0"/>
              <a:t>Warsaw Wireless Interim minutes</a:t>
            </a:r>
            <a:endParaRPr lang="en-US" altLang="en-US" sz="1300" dirty="0">
              <a:hlinkClick r:id="rId3"/>
            </a:endParaRPr>
          </a:p>
          <a:p>
            <a:pPr lvl="2"/>
            <a:r>
              <a:rPr lang="en-US" altLang="en-US" sz="1600" dirty="0"/>
              <a:t> </a:t>
            </a:r>
            <a:r>
              <a:rPr lang="en-US" altLang="en-US" sz="1600" dirty="0">
                <a:hlinkClick r:id="rId4"/>
              </a:rPr>
              <a:t>https://mentor.ieee.org/802.18/dcn/18/18-18-0055-00-0000-meeting-minutes-may-2018-f2f-warsaw.docx</a:t>
            </a:r>
            <a:endParaRPr lang="en-US" altLang="en-US" sz="1600" dirty="0"/>
          </a:p>
          <a:p>
            <a:pPr lvl="1"/>
            <a:endParaRPr lang="en-US" altLang="en-US" sz="1800" dirty="0"/>
          </a:p>
          <a:p>
            <a:pPr lvl="1"/>
            <a:endParaRPr lang="en-US" altLang="en-US" sz="1400" dirty="0"/>
          </a:p>
          <a:p>
            <a:pPr marL="857250" lvl="2" indent="0"/>
            <a:endParaRPr lang="en-US" altLang="en-US" sz="1600"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119</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03805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 Poll Results</a:t>
            </a:r>
          </a:p>
        </p:txBody>
      </p:sp>
      <p:sp>
        <p:nvSpPr>
          <p:cNvPr id="3" name="Content Placeholder 2"/>
          <p:cNvSpPr>
            <a:spLocks noGrp="1"/>
          </p:cNvSpPr>
          <p:nvPr>
            <p:ph idx="1"/>
          </p:nvPr>
        </p:nvSpPr>
        <p:spPr/>
        <p:txBody>
          <a:bodyPr/>
          <a:lstStyle/>
          <a:p>
            <a:r>
              <a:rPr lang="en-US" dirty="0"/>
              <a:t>“Do you agree with the validity of the conclusions of the EMBB indoor hotspot self evaluation results for 802.11ax as presented in </a:t>
            </a:r>
            <a:r>
              <a:rPr lang="en-US" u="sng" dirty="0"/>
              <a:t>18/1240r0 “Benchmarking of 802.11ax against eMBB Indoor Hotspot requirements using IMT-2020 simulation methodology”</a:t>
            </a:r>
            <a:endParaRPr lang="en-US" dirty="0"/>
          </a:p>
          <a:p>
            <a:r>
              <a:rPr lang="en-US" dirty="0"/>
              <a:t> </a:t>
            </a:r>
          </a:p>
          <a:p>
            <a:r>
              <a:rPr lang="en-US" dirty="0"/>
              <a:t>Results:</a:t>
            </a:r>
          </a:p>
          <a:p>
            <a:r>
              <a:rPr lang="en-US" dirty="0"/>
              <a:t>Yes: 22</a:t>
            </a:r>
          </a:p>
          <a:p>
            <a:r>
              <a:rPr lang="en-US" dirty="0"/>
              <a:t>No: 0</a:t>
            </a:r>
          </a:p>
          <a:p>
            <a:r>
              <a:rPr lang="en-US" dirty="0"/>
              <a:t>Abst:20</a:t>
            </a:r>
          </a:p>
          <a:p>
            <a:endParaRPr lang="en-US"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12</a:t>
            </a:fld>
            <a:endParaRPr lang="en-GB" dirty="0"/>
          </a:p>
        </p:txBody>
      </p:sp>
      <p:sp>
        <p:nvSpPr>
          <p:cNvPr id="5" name="Footer Placeholder 4"/>
          <p:cNvSpPr>
            <a:spLocks noGrp="1"/>
          </p:cNvSpPr>
          <p:nvPr>
            <p:ph type="ftr" idx="14"/>
          </p:nvPr>
        </p:nvSpPr>
        <p:spPr/>
        <p:txBody>
          <a:bodyPr/>
          <a:lstStyle/>
          <a:p>
            <a:r>
              <a:rPr lang="en-GB" dirty="0"/>
              <a:t>Joseph LEVY (Interdigital)</a:t>
            </a:r>
          </a:p>
        </p:txBody>
      </p:sp>
      <p:sp>
        <p:nvSpPr>
          <p:cNvPr id="6" name="Date Placeholder 5"/>
          <p:cNvSpPr>
            <a:spLocks noGrp="1"/>
          </p:cNvSpPr>
          <p:nvPr>
            <p:ph type="dt" idx="15"/>
          </p:nvPr>
        </p:nvSpPr>
        <p:spPr/>
        <p:txBody>
          <a:bodyPr/>
          <a:lstStyle/>
          <a:p>
            <a:r>
              <a:rPr lang="en-US" dirty="0"/>
              <a:t>July 2018</a:t>
            </a:r>
            <a:endParaRPr lang="en-GB" dirty="0"/>
          </a:p>
        </p:txBody>
      </p:sp>
    </p:spTree>
    <p:extLst>
      <p:ext uri="{BB962C8B-B14F-4D97-AF65-F5344CB8AC3E}">
        <p14:creationId xmlns:p14="http://schemas.microsoft.com/office/powerpoint/2010/main" val="341880805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533400"/>
          </a:xfrm>
        </p:spPr>
        <p:txBody>
          <a:bodyPr/>
          <a:lstStyle/>
          <a:p>
            <a:r>
              <a:rPr lang="en-US" altLang="en-US" sz="2800" dirty="0"/>
              <a:t>Actions required from this week</a:t>
            </a:r>
            <a:endParaRPr lang="en-US" sz="2800" dirty="0"/>
          </a:p>
        </p:txBody>
      </p:sp>
      <p:sp>
        <p:nvSpPr>
          <p:cNvPr id="8" name="Content Placeholder 2"/>
          <p:cNvSpPr>
            <a:spLocks noGrp="1"/>
          </p:cNvSpPr>
          <p:nvPr>
            <p:ph idx="1"/>
          </p:nvPr>
        </p:nvSpPr>
        <p:spPr>
          <a:xfrm>
            <a:off x="2209800" y="1247775"/>
            <a:ext cx="7772400" cy="4114800"/>
          </a:xfrm>
        </p:spPr>
        <p:txBody>
          <a:bodyPr/>
          <a:lstStyle/>
          <a:p>
            <a:pPr>
              <a:spcBef>
                <a:spcPts val="0"/>
              </a:spcBef>
              <a:buFont typeface="Arial" panose="020B0604020202020204" pitchFamily="34" charset="0"/>
              <a:buChar char="•"/>
            </a:pPr>
            <a:r>
              <a:rPr lang="en-US" altLang="en-US" sz="1800" dirty="0"/>
              <a:t>Ofcom consultation comments before 13 September deadline.</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Review the NPRM on 3.7 – 4.2 GHz in more detail once final is available. </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Google Waiver request for higher power for their system at 60GHz,  work on ex </a:t>
            </a:r>
            <a:r>
              <a:rPr lang="en-US" altLang="en-US" sz="1800" dirty="0" err="1"/>
              <a:t>parte</a:t>
            </a:r>
            <a:r>
              <a:rPr lang="en-US" altLang="en-US" sz="1800" dirty="0"/>
              <a:t> to their reply to us, to send to the FCC. </a:t>
            </a:r>
          </a:p>
          <a:p>
            <a:pPr lvl="1">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IEEE SA has more edits coming on their Position Statement on Additional Spectrum for us to review.</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IEEE EU position statement on spectrum , need to investigate where it is at. </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Stay on top of 6 (5-7) GHz and single voice from IEEE 802.   </a:t>
            </a: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Stay on top of 802.11 WNG proposal on Future of Unlicensed Spectrum. </a:t>
            </a:r>
          </a:p>
          <a:p>
            <a:endParaRPr lang="en-US" dirty="0"/>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120</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9950118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20913" y="685800"/>
            <a:ext cx="7772400" cy="1066800"/>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2221878" y="1518214"/>
            <a:ext cx="8446122" cy="4951413"/>
          </a:xfrm>
        </p:spPr>
        <p:txBody>
          <a:bodyPr/>
          <a:lstStyle/>
          <a:p>
            <a:r>
              <a:rPr lang="en-US" sz="2000" dirty="0"/>
              <a:t>The RR-TAG adjourned AM1 Thursday this week. </a:t>
            </a:r>
          </a:p>
          <a:p>
            <a:pPr lvl="1"/>
            <a:r>
              <a:rPr lang="en-US" sz="1200" dirty="0">
                <a:hlinkClick r:id="rId3"/>
              </a:rPr>
              <a:t>https://mentor.ieee.org/802.18/dcn/18/18-18-0079-02-0000-agenda-san-pleanry-10-12-july-2018-rr-tag.pptx</a:t>
            </a:r>
            <a:r>
              <a:rPr lang="en-US" sz="1200" dirty="0"/>
              <a:t> (or latest)</a:t>
            </a:r>
          </a:p>
          <a:p>
            <a:pPr lvl="1"/>
            <a:r>
              <a:rPr lang="en-US" dirty="0"/>
              <a:t>Will hold weekly, as needed, teleconferences, </a:t>
            </a:r>
            <a:r>
              <a:rPr lang="en-US" dirty="0">
                <a:highlight>
                  <a:srgbClr val="FFFF00"/>
                </a:highlight>
              </a:rPr>
              <a:t>15:00-15:55 </a:t>
            </a:r>
            <a:r>
              <a:rPr lang="en-US" dirty="0"/>
              <a:t>ET Thursdays</a:t>
            </a:r>
          </a:p>
          <a:p>
            <a:pPr lvl="1"/>
            <a:r>
              <a:rPr lang="en-US" b="1" dirty="0"/>
              <a:t>This is 30 minutes later than before. </a:t>
            </a:r>
          </a:p>
          <a:p>
            <a:pPr lvl="1"/>
            <a:r>
              <a:rPr lang="en-US" dirty="0"/>
              <a:t>Scheduled through  27 December 2018</a:t>
            </a:r>
          </a:p>
          <a:p>
            <a:pPr lvl="1"/>
            <a:r>
              <a:rPr lang="en-US" dirty="0"/>
              <a:t>Watch for updates.</a:t>
            </a:r>
          </a:p>
          <a:p>
            <a:pPr lvl="1"/>
            <a:endParaRPr lang="en-US" dirty="0"/>
          </a:p>
          <a:p>
            <a:pPr lvl="1"/>
            <a:r>
              <a:rPr lang="en-US" b="1" dirty="0"/>
              <a:t>Next teleconference planed for 19 July 2018, </a:t>
            </a:r>
            <a:r>
              <a:rPr lang="en-US" dirty="0"/>
              <a:t>1500et/1200pt</a:t>
            </a:r>
          </a:p>
          <a:p>
            <a:pPr lvl="2"/>
            <a:r>
              <a:rPr lang="en-US" sz="2000" dirty="0"/>
              <a:t>Call in information: </a:t>
            </a:r>
            <a:r>
              <a:rPr lang="en-US" altLang="en-US" sz="2000" dirty="0"/>
              <a:t>18-16/0038-09 </a:t>
            </a:r>
            <a:r>
              <a:rPr lang="en-US" altLang="en-US" sz="2000" b="1" dirty="0"/>
              <a:t>(</a:t>
            </a:r>
            <a:r>
              <a:rPr lang="en-US" altLang="en-US" sz="2000" b="1" i="1" u="sng" dirty="0"/>
              <a:t>or latest, watch for an update</a:t>
            </a:r>
            <a:r>
              <a:rPr lang="en-US" altLang="en-US" sz="2000" b="1" dirty="0"/>
              <a:t>)</a:t>
            </a:r>
            <a:endParaRPr lang="en-US" sz="2000" b="1" dirty="0"/>
          </a:p>
          <a:p>
            <a:pPr lvl="2"/>
            <a:r>
              <a:rPr lang="en-US" sz="2000" dirty="0"/>
              <a:t>All notices are sent through the 802.18 list server reflector. </a:t>
            </a:r>
          </a:p>
          <a:p>
            <a:endParaRPr lang="en-US" sz="2000" b="0" dirty="0"/>
          </a:p>
          <a:p>
            <a:pPr algn="just"/>
            <a:r>
              <a:rPr lang="en-US" sz="2000" dirty="0"/>
              <a:t>The next face to face meeting of the 802.18 RR-TAG will be at the IEEE 802 Wireless Interim 11-13 Sept 2018 at the Hilton Waikoloa Village, Kona, HI, USA</a:t>
            </a:r>
          </a:p>
        </p:txBody>
      </p:sp>
      <p:sp>
        <p:nvSpPr>
          <p:cNvPr id="6" name="Slide Number Placeholder 5"/>
          <p:cNvSpPr>
            <a:spLocks noGrp="1"/>
          </p:cNvSpPr>
          <p:nvPr>
            <p:ph type="sldNum" idx="12"/>
          </p:nvPr>
        </p:nvSpPr>
        <p:spPr/>
        <p:txBody>
          <a:bodyPr/>
          <a:lstStyle/>
          <a:p>
            <a:r>
              <a:rPr lang="en-US"/>
              <a:t>Slide </a:t>
            </a:r>
            <a:fld id="{AA8A01DF-F7FD-444B-8432-819BBAFADCAE}" type="slidenum">
              <a:rPr lang="en-US" smtClean="0"/>
              <a:pPr/>
              <a:t>121</a:t>
            </a:fld>
            <a:endParaRPr lang="en-US"/>
          </a:p>
        </p:txBody>
      </p:sp>
      <p:sp>
        <p:nvSpPr>
          <p:cNvPr id="2" name="Date Placeholder 1"/>
          <p:cNvSpPr>
            <a:spLocks noGrp="1"/>
          </p:cNvSpPr>
          <p:nvPr>
            <p:ph type="dt" idx="15"/>
          </p:nvPr>
        </p:nvSpPr>
        <p:spPr/>
        <p:txBody>
          <a:bodyPr/>
          <a:lstStyle/>
          <a:p>
            <a:r>
              <a:rPr lang="en-US" smtClean="0"/>
              <a:t>July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5976218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July 2018 802.19 Liaison Report</a:t>
            </a:r>
          </a:p>
        </p:txBody>
      </p:sp>
      <p:sp>
        <p:nvSpPr>
          <p:cNvPr id="3074" name="Rectangle 2"/>
          <p:cNvSpPr>
            <a:spLocks noGrp="1" noChangeArrowheads="1"/>
          </p:cNvSpPr>
          <p:nvPr>
            <p:ph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2018-07-11</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122</a:t>
            </a:fld>
            <a:endParaRPr lang="en-GB" dirty="0"/>
          </a:p>
        </p:txBody>
      </p:sp>
      <p:sp>
        <p:nvSpPr>
          <p:cNvPr id="13"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6" name="Date Placeholder 3"/>
          <p:cNvSpPr>
            <a:spLocks noGrp="1"/>
          </p:cNvSpPr>
          <p:nvPr>
            <p:ph type="dt" idx="15"/>
          </p:nvPr>
        </p:nvSpPr>
        <p:spPr>
          <a:xfrm>
            <a:off x="2220912" y="333376"/>
            <a:ext cx="2303452" cy="273051"/>
          </a:xfrm>
        </p:spPr>
        <p:txBody>
          <a:bodyPr/>
          <a:lstStyle/>
          <a:p>
            <a:r>
              <a:rPr lang="en-US" dirty="0" smtClean="0"/>
              <a:t>July 2018</a:t>
            </a:r>
            <a:endParaRPr lang="en-GB" dirty="0"/>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graphicFrame>
        <p:nvGraphicFramePr>
          <p:cNvPr id="15" name="Object 3"/>
          <p:cNvGraphicFramePr>
            <a:graphicFrameLocks noChangeAspect="1"/>
          </p:cNvGraphicFramePr>
          <p:nvPr>
            <p:extLst/>
          </p:nvPr>
        </p:nvGraphicFramePr>
        <p:xfrm>
          <a:off x="1946672" y="3801071"/>
          <a:ext cx="8627567" cy="1474887"/>
        </p:xfrm>
        <a:graphic>
          <a:graphicData uri="http://schemas.openxmlformats.org/presentationml/2006/ole">
            <mc:AlternateContent xmlns:mc="http://schemas.openxmlformats.org/markup-compatibility/2006">
              <mc:Choice xmlns:v="urn:schemas-microsoft-com:vml" Requires="v">
                <p:oleObj spid="_x0000_s35846" name="Document" r:id="rId4" imgW="8851900" imgH="1612900" progId="Word.Document.8">
                  <p:embed/>
                </p:oleObj>
              </mc:Choice>
              <mc:Fallback>
                <p:oleObj name="Document" r:id="rId4" imgW="8851900" imgH="1612900" progId="Word.Document.8">
                  <p:embed/>
                  <p:pic>
                    <p:nvPicPr>
                      <p:cNvPr id="0" name=""/>
                      <p:cNvPicPr>
                        <a:picLocks noChangeAspect="1" noChangeArrowheads="1"/>
                      </p:cNvPicPr>
                      <p:nvPr/>
                    </p:nvPicPr>
                    <p:blipFill>
                      <a:blip r:embed="rId5"/>
                      <a:srcRect/>
                      <a:stretch>
                        <a:fillRect/>
                      </a:stretch>
                    </p:blipFill>
                    <p:spPr bwMode="auto">
                      <a:xfrm>
                        <a:off x="1946672" y="3801071"/>
                        <a:ext cx="8627567" cy="1474887"/>
                      </a:xfrm>
                      <a:prstGeom prst="rect">
                        <a:avLst/>
                      </a:prstGeom>
                      <a:noFill/>
                      <a:extLst/>
                    </p:spPr>
                  </p:pic>
                </p:oleObj>
              </mc:Fallback>
            </mc:AlternateContent>
          </a:graphicData>
        </a:graphic>
      </p:graphicFrame>
    </p:spTree>
    <p:extLst>
      <p:ext uri="{BB962C8B-B14F-4D97-AF65-F5344CB8AC3E}">
        <p14:creationId xmlns:p14="http://schemas.microsoft.com/office/powerpoint/2010/main" val="3184079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802.19 WG</a:t>
            </a:r>
            <a:endParaRPr lang="en-US" dirty="0"/>
          </a:p>
        </p:txBody>
      </p:sp>
      <p:sp>
        <p:nvSpPr>
          <p:cNvPr id="3" name="Content Placeholder 2"/>
          <p:cNvSpPr>
            <a:spLocks noGrp="1"/>
          </p:cNvSpPr>
          <p:nvPr>
            <p:ph idx="1"/>
          </p:nvPr>
        </p:nvSpPr>
        <p:spPr/>
        <p:txBody>
          <a:bodyPr/>
          <a:lstStyle/>
          <a:p>
            <a:r>
              <a:rPr lang="en-US" dirty="0" smtClean="0"/>
              <a:t>802.11ax CAD</a:t>
            </a:r>
          </a:p>
          <a:p>
            <a:r>
              <a:rPr lang="en-US" dirty="0" smtClean="0"/>
              <a:t>802.19 Revision Task Group</a:t>
            </a:r>
          </a:p>
          <a:p>
            <a:r>
              <a:rPr lang="en-US" dirty="0" smtClean="0"/>
              <a:t>Sub 1GHz Coexistence Interest Group</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21239999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BD109464-3EBE-43D0-803B-BE3E1B8D3056}"/>
              </a:ext>
            </a:extLst>
          </p:cNvPr>
          <p:cNvSpPr>
            <a:spLocks noGrp="1"/>
          </p:cNvSpPr>
          <p:nvPr>
            <p:ph type="title"/>
          </p:nvPr>
        </p:nvSpPr>
        <p:spPr>
          <a:xfrm>
            <a:off x="1666875" y="685802"/>
            <a:ext cx="8715375" cy="1065213"/>
          </a:xfrm>
        </p:spPr>
        <p:txBody>
          <a:bodyPr/>
          <a:lstStyle/>
          <a:p>
            <a:r>
              <a:rPr lang="en-US" sz="3000" dirty="0"/>
              <a:t>802.11ax Coexistence Assurance Document Ballot</a:t>
            </a:r>
          </a:p>
        </p:txBody>
      </p:sp>
      <p:sp>
        <p:nvSpPr>
          <p:cNvPr id="10" name="Content Placeholder 2">
            <a:extLst>
              <a:ext uri="{FF2B5EF4-FFF2-40B4-BE49-F238E27FC236}">
                <a16:creationId xmlns:a16="http://schemas.microsoft.com/office/drawing/2014/main" xmlns="" id="{55326492-CDE9-4105-9B61-751BD6400A9E}"/>
              </a:ext>
            </a:extLst>
          </p:cNvPr>
          <p:cNvSpPr>
            <a:spLocks noGrp="1"/>
          </p:cNvSpPr>
          <p:nvPr>
            <p:ph idx="1"/>
          </p:nvPr>
        </p:nvSpPr>
        <p:spPr>
          <a:xfrm>
            <a:off x="2209800" y="1981202"/>
            <a:ext cx="7770814" cy="4113213"/>
          </a:xfrm>
        </p:spPr>
        <p:txBody>
          <a:bodyPr/>
          <a:lstStyle/>
          <a:p>
            <a:r>
              <a:rPr lang="en-US" sz="2250" dirty="0"/>
              <a:t>Held 802.19 ballot on 802.11ax CA Document</a:t>
            </a:r>
          </a:p>
          <a:p>
            <a:r>
              <a:rPr lang="en-US" sz="2250" dirty="0"/>
              <a:t>Ballot closed June 23</a:t>
            </a:r>
          </a:p>
          <a:p>
            <a:r>
              <a:rPr lang="en-US" sz="2250" dirty="0"/>
              <a:t>Vote: 16/6/0.  Ballot Failed</a:t>
            </a:r>
          </a:p>
          <a:p>
            <a:r>
              <a:rPr lang="en-US" sz="2250" dirty="0"/>
              <a:t>30 comments provided to 802.11 via the 11ax ballot</a:t>
            </a:r>
          </a:p>
          <a:p>
            <a:pPr marL="0" indent="0"/>
            <a:endParaRPr lang="en-US" sz="225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124</a:t>
            </a:fld>
            <a:endParaRPr lang="en-GB" dirty="0"/>
          </a:p>
        </p:txBody>
      </p:sp>
      <p:sp>
        <p:nvSpPr>
          <p:cNvPr id="5" name="Footer Placeholder 4"/>
          <p:cNvSpPr>
            <a:spLocks noGrp="1"/>
          </p:cNvSpPr>
          <p:nvPr>
            <p:ph type="ftr" idx="14"/>
          </p:nvPr>
        </p:nvSpPr>
        <p:spPr/>
        <p:txBody>
          <a:bodyPr/>
          <a:lstStyle/>
          <a:p>
            <a:r>
              <a:rPr lang="en-GB" dirty="0" smtClean="0"/>
              <a:t>Tuncer Baykas (IMU)</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25182659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C52234CD-F7FE-4209-AB5C-722DE4C2D9A9}"/>
              </a:ext>
            </a:extLst>
          </p:cNvPr>
          <p:cNvSpPr>
            <a:spLocks noGrp="1"/>
          </p:cNvSpPr>
          <p:nvPr>
            <p:ph type="title"/>
          </p:nvPr>
        </p:nvSpPr>
        <p:spPr>
          <a:xfrm>
            <a:off x="2209800" y="685802"/>
            <a:ext cx="7770814" cy="1065213"/>
          </a:xfrm>
        </p:spPr>
        <p:txBody>
          <a:bodyPr/>
          <a:lstStyle/>
          <a:p>
            <a:r>
              <a:rPr lang="en-US" sz="3375" dirty="0"/>
              <a:t>802.19.1 Revision Task Group</a:t>
            </a:r>
          </a:p>
        </p:txBody>
      </p:sp>
      <p:sp>
        <p:nvSpPr>
          <p:cNvPr id="12" name="Content Placeholder 2">
            <a:extLst>
              <a:ext uri="{FF2B5EF4-FFF2-40B4-BE49-F238E27FC236}">
                <a16:creationId xmlns:a16="http://schemas.microsoft.com/office/drawing/2014/main" xmlns="" id="{E681A7BA-E28D-4313-9904-D4EEC5ED2F20}"/>
              </a:ext>
            </a:extLst>
          </p:cNvPr>
          <p:cNvSpPr>
            <a:spLocks noGrp="1"/>
          </p:cNvSpPr>
          <p:nvPr>
            <p:ph idx="1"/>
          </p:nvPr>
        </p:nvSpPr>
        <p:spPr>
          <a:xfrm>
            <a:off x="2209800" y="1751016"/>
            <a:ext cx="7770814" cy="4343400"/>
          </a:xfrm>
        </p:spPr>
        <p:txBody>
          <a:bodyPr/>
          <a:lstStyle/>
          <a:p>
            <a:r>
              <a:rPr lang="en-US" sz="2250" dirty="0"/>
              <a:t>Since the May Interim held two Sponsor Recirculation ballots</a:t>
            </a:r>
          </a:p>
          <a:p>
            <a:pPr lvl="1"/>
            <a:r>
              <a:rPr lang="en-US" sz="2250" dirty="0"/>
              <a:t>Recirc #1 – Closed June 16.  96% Approval Rate</a:t>
            </a:r>
          </a:p>
          <a:p>
            <a:pPr lvl="1"/>
            <a:r>
              <a:rPr lang="en-US" sz="2250" dirty="0"/>
              <a:t>Recirc #2 – Closed June 30.  96% Approval Rate</a:t>
            </a:r>
          </a:p>
          <a:p>
            <a:r>
              <a:rPr lang="en-US" sz="2250" dirty="0"/>
              <a:t>The TG will resolve comments of the 2</a:t>
            </a:r>
            <a:r>
              <a:rPr lang="en-US" sz="2250" baseline="30000" dirty="0"/>
              <a:t>nd</a:t>
            </a:r>
            <a:r>
              <a:rPr lang="en-US" sz="2250" dirty="0"/>
              <a:t> recirculation this meeting. </a:t>
            </a:r>
          </a:p>
          <a:p>
            <a:pPr marL="0" indent="0"/>
            <a:endParaRPr lang="en-US" sz="2250" dirty="0"/>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20765061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8BA519C-DE1F-4573-B83E-8DF786518135}"/>
              </a:ext>
            </a:extLst>
          </p:cNvPr>
          <p:cNvSpPr>
            <a:spLocks noGrp="1"/>
          </p:cNvSpPr>
          <p:nvPr>
            <p:ph type="title"/>
          </p:nvPr>
        </p:nvSpPr>
        <p:spPr>
          <a:xfrm>
            <a:off x="2209800" y="685802"/>
            <a:ext cx="7770814" cy="1065213"/>
          </a:xfrm>
        </p:spPr>
        <p:txBody>
          <a:bodyPr/>
          <a:lstStyle/>
          <a:p>
            <a:r>
              <a:rPr lang="en-US" sz="3375" dirty="0"/>
              <a:t>Sub-1GHz Coexistence Interest Group</a:t>
            </a:r>
          </a:p>
        </p:txBody>
      </p:sp>
      <p:sp>
        <p:nvSpPr>
          <p:cNvPr id="8" name="Content Placeholder 2">
            <a:extLst>
              <a:ext uri="{FF2B5EF4-FFF2-40B4-BE49-F238E27FC236}">
                <a16:creationId xmlns:a16="http://schemas.microsoft.com/office/drawing/2014/main" xmlns="" id="{77D41C8B-B134-4FD3-BDEE-B93E12984B67}"/>
              </a:ext>
            </a:extLst>
          </p:cNvPr>
          <p:cNvSpPr>
            <a:spLocks noGrp="1"/>
          </p:cNvSpPr>
          <p:nvPr>
            <p:ph idx="1"/>
          </p:nvPr>
        </p:nvSpPr>
        <p:spPr>
          <a:xfrm>
            <a:off x="2209800" y="1981202"/>
            <a:ext cx="7770814" cy="4113213"/>
          </a:xfrm>
        </p:spPr>
        <p:txBody>
          <a:bodyPr/>
          <a:lstStyle/>
          <a:p>
            <a:r>
              <a:rPr lang="en-US" sz="2250" dirty="0"/>
              <a:t>The IG held several conference calls since May Interim</a:t>
            </a:r>
          </a:p>
          <a:p>
            <a:r>
              <a:rPr lang="en-US" sz="2250" dirty="0"/>
              <a:t>They will meet twice this week</a:t>
            </a:r>
          </a:p>
          <a:p>
            <a:pPr lvl="1"/>
            <a:r>
              <a:rPr lang="en-US" sz="2250" dirty="0"/>
              <a:t>Tuesday PM1</a:t>
            </a:r>
          </a:p>
          <a:p>
            <a:pPr lvl="1"/>
            <a:r>
              <a:rPr lang="en-US" sz="2250" dirty="0"/>
              <a:t>Thursday PM1</a:t>
            </a:r>
          </a:p>
          <a:p>
            <a:r>
              <a:rPr lang="en-US" sz="2250" dirty="0"/>
              <a:t>S1GHz Use Case Framework 802.19-18/60r0</a:t>
            </a:r>
          </a:p>
          <a:p>
            <a:endParaRPr lang="en-US" sz="2250" dirty="0"/>
          </a:p>
          <a:p>
            <a:endParaRPr lang="en-US" sz="225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11622793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2234CD-F7FE-4209-AB5C-722DE4C2D9A9}"/>
              </a:ext>
            </a:extLst>
          </p:cNvPr>
          <p:cNvSpPr>
            <a:spLocks noGrp="1"/>
          </p:cNvSpPr>
          <p:nvPr>
            <p:ph type="title"/>
          </p:nvPr>
        </p:nvSpPr>
        <p:spPr/>
        <p:txBody>
          <a:bodyPr/>
          <a:lstStyle/>
          <a:p>
            <a:r>
              <a:rPr lang="en-US" sz="3375" dirty="0"/>
              <a:t>Objectives of the IG</a:t>
            </a:r>
          </a:p>
        </p:txBody>
      </p:sp>
      <p:sp>
        <p:nvSpPr>
          <p:cNvPr id="3" name="Content Placeholder 2">
            <a:extLst>
              <a:ext uri="{FF2B5EF4-FFF2-40B4-BE49-F238E27FC236}">
                <a16:creationId xmlns:a16="http://schemas.microsoft.com/office/drawing/2014/main" xmlns="" id="{E681A7BA-E28D-4313-9904-D4EEC5ED2F20}"/>
              </a:ext>
            </a:extLst>
          </p:cNvPr>
          <p:cNvSpPr>
            <a:spLocks noGrp="1"/>
          </p:cNvSpPr>
          <p:nvPr>
            <p:ph idx="1"/>
          </p:nvPr>
        </p:nvSpPr>
        <p:spPr>
          <a:xfrm>
            <a:off x="2209800" y="1571625"/>
            <a:ext cx="7770814" cy="4522791"/>
          </a:xfrm>
        </p:spPr>
        <p:txBody>
          <a:bodyPr/>
          <a:lstStyle/>
          <a:p>
            <a:r>
              <a:rPr lang="en-US" sz="2250" dirty="0"/>
              <a:t>Examine coexistence situation with respect to 802.15.4 and 802.11 based systems operating in Sub-1GHz frequency bands</a:t>
            </a:r>
          </a:p>
          <a:p>
            <a:r>
              <a:rPr lang="en-US" sz="2250" dirty="0"/>
              <a:t>Evaluate possible actions in 802 to improve coexistence characteristics</a:t>
            </a:r>
          </a:p>
          <a:p>
            <a:pPr lvl="1"/>
            <a:r>
              <a:rPr lang="en-US" sz="2250" dirty="0"/>
              <a:t>Review and discuss coexistence results</a:t>
            </a:r>
          </a:p>
          <a:p>
            <a:pPr lvl="1"/>
            <a:r>
              <a:rPr lang="en-US" sz="2250" dirty="0"/>
              <a:t>Review possible mitigation techniques and strategies</a:t>
            </a:r>
          </a:p>
          <a:p>
            <a:pPr lvl="2"/>
            <a:r>
              <a:rPr lang="en-US" sz="1938" dirty="0"/>
              <a:t>Standard changes?</a:t>
            </a:r>
          </a:p>
          <a:p>
            <a:pPr lvl="2"/>
            <a:r>
              <a:rPr lang="en-US" sz="1938" dirty="0"/>
              <a:t>Implementation Strategies?</a:t>
            </a:r>
          </a:p>
          <a:p>
            <a:pPr lvl="2"/>
            <a:r>
              <a:rPr lang="en-US" sz="1938" dirty="0"/>
              <a:t>Operational/deployment guidance?</a:t>
            </a:r>
          </a:p>
          <a:p>
            <a:pPr lvl="2"/>
            <a:r>
              <a:rPr lang="en-US" sz="1938" dirty="0"/>
              <a:t>Other options?</a:t>
            </a:r>
          </a:p>
          <a:p>
            <a:r>
              <a:rPr lang="en-US" sz="2650" dirty="0"/>
              <a:t>Make recommendation(s) to the Working Group(s)</a:t>
            </a:r>
          </a:p>
        </p:txBody>
      </p:sp>
      <p:sp>
        <p:nvSpPr>
          <p:cNvPr id="4" name="Slide Number Placeholder 3">
            <a:extLst>
              <a:ext uri="{FF2B5EF4-FFF2-40B4-BE49-F238E27FC236}">
                <a16:creationId xmlns:a16="http://schemas.microsoft.com/office/drawing/2014/main" xmlns="" id="{C711973C-B85C-4B31-BECE-D7BBF6B41D4A}"/>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7" name="Footer Placeholder 4"/>
          <p:cNvSpPr>
            <a:spLocks noGrp="1"/>
          </p:cNvSpPr>
          <p:nvPr>
            <p:ph type="ftr" idx="14"/>
          </p:nvPr>
        </p:nvSpPr>
        <p:spPr>
          <a:xfrm>
            <a:off x="6881818" y="6475415"/>
            <a:ext cx="3184520" cy="230187"/>
          </a:xfrm>
        </p:spPr>
        <p:txBody>
          <a:bodyPr/>
          <a:lstStyle/>
          <a:p>
            <a:r>
              <a:rPr lang="en-GB" dirty="0" smtClean="0"/>
              <a:t>Tuncer Baykas (IMU)</a:t>
            </a:r>
            <a:endParaRPr lang="en-GB" dirty="0"/>
          </a:p>
        </p:txBody>
      </p:sp>
      <p:sp>
        <p:nvSpPr>
          <p:cNvPr id="6" name="Date Placeholder 5">
            <a:extLst>
              <a:ext uri="{FF2B5EF4-FFF2-40B4-BE49-F238E27FC236}">
                <a16:creationId xmlns:a16="http://schemas.microsoft.com/office/drawing/2014/main" xmlns="" id="{B13FE938-6519-4958-91C6-A195F9378531}"/>
              </a:ext>
            </a:extLst>
          </p:cNvPr>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4398037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802.21</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128</a:t>
            </a:fld>
            <a:endParaRPr lang="en-GB" dirty="0"/>
          </a:p>
        </p:txBody>
      </p:sp>
    </p:spTree>
    <p:extLst>
      <p:ext uri="{BB962C8B-B14F-4D97-AF65-F5344CB8AC3E}">
        <p14:creationId xmlns:p14="http://schemas.microsoft.com/office/powerpoint/2010/main" val="26598434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802.24</a:t>
            </a:r>
            <a:endParaRPr lang="en-US" dirty="0"/>
          </a:p>
        </p:txBody>
      </p:sp>
      <p:sp>
        <p:nvSpPr>
          <p:cNvPr id="7" name="Text Placeholder 6"/>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129</a:t>
            </a:fld>
            <a:endParaRPr lang="en-GB" dirty="0"/>
          </a:p>
        </p:txBody>
      </p:sp>
    </p:spTree>
    <p:extLst>
      <p:ext uri="{BB962C8B-B14F-4D97-AF65-F5344CB8AC3E}">
        <p14:creationId xmlns:p14="http://schemas.microsoft.com/office/powerpoint/2010/main" val="114858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2018</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13</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610658" y="1389063"/>
            <a:ext cx="11070167"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r>
              <a:rPr lang="en-US" altLang="en-US" dirty="0"/>
              <a:t>9-14 September 2018 F2F, </a:t>
            </a:r>
            <a:r>
              <a:rPr lang="en-GB" dirty="0"/>
              <a:t>Hilton Waikoloa Village, Kona, HI, USA:</a:t>
            </a:r>
          </a:p>
          <a:p>
            <a:r>
              <a:rPr lang="en-GB" b="0" i="1" dirty="0"/>
              <a:t>Note: for personal reasons the Chair will not be attending the September meeting.</a:t>
            </a:r>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proposals are due June 2019</a:t>
            </a:r>
          </a:p>
          <a:p>
            <a:pPr marL="400050" lvl="1" indent="0"/>
            <a:endParaRPr lang="en-US" altLang="en-US" sz="700" i="1" dirty="0"/>
          </a:p>
          <a:p>
            <a:pPr marL="400050" lvl="1" indent="0"/>
            <a:r>
              <a:rPr lang="en-US" altLang="en-US" dirty="0"/>
              <a:t>Meeting time requested: 1 sessions – Monday PM2 - TBC</a:t>
            </a:r>
          </a:p>
          <a:p>
            <a:endParaRPr lang="en-US" altLang="en-US" dirty="0"/>
          </a:p>
        </p:txBody>
      </p:sp>
    </p:spTree>
    <p:extLst>
      <p:ext uri="{BB962C8B-B14F-4D97-AF65-F5344CB8AC3E}">
        <p14:creationId xmlns:p14="http://schemas.microsoft.com/office/powerpoint/2010/main" val="23940532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2209800" y="692697"/>
            <a:ext cx="7772400" cy="1470025"/>
          </a:xfrm>
        </p:spPr>
        <p:txBody>
          <a:bodyPr/>
          <a:lstStyle/>
          <a:p>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subTitle" idx="1"/>
          </p:nvPr>
        </p:nvSpPr>
        <p:spPr>
          <a:xfrm>
            <a:off x="2895600" y="2420888"/>
            <a:ext cx="6400800" cy="576064"/>
          </a:xfrm>
        </p:spPr>
        <p:txBody>
          <a:bodyPr/>
          <a:lstStyle/>
          <a:p>
            <a:pPr algn="ctr"/>
            <a:r>
              <a:rPr lang="en-GB" dirty="0"/>
              <a:t>Date: 2018-07-12</a:t>
            </a:r>
          </a:p>
        </p:txBody>
      </p:sp>
      <p:sp>
        <p:nvSpPr>
          <p:cNvPr id="6" name="Date Placeholder 3"/>
          <p:cNvSpPr>
            <a:spLocks noGrp="1"/>
          </p:cNvSpPr>
          <p:nvPr>
            <p:ph type="dt" idx="10"/>
          </p:nvPr>
        </p:nvSpPr>
        <p:spPr/>
        <p:txBody>
          <a:bodyPr/>
          <a:lstStyle/>
          <a:p>
            <a:r>
              <a:rPr lang="de-DE"/>
              <a:t>July 2018</a:t>
            </a:r>
            <a:endParaRPr lang="en-GB" dirty="0"/>
          </a:p>
        </p:txBody>
      </p:sp>
      <p:sp>
        <p:nvSpPr>
          <p:cNvPr id="7" name="Footer Placeholder 4"/>
          <p:cNvSpPr>
            <a:spLocks noGrp="1"/>
          </p:cNvSpPr>
          <p:nvPr>
            <p:ph type="ftr" idx="11"/>
          </p:nvPr>
        </p:nvSpPr>
        <p:spPr/>
        <p:txBody>
          <a:bodyPr/>
          <a:lstStyle/>
          <a:p>
            <a:r>
              <a:rPr lang="en-GB"/>
              <a:t>Max Riegel, Nokia Bell Labs</a:t>
            </a:r>
            <a:endParaRPr lang="en-GB"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130</a:t>
            </a:fld>
            <a:endParaRPr lang="en-GB" dirty="0"/>
          </a:p>
        </p:txBody>
      </p:sp>
      <p:graphicFrame>
        <p:nvGraphicFramePr>
          <p:cNvPr id="3075" name="Object 3"/>
          <p:cNvGraphicFramePr>
            <a:graphicFrameLocks noChangeAspect="1"/>
          </p:cNvGraphicFramePr>
          <p:nvPr>
            <p:extLst/>
          </p:nvPr>
        </p:nvGraphicFramePr>
        <p:xfrm>
          <a:off x="2032001" y="3974058"/>
          <a:ext cx="8156575" cy="1327150"/>
        </p:xfrm>
        <a:graphic>
          <a:graphicData uri="http://schemas.openxmlformats.org/presentationml/2006/ole">
            <mc:AlternateContent xmlns:mc="http://schemas.openxmlformats.org/markup-compatibility/2006">
              <mc:Choice xmlns:v="urn:schemas-microsoft-com:vml" Requires="v">
                <p:oleObj spid="_x0000_s36870"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2032001" y="3974058"/>
                        <a:ext cx="8156575" cy="132715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362406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342446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a:xfrm>
            <a:off x="2207568" y="1981200"/>
            <a:ext cx="7992888" cy="4400128"/>
          </a:xfrm>
        </p:spPr>
        <p:txBody>
          <a:bodyPr>
            <a:normAutofit fontScale="925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Most recent P802.1CF D2.2 draft is available by</a:t>
            </a:r>
          </a:p>
          <a:p>
            <a:pPr marL="800100" lvl="1" indent="-342900">
              <a:buFont typeface="Arial" panose="020B0604020202020204" pitchFamily="34" charset="0"/>
              <a:buChar char="•"/>
            </a:pPr>
            <a:r>
              <a:rPr lang="en-US" dirty="0">
                <a:hlinkClick r:id="rId4"/>
              </a:rPr>
              <a:t>http://www.ieee802.org/1/files/private/cf-drafts/d2/802-1cf-d2-2.pdf</a:t>
            </a:r>
            <a:endParaRPr lang="en-US" dirty="0"/>
          </a:p>
          <a:p>
            <a:pPr>
              <a:buFont typeface="Arial" panose="020B0604020202020204" pitchFamily="34" charset="0"/>
              <a:buChar char="•"/>
            </a:pPr>
            <a:r>
              <a:rPr lang="en-US" dirty="0"/>
              <a:t>FYI: </a:t>
            </a:r>
            <a:r>
              <a:rPr lang="en-US" dirty="0" err="1"/>
              <a:t>OmniRAN</a:t>
            </a:r>
            <a:r>
              <a:rPr lang="en-US" dirty="0"/>
              <a:t> P802.1 PAR</a:t>
            </a:r>
          </a:p>
          <a:p>
            <a:pPr marL="800100" lvl="1" indent="-342900">
              <a:buFont typeface="Arial" panose="020B0604020202020204" pitchFamily="34" charset="0"/>
              <a:buChar char="•"/>
            </a:pPr>
            <a:r>
              <a:rPr lang="en-US" dirty="0">
                <a:hlinkClick r:id="rId5"/>
              </a:rPr>
              <a:t>https://development.standards.ieee.org/get-file/P802.1CF.pdf?t=81644900003</a:t>
            </a:r>
            <a:endParaRPr lang="en-US" dirty="0"/>
          </a:p>
        </p:txBody>
      </p:sp>
      <p:sp>
        <p:nvSpPr>
          <p:cNvPr id="6" name="Slide Number Placeholder 5">
            <a:extLst>
              <a:ext uri="{FF2B5EF4-FFF2-40B4-BE49-F238E27FC236}">
                <a16:creationId xmlns:a16="http://schemas.microsoft.com/office/drawing/2014/main" xmlns="" id="{A47C1474-825E-5A43-9033-16C84AB4F8D5}"/>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5" name="Footer Placeholder 4">
            <a:extLst>
              <a:ext uri="{FF2B5EF4-FFF2-40B4-BE49-F238E27FC236}">
                <a16:creationId xmlns:a16="http://schemas.microsoft.com/office/drawing/2014/main" xmlns="" id="{181A27AA-1B5E-5D40-880E-E10C0C2AA263}"/>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C1168EBE-5F81-A34C-8B82-56BE3B850A6F}"/>
              </a:ext>
            </a:extLst>
          </p:cNvPr>
          <p:cNvSpPr>
            <a:spLocks noGrp="1"/>
          </p:cNvSpPr>
          <p:nvPr>
            <p:ph type="dt" idx="15"/>
          </p:nvPr>
        </p:nvSpPr>
        <p:spPr/>
        <p:txBody>
          <a:bodyPr/>
          <a:lstStyle/>
          <a:p>
            <a:r>
              <a:rPr lang="de-DE"/>
              <a:t>July 2018</a:t>
            </a:r>
            <a:endParaRPr lang="en-GB" dirty="0"/>
          </a:p>
        </p:txBody>
      </p:sp>
    </p:spTree>
    <p:extLst>
      <p:ext uri="{BB962C8B-B14F-4D97-AF65-F5344CB8AC3E}">
        <p14:creationId xmlns:p14="http://schemas.microsoft.com/office/powerpoint/2010/main" val="8825745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726976"/>
          </a:xfrm>
        </p:spPr>
        <p:txBody>
          <a:bodyPr/>
          <a:lstStyle/>
          <a:p>
            <a:pPr>
              <a:lnSpc>
                <a:spcPct val="80000"/>
              </a:lnSpc>
            </a:pPr>
            <a:r>
              <a:rPr lang="en-US" dirty="0" err="1"/>
              <a:t>OmniRAN</a:t>
            </a:r>
            <a:r>
              <a:rPr lang="en-US" dirty="0"/>
              <a:t> TG Achievements</a:t>
            </a:r>
            <a:br>
              <a:rPr lang="en-US" dirty="0"/>
            </a:br>
            <a:r>
              <a:rPr lang="en-US" sz="2400" dirty="0"/>
              <a:t>San Diego, CA meeting, July 9th – 12th</a:t>
            </a:r>
            <a:r>
              <a:rPr lang="en-US" dirty="0"/>
              <a:t> </a:t>
            </a:r>
          </a:p>
        </p:txBody>
      </p:sp>
      <p:sp>
        <p:nvSpPr>
          <p:cNvPr id="3" name="Content Placeholder 2"/>
          <p:cNvSpPr>
            <a:spLocks noGrp="1"/>
          </p:cNvSpPr>
          <p:nvPr>
            <p:ph idx="1"/>
          </p:nvPr>
        </p:nvSpPr>
        <p:spPr>
          <a:xfrm>
            <a:off x="1991544" y="1484784"/>
            <a:ext cx="8352928" cy="5040560"/>
          </a:xfrm>
        </p:spPr>
        <p:txBody>
          <a:bodyPr>
            <a:normAutofit fontScale="92500" lnSpcReduction="20000"/>
          </a:bodyPr>
          <a:lstStyle/>
          <a:p>
            <a:pPr>
              <a:buFont typeface="Arial" panose="020B0604020202020204" pitchFamily="34" charset="0"/>
              <a:buChar char="•"/>
            </a:pPr>
            <a:r>
              <a:rPr lang="en-US" dirty="0"/>
              <a:t>Progressing P802.1CF</a:t>
            </a:r>
          </a:p>
          <a:p>
            <a:pPr marL="800100" lvl="1" indent="-342900">
              <a:buFont typeface="Arial" panose="020B0604020202020204" pitchFamily="34" charset="0"/>
              <a:buChar char="•"/>
            </a:pPr>
            <a:r>
              <a:rPr lang="en-US" dirty="0"/>
              <a:t>D2.1 WG ballot recirculation resulted in 100% approval</a:t>
            </a:r>
          </a:p>
          <a:p>
            <a:pPr marL="1200150" lvl="2" indent="-285750">
              <a:buFont typeface="Arial" panose="020B0604020202020204" pitchFamily="34" charset="0"/>
              <a:buChar char="•"/>
            </a:pPr>
            <a:r>
              <a:rPr lang="en-US" dirty="0"/>
              <a:t>10 editorial comments received</a:t>
            </a:r>
          </a:p>
          <a:p>
            <a:pPr marL="1200150" lvl="2" indent="-285750">
              <a:buFont typeface="Arial" panose="020B0604020202020204" pitchFamily="34" charset="0"/>
              <a:buChar char="•"/>
            </a:pPr>
            <a:r>
              <a:rPr lang="en-US" dirty="0"/>
              <a:t>Comment resolution led to a few editorial corrections to the text</a:t>
            </a:r>
          </a:p>
          <a:p>
            <a:pPr marL="800100" lvl="1" indent="-342900">
              <a:buFont typeface="Arial" panose="020B0604020202020204" pitchFamily="34" charset="0"/>
              <a:buChar char="•"/>
            </a:pPr>
            <a:r>
              <a:rPr lang="en-US" dirty="0"/>
              <a:t>D2.2 WG ballot recirculation during July</a:t>
            </a:r>
          </a:p>
          <a:p>
            <a:pPr marL="1200150" lvl="2" indent="-285750">
              <a:buFont typeface="Arial" panose="020B0604020202020204" pitchFamily="34" charset="0"/>
              <a:buChar char="•"/>
            </a:pPr>
            <a:r>
              <a:rPr lang="en-US" dirty="0"/>
              <a:t>Conference call on July 30th to resolve received comments – if any</a:t>
            </a:r>
          </a:p>
          <a:p>
            <a:pPr marL="800100" lvl="1" indent="-342900">
              <a:buFont typeface="Arial" panose="020B0604020202020204" pitchFamily="34" charset="0"/>
              <a:buChar char="•"/>
            </a:pPr>
            <a:r>
              <a:rPr lang="en-US" dirty="0"/>
              <a:t>Motion to EC to conditionally forward D2.2 to sponsor ballot</a:t>
            </a:r>
          </a:p>
          <a:p>
            <a:pPr marL="1200150" lvl="2" indent="-285750">
              <a:buFont typeface="Arial" panose="020B0604020202020204" pitchFamily="34" charset="0"/>
              <a:buChar char="•"/>
            </a:pPr>
            <a:r>
              <a:rPr lang="en-US" dirty="0"/>
              <a:t>Sponsor ballot may start about Aug 1</a:t>
            </a:r>
            <a:r>
              <a:rPr lang="en-US" baseline="30000" dirty="0"/>
              <a:t>st</a:t>
            </a:r>
            <a:r>
              <a:rPr lang="en-US" dirty="0"/>
              <a:t>.</a:t>
            </a:r>
          </a:p>
          <a:p>
            <a:pPr>
              <a:buFont typeface="Arial" panose="020B0604020202020204" pitchFamily="34" charset="0"/>
              <a:buChar char="•"/>
            </a:pPr>
            <a:r>
              <a:rPr lang="en-US" dirty="0"/>
              <a:t>Progressing P802.1CQ</a:t>
            </a:r>
          </a:p>
          <a:p>
            <a:pPr marL="800100" lvl="1" indent="-342900">
              <a:buFont typeface="Arial" panose="020B0604020202020204" pitchFamily="34" charset="0"/>
              <a:buChar char="•"/>
            </a:pPr>
            <a:r>
              <a:rPr lang="en-US" dirty="0"/>
              <a:t>2 contributions reviewed</a:t>
            </a:r>
          </a:p>
          <a:p>
            <a:pPr marL="1200150" lvl="2" indent="-285750">
              <a:buFont typeface="Arial" panose="020B0604020202020204" pitchFamily="34" charset="0"/>
              <a:buChar char="•"/>
            </a:pPr>
            <a:r>
              <a:rPr lang="en-US" dirty="0"/>
              <a:t>Dynamic assignment of MAC addresses to 802.11 STAs using 802.11aq (PAD)</a:t>
            </a:r>
          </a:p>
          <a:p>
            <a:pPr marL="1200150" lvl="2" indent="-285750">
              <a:buFont typeface="Arial" panose="020B0604020202020204" pitchFamily="34" charset="0"/>
              <a:buChar char="•"/>
            </a:pPr>
            <a:r>
              <a:rPr lang="en-US" dirty="0"/>
              <a:t>Structured assignment of MAC addresses within data centers</a:t>
            </a:r>
          </a:p>
          <a:p>
            <a:pPr marL="800100" lvl="1" indent="-342900">
              <a:buFont typeface="Arial" panose="020B0604020202020204" pitchFamily="34" charset="0"/>
              <a:buChar char="•"/>
            </a:pPr>
            <a:r>
              <a:rPr lang="en-US" dirty="0"/>
              <a:t>Discussions started to collect scenarios, use-cases and requirements in scope of initial version of P802.1CQ</a:t>
            </a:r>
          </a:p>
          <a:p>
            <a:pPr marL="1200150" lvl="2" indent="-285750">
              <a:buFont typeface="Arial" panose="020B0604020202020204" pitchFamily="34" charset="0"/>
              <a:buChar char="•"/>
            </a:pPr>
            <a:r>
              <a:rPr lang="en-US" dirty="0"/>
              <a:t>Agreement to create document on scenarios and use-cases</a:t>
            </a:r>
          </a:p>
          <a:p>
            <a:pPr marL="400050">
              <a:buFont typeface="Arial" panose="020B0604020202020204" pitchFamily="34" charset="0"/>
              <a:buChar char="•"/>
            </a:pPr>
            <a:r>
              <a:rPr lang="en-US" dirty="0"/>
              <a:t>Review of use of 802.1CF NRM within NEND ICA </a:t>
            </a:r>
            <a:r>
              <a:rPr lang="en-US" dirty="0" err="1"/>
              <a:t>FFIoT</a:t>
            </a:r>
            <a:r>
              <a:rPr lang="en-US" dirty="0"/>
              <a:t> report</a:t>
            </a:r>
          </a:p>
          <a:p>
            <a:pPr>
              <a:buFont typeface="Arial" panose="020B0604020202020204" pitchFamily="34" charset="0"/>
              <a:buChar char="•"/>
            </a:pPr>
            <a:r>
              <a:rPr lang="en-US" dirty="0"/>
              <a:t>Initial thoughts on follow-on specification work to P802.1CF</a:t>
            </a:r>
          </a:p>
        </p:txBody>
      </p:sp>
      <p:sp>
        <p:nvSpPr>
          <p:cNvPr id="6" name="Slide Number Placeholder 5">
            <a:extLst>
              <a:ext uri="{FF2B5EF4-FFF2-40B4-BE49-F238E27FC236}">
                <a16:creationId xmlns:a16="http://schemas.microsoft.com/office/drawing/2014/main" xmlns="" id="{2103AEBE-4116-124E-9AD6-D4260FDAE63F}"/>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5" name="Footer Placeholder 4">
            <a:extLst>
              <a:ext uri="{FF2B5EF4-FFF2-40B4-BE49-F238E27FC236}">
                <a16:creationId xmlns:a16="http://schemas.microsoft.com/office/drawing/2014/main" xmlns="" id="{2E0AC30D-767E-1C47-8E54-AAB450869ECD}"/>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899408E0-3F14-0C4F-9C7E-DE46F12140F5}"/>
              </a:ext>
            </a:extLst>
          </p:cNvPr>
          <p:cNvSpPr>
            <a:spLocks noGrp="1"/>
          </p:cNvSpPr>
          <p:nvPr>
            <p:ph type="dt" idx="15"/>
          </p:nvPr>
        </p:nvSpPr>
        <p:spPr/>
        <p:txBody>
          <a:bodyPr/>
          <a:lstStyle/>
          <a:p>
            <a:r>
              <a:rPr lang="de-DE"/>
              <a:t>July 2018</a:t>
            </a:r>
            <a:endParaRPr lang="en-GB" dirty="0"/>
          </a:p>
        </p:txBody>
      </p:sp>
    </p:spTree>
    <p:extLst>
      <p:ext uri="{BB962C8B-B14F-4D97-AF65-F5344CB8AC3E}">
        <p14:creationId xmlns:p14="http://schemas.microsoft.com/office/powerpoint/2010/main" val="13010374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92697"/>
            <a:ext cx="7770813" cy="842293"/>
          </a:xfrm>
        </p:spPr>
        <p:txBody>
          <a:bodyPr/>
          <a:lstStyle/>
          <a:p>
            <a:r>
              <a:rPr lang="en-US" dirty="0"/>
              <a:t>Looking forward to next session </a:t>
            </a:r>
            <a:br>
              <a:rPr lang="en-US" dirty="0"/>
            </a:br>
            <a:r>
              <a:rPr lang="en-US" sz="2800" dirty="0"/>
              <a:t>Oslo, Norway, September 10-13, 2018</a:t>
            </a:r>
            <a:endParaRPr lang="en-US" dirty="0"/>
          </a:p>
        </p:txBody>
      </p:sp>
      <p:sp>
        <p:nvSpPr>
          <p:cNvPr id="3" name="Content Placeholder 2"/>
          <p:cNvSpPr>
            <a:spLocks noGrp="1"/>
          </p:cNvSpPr>
          <p:nvPr>
            <p:ph idx="1"/>
          </p:nvPr>
        </p:nvSpPr>
        <p:spPr>
          <a:xfrm>
            <a:off x="2209801" y="1700808"/>
            <a:ext cx="7770813" cy="4752528"/>
          </a:xfrm>
        </p:spPr>
        <p:txBody>
          <a:bodyPr>
            <a:normAutofit fontScale="92500" lnSpcReduction="10000"/>
          </a:bodyPr>
          <a:lstStyle/>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Comment resolution of sponsor comments on P802.1CF D2.2</a:t>
            </a:r>
          </a:p>
          <a:p>
            <a:pPr marL="800100" lvl="1" indent="-342900">
              <a:buFont typeface="Arial" panose="020B0604020202020204" pitchFamily="34" charset="0"/>
              <a:buChar char="•"/>
            </a:pPr>
            <a:r>
              <a:rPr lang="en-US" dirty="0"/>
              <a:t>Contributions on P802.1CQ scenarios, use-cases, requirements</a:t>
            </a:r>
          </a:p>
          <a:p>
            <a:pPr marL="800100" lvl="1" indent="-342900">
              <a:buFont typeface="Arial" panose="020B0604020202020204" pitchFamily="34" charset="0"/>
              <a:buChar char="•"/>
            </a:pPr>
            <a:r>
              <a:rPr lang="en-US" dirty="0"/>
              <a:t>Potentially, review P802.1CF related content of submissions to NEND ICA</a:t>
            </a:r>
          </a:p>
          <a:p>
            <a:pPr marL="800100" lvl="1" indent="-342900">
              <a:buFont typeface="Arial" panose="020B0604020202020204" pitchFamily="34" charset="0"/>
              <a:buChar char="•"/>
            </a:pPr>
            <a:r>
              <a:rPr lang="en-US" dirty="0"/>
              <a:t>Continue thoughts on follow-on work to P802.1CF</a:t>
            </a:r>
            <a:br>
              <a:rPr lang="en-US" dirty="0"/>
            </a:br>
            <a:endParaRPr lang="en-US" dirty="0"/>
          </a:p>
          <a:p>
            <a:pPr>
              <a:buFont typeface="Arial" panose="020B0604020202020204" pitchFamily="34" charset="0"/>
              <a:buChar char="•"/>
            </a:pPr>
            <a:r>
              <a:rPr lang="en-US" dirty="0"/>
              <a:t>Upcoming conference calls:</a:t>
            </a:r>
          </a:p>
          <a:p>
            <a:pPr marL="800100" lvl="1" indent="-342900">
              <a:buFont typeface="Arial" panose="020B0604020202020204" pitchFamily="34" charset="0"/>
              <a:buChar char="•"/>
            </a:pPr>
            <a:r>
              <a:rPr lang="en-US" dirty="0"/>
              <a:t>July 30th , 0930AM ET, 1hr</a:t>
            </a:r>
          </a:p>
          <a:p>
            <a:pPr marL="1200150" lvl="2" indent="-285750">
              <a:buFont typeface="Arial" panose="020B0604020202020204" pitchFamily="34" charset="0"/>
              <a:buChar char="•"/>
            </a:pPr>
            <a:r>
              <a:rPr lang="en-US" dirty="0"/>
              <a:t>P802.1CF recirculation comment resolution, if needed</a:t>
            </a:r>
          </a:p>
          <a:p>
            <a:pPr marL="1200150" lvl="2" indent="-285750">
              <a:buFont typeface="Arial" panose="020B0604020202020204" pitchFamily="34" charset="0"/>
              <a:buChar char="•"/>
            </a:pPr>
            <a:r>
              <a:rPr lang="en-US" dirty="0"/>
              <a:t>Decision about forwarding P802.1CF/D2.2 to sponsor ballot</a:t>
            </a:r>
          </a:p>
          <a:p>
            <a:pPr marL="1200150" lvl="2" indent="-285750">
              <a:buFont typeface="Arial" panose="020B0604020202020204" pitchFamily="34" charset="0"/>
              <a:buChar char="•"/>
            </a:pPr>
            <a:r>
              <a:rPr lang="en-US" dirty="0"/>
              <a:t>P802.1CQ discussions depending on input</a:t>
            </a:r>
          </a:p>
          <a:p>
            <a:pPr marL="800100" lvl="1" indent="-342900">
              <a:buFont typeface="Arial" panose="020B0604020202020204" pitchFamily="34" charset="0"/>
              <a:buChar char="•"/>
            </a:pPr>
            <a:r>
              <a:rPr lang="en-US" dirty="0"/>
              <a:t>September 13th, 08:00 – 11:00 AM CET </a:t>
            </a:r>
          </a:p>
          <a:p>
            <a:pPr marL="1200150" lvl="2" indent="-285750">
              <a:buFont typeface="Arial" panose="020B0604020202020204" pitchFamily="34" charset="0"/>
              <a:buChar char="•"/>
            </a:pPr>
            <a:r>
              <a:rPr lang="en-US" dirty="0"/>
              <a:t>P802.1CQ discussions at the Oslo interim meeting</a:t>
            </a:r>
          </a:p>
          <a:p>
            <a:pPr marL="1200150" lvl="2" indent="-285750">
              <a:buFont typeface="Arial" panose="020B0604020202020204" pitchFamily="34" charset="0"/>
              <a:buChar char="•"/>
            </a:pPr>
            <a:r>
              <a:rPr lang="en-US" dirty="0" err="1"/>
              <a:t>WebEX</a:t>
            </a:r>
            <a:r>
              <a:rPr lang="en-US" dirty="0"/>
              <a:t> session for remote participation</a:t>
            </a:r>
          </a:p>
        </p:txBody>
      </p:sp>
      <p:sp>
        <p:nvSpPr>
          <p:cNvPr id="6" name="Slide Number Placeholder 5">
            <a:extLst>
              <a:ext uri="{FF2B5EF4-FFF2-40B4-BE49-F238E27FC236}">
                <a16:creationId xmlns:a16="http://schemas.microsoft.com/office/drawing/2014/main" xmlns="" id="{0811A7D4-1E33-5A4D-A306-BA612DCF259D}"/>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5" name="Footer Placeholder 4">
            <a:extLst>
              <a:ext uri="{FF2B5EF4-FFF2-40B4-BE49-F238E27FC236}">
                <a16:creationId xmlns:a16="http://schemas.microsoft.com/office/drawing/2014/main" xmlns="" id="{C6D9FCB0-61F7-F44C-8278-04894D773BE0}"/>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408F703F-5FB3-6048-B856-5E10C9607341}"/>
              </a:ext>
            </a:extLst>
          </p:cNvPr>
          <p:cNvSpPr>
            <a:spLocks noGrp="1"/>
          </p:cNvSpPr>
          <p:nvPr>
            <p:ph type="dt" idx="15"/>
          </p:nvPr>
        </p:nvSpPr>
        <p:spPr/>
        <p:txBody>
          <a:bodyPr/>
          <a:lstStyle/>
          <a:p>
            <a:r>
              <a:rPr lang="de-DE"/>
              <a:t>July 2018</a:t>
            </a:r>
            <a:endParaRPr lang="en-GB" dirty="0"/>
          </a:p>
        </p:txBody>
      </p:sp>
    </p:spTree>
    <p:extLst>
      <p:ext uri="{BB962C8B-B14F-4D97-AF65-F5344CB8AC3E}">
        <p14:creationId xmlns:p14="http://schemas.microsoft.com/office/powerpoint/2010/main" val="36755131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2051"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134</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2018-07-11</a:t>
            </a:r>
          </a:p>
        </p:txBody>
      </p:sp>
      <p:graphicFrame>
        <p:nvGraphicFramePr>
          <p:cNvPr id="2055" name="Object 11"/>
          <p:cNvGraphicFramePr>
            <a:graphicFrameLocks noChangeAspect="1"/>
          </p:cNvGraphicFramePr>
          <p:nvPr>
            <p:extLst/>
          </p:nvPr>
        </p:nvGraphicFramePr>
        <p:xfrm>
          <a:off x="2065506" y="2365578"/>
          <a:ext cx="8255000" cy="2667000"/>
        </p:xfrm>
        <a:graphic>
          <a:graphicData uri="http://schemas.openxmlformats.org/presentationml/2006/ole">
            <mc:AlternateContent xmlns:mc="http://schemas.openxmlformats.org/markup-compatibility/2006">
              <mc:Choice xmlns:v="urn:schemas-microsoft-com:vml" Requires="v">
                <p:oleObj spid="_x0000_s37891" name="Document" r:id="rId4" imgW="16510000" imgH="5334000" progId="Word.Document.8">
                  <p:embed/>
                </p:oleObj>
              </mc:Choice>
              <mc:Fallback>
                <p:oleObj name="Document" r:id="rId4" imgW="16510000" imgH="5334000" progId="Word.Document.8">
                  <p:embed/>
                  <p:pic>
                    <p:nvPicPr>
                      <p:cNvPr id="0" name=""/>
                      <p:cNvPicPr>
                        <a:picLocks noChangeAspect="1" noChangeArrowheads="1"/>
                      </p:cNvPicPr>
                      <p:nvPr/>
                    </p:nvPicPr>
                    <p:blipFill>
                      <a:blip r:embed="rId5"/>
                      <a:srcRect/>
                      <a:stretch>
                        <a:fillRect/>
                      </a:stretch>
                    </p:blipFill>
                    <p:spPr bwMode="auto">
                      <a:xfrm>
                        <a:off x="2065506" y="2365578"/>
                        <a:ext cx="8255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Tree>
    <p:extLst>
      <p:ext uri="{BB962C8B-B14F-4D97-AF65-F5344CB8AC3E}">
        <p14:creationId xmlns:p14="http://schemas.microsoft.com/office/powerpoint/2010/main" val="418910621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3075"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135</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July 2018.</a:t>
            </a:r>
          </a:p>
        </p:txBody>
      </p:sp>
    </p:spTree>
    <p:extLst>
      <p:ext uri="{BB962C8B-B14F-4D97-AF65-F5344CB8AC3E}">
        <p14:creationId xmlns:p14="http://schemas.microsoft.com/office/powerpoint/2010/main" val="15506137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2048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136</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July 14-20, 2018 –  Montreal</a:t>
            </a:r>
          </a:p>
          <a:p>
            <a:pPr lvl="1"/>
            <a:r>
              <a:rPr lang="en-US" dirty="0"/>
              <a:t>November 3-9, 2018 – Bangkok</a:t>
            </a:r>
          </a:p>
          <a:p>
            <a:pPr lvl="1"/>
            <a:r>
              <a:rPr lang="en-US" dirty="0"/>
              <a:t>March 23-29, 2019 – Prague</a:t>
            </a:r>
          </a:p>
          <a:p>
            <a:pPr lvl="1"/>
            <a:r>
              <a:rPr lang="en-US" dirty="0"/>
              <a:t>July 20-26, 2019 – Montreal</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July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Tree>
    <p:extLst>
      <p:ext uri="{BB962C8B-B14F-4D97-AF65-F5344CB8AC3E}">
        <p14:creationId xmlns:p14="http://schemas.microsoft.com/office/powerpoint/2010/main" val="323085019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137</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a:t>
            </a:r>
          </a:p>
          <a:p>
            <a:pPr lvl="1">
              <a:lnSpc>
                <a:spcPct val="80000"/>
              </a:lnSpc>
              <a:defRPr/>
            </a:pPr>
            <a:r>
              <a:rPr lang="en-US" sz="1600" b="1" dirty="0"/>
              <a:t>Teleconference held 2018-06-28 – no new 802.11 items</a:t>
            </a:r>
            <a:r>
              <a:rPr lang="en-US" sz="1600" dirty="0"/>
              <a:t/>
            </a:r>
            <a:br>
              <a:rPr lang="en-US" sz="1600" dirty="0"/>
            </a:br>
            <a:endParaRPr lang="en-US" sz="12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400" dirty="0"/>
          </a:p>
        </p:txBody>
      </p:sp>
    </p:spTree>
    <p:extLst>
      <p:ext uri="{BB962C8B-B14F-4D97-AF65-F5344CB8AC3E}">
        <p14:creationId xmlns:p14="http://schemas.microsoft.com/office/powerpoint/2010/main" val="7538908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138</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GB" b="0" dirty="0"/>
              <a:t>RFC 8290 and applicability of </a:t>
            </a:r>
            <a:r>
              <a:rPr lang="en-US" b="0" dirty="0">
                <a:solidFill>
                  <a:srgbClr val="000000"/>
                </a:solidFill>
                <a:ea typeface="Arial Unicode MS" pitchFamily="34" charset="-128"/>
                <a:cs typeface="Arial Unicode MS" pitchFamily="34" charset="-128"/>
              </a:rPr>
              <a:t>Flow Control Controlled Delay (FC-</a:t>
            </a:r>
            <a:r>
              <a:rPr lang="en-US" b="0" dirty="0" err="1">
                <a:solidFill>
                  <a:srgbClr val="000000"/>
                </a:solidFill>
                <a:ea typeface="Arial Unicode MS" pitchFamily="34" charset="-128"/>
                <a:cs typeface="Arial Unicode MS" pitchFamily="34" charset="-128"/>
              </a:rPr>
              <a:t>CoDel</a:t>
            </a:r>
            <a:r>
              <a:rPr lang="en-US" b="0" dirty="0">
                <a:solidFill>
                  <a:srgbClr val="000000"/>
                </a:solidFill>
                <a:ea typeface="Arial Unicode MS" pitchFamily="34" charset="-128"/>
                <a:cs typeface="Arial Unicode MS" pitchFamily="34" charset="-128"/>
              </a:rPr>
              <a:t>) to Wi-Fi/802.11 systems for reduction of latency and jitter. </a:t>
            </a:r>
          </a:p>
          <a:p>
            <a:pPr lvl="1"/>
            <a:r>
              <a:rPr lang="en-GB" u="sng" dirty="0">
                <a:hlinkClick r:id="rId3"/>
              </a:rPr>
              <a:t>https://tools.ietf.org/html/rfc8290</a:t>
            </a:r>
            <a:r>
              <a:rPr lang="en-GB" dirty="0"/>
              <a:t> (January 2018)</a:t>
            </a:r>
            <a:endParaRPr lang="en-GB" u="sng" dirty="0"/>
          </a:p>
          <a:p>
            <a:pPr lvl="1"/>
            <a:r>
              <a:rPr lang="en-GB" dirty="0">
                <a:hlinkClick r:id="rId4"/>
              </a:rPr>
              <a:t>https://www.bufferbloat.net/projects/make-wifi-fast/wiki/</a:t>
            </a:r>
            <a:endParaRPr lang="en-GB" dirty="0"/>
          </a:p>
          <a:p>
            <a:pPr>
              <a:lnSpc>
                <a:spcPct val="80000"/>
              </a:lnSpc>
              <a:defRPr/>
            </a:pPr>
            <a:r>
              <a:rPr lang="en-US" b="0" dirty="0">
                <a:solidFill>
                  <a:srgbClr val="000000"/>
                </a:solidFill>
                <a:ea typeface="Arial Unicode MS" pitchFamily="34" charset="-128"/>
                <a:cs typeface="Arial Unicode MS" pitchFamily="34" charset="-128"/>
              </a:rPr>
              <a:t>Multi-path extensions for QUIC – includes Wi-Fi and LTE QUIC flow example: </a:t>
            </a:r>
            <a:r>
              <a:rPr lang="en-US" b="0" dirty="0">
                <a:solidFill>
                  <a:srgbClr val="000000"/>
                </a:solidFill>
                <a:ea typeface="Arial Unicode MS" pitchFamily="34" charset="-128"/>
                <a:cs typeface="Arial Unicode MS" pitchFamily="34" charset="-128"/>
                <a:hlinkClick r:id="rId5"/>
              </a:rPr>
              <a:t>draft-deconinck-quic-multipath-00</a:t>
            </a:r>
            <a:r>
              <a:rPr lang="en-US" b="0" dirty="0">
                <a:solidFill>
                  <a:srgbClr val="000000"/>
                </a:solidFill>
                <a:ea typeface="Arial Unicode MS" pitchFamily="34" charset="-128"/>
                <a:cs typeface="Arial Unicode MS" pitchFamily="34" charset="-128"/>
              </a:rPr>
              <a:t> (replacement draft, not currently on IETF 102 agenda)</a:t>
            </a:r>
          </a:p>
          <a:p>
            <a:pPr>
              <a:lnSpc>
                <a:spcPct val="80000"/>
              </a:lnSpc>
              <a:defRPr/>
            </a:pPr>
            <a:r>
              <a:rPr lang="en-US" b="0" dirty="0">
                <a:solidFill>
                  <a:srgbClr val="000000"/>
                </a:solidFill>
                <a:ea typeface="Arial Unicode MS" pitchFamily="34" charset="-128"/>
                <a:cs typeface="Arial Unicode MS" pitchFamily="34" charset="-128"/>
              </a:rPr>
              <a:t>RFC 8352 “Energy-Efficient Features of Internet of Things Protocols” (April 2018) – 802.11 power saving features</a:t>
            </a:r>
          </a:p>
          <a:p>
            <a:pPr>
              <a:lnSpc>
                <a:spcPct val="80000"/>
              </a:lnSpc>
              <a:defRPr/>
            </a:pPr>
            <a:r>
              <a:rPr lang="en-US" b="0" dirty="0">
                <a:solidFill>
                  <a:srgbClr val="000000"/>
                </a:solidFill>
                <a:ea typeface="Arial Unicode MS" pitchFamily="34" charset="-128"/>
                <a:cs typeface="Arial Unicode MS" pitchFamily="34" charset="-128"/>
              </a:rPr>
              <a:t>RFC 8361 “TRILL: Centralized Replication for Active-Active BUM Traffic” (April 2018) – mentions 802.11ax DRNI</a:t>
            </a:r>
          </a:p>
          <a:p>
            <a:pPr marL="0" indent="0">
              <a:lnSpc>
                <a:spcPct val="80000"/>
              </a:lnSpc>
              <a:defRPr/>
            </a:pPr>
            <a:r>
              <a:rPr lang="en-US" b="0" dirty="0">
                <a:solidFill>
                  <a:srgbClr val="000000"/>
                </a:solidFill>
                <a:ea typeface="Arial Unicode MS" pitchFamily="34" charset="-128"/>
                <a:cs typeface="Arial Unicode MS" pitchFamily="34" charset="-128"/>
              </a:rPr>
              <a:t> </a:t>
            </a:r>
            <a:r>
              <a:rPr lang="en-GB" dirty="0"/>
              <a:t/>
            </a:r>
            <a:br>
              <a:rPr lang="en-GB" dirty="0"/>
            </a:br>
            <a:endParaRPr lang="en-GB" dirty="0"/>
          </a:p>
          <a:p>
            <a:pPr>
              <a:lnSpc>
                <a:spcPct val="80000"/>
              </a:lnSpc>
              <a:defRPr/>
            </a:pPr>
            <a:endParaRPr lang="en-US" sz="2200" dirty="0"/>
          </a:p>
        </p:txBody>
      </p:sp>
    </p:spTree>
    <p:extLst>
      <p:ext uri="{BB962C8B-B14F-4D97-AF65-F5344CB8AC3E}">
        <p14:creationId xmlns:p14="http://schemas.microsoft.com/office/powerpoint/2010/main" val="524638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2048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139</a:t>
            </a:fld>
            <a:endParaRPr lang="en-US"/>
          </a:p>
        </p:txBody>
      </p:sp>
      <p:sp>
        <p:nvSpPr>
          <p:cNvPr id="20485" name="Rectangle 2"/>
          <p:cNvSpPr>
            <a:spLocks noGrp="1" noChangeArrowheads="1"/>
          </p:cNvSpPr>
          <p:nvPr>
            <p:ph type="title"/>
          </p:nvPr>
        </p:nvSpPr>
        <p:spPr>
          <a:noFill/>
        </p:spPr>
        <p:txBody>
          <a:bodyPr/>
          <a:lstStyle/>
          <a:p>
            <a:r>
              <a:rPr lang="en-US" dirty="0"/>
              <a:t>IETF BOFs IETF July 14-20, 2018</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a:p>
            <a:endParaRPr lang="en-US" sz="2000" dirty="0"/>
          </a:p>
        </p:txBody>
      </p:sp>
      <p:graphicFrame>
        <p:nvGraphicFramePr>
          <p:cNvPr id="2" name="Table 1"/>
          <p:cNvGraphicFramePr>
            <a:graphicFrameLocks noGrp="1"/>
          </p:cNvGraphicFramePr>
          <p:nvPr>
            <p:extLst/>
          </p:nvPr>
        </p:nvGraphicFramePr>
        <p:xfrm>
          <a:off x="2590801" y="2875632"/>
          <a:ext cx="6977557" cy="1570248"/>
        </p:xfrm>
        <a:graphic>
          <a:graphicData uri="http://schemas.openxmlformats.org/drawingml/2006/table">
            <a:tbl>
              <a:tblPr>
                <a:tableStyleId>{3C2FFA5D-87B4-456A-9821-1D502468CF0F}</a:tableStyleId>
              </a:tblPr>
              <a:tblGrid>
                <a:gridCol w="1524000">
                  <a:extLst>
                    <a:ext uri="{9D8B030D-6E8A-4147-A177-3AD203B41FA5}">
                      <a16:colId xmlns="" xmlns:a16="http://schemas.microsoft.com/office/drawing/2014/main" val="20000"/>
                    </a:ext>
                  </a:extLst>
                </a:gridCol>
                <a:gridCol w="5453557">
                  <a:extLst>
                    <a:ext uri="{9D8B030D-6E8A-4147-A177-3AD203B41FA5}">
                      <a16:colId xmlns="" xmlns:a16="http://schemas.microsoft.com/office/drawing/2014/main" val="20001"/>
                    </a:ext>
                  </a:extLst>
                </a:gridCol>
              </a:tblGrid>
              <a:tr h="523416">
                <a:tc>
                  <a:txBody>
                    <a:bodyPr/>
                    <a:lstStyle/>
                    <a:p>
                      <a:r>
                        <a:rPr lang="en-US" sz="1800" b="0" dirty="0">
                          <a:hlinkClick r:id="rId4"/>
                        </a:rPr>
                        <a:t>i18nrp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Internationalization Review Procedures</a:t>
                      </a:r>
                    </a:p>
                  </a:txBody>
                  <a:tcPr marL="70945" marR="70945" marT="35472" marB="35472" anchor="ctr"/>
                </a:tc>
                <a:extLst>
                  <a:ext uri="{0D108BD9-81ED-4DB2-BD59-A6C34878D82A}">
                    <a16:rowId xmlns="" xmlns:a16="http://schemas.microsoft.com/office/drawing/2014/main" val="3617586798"/>
                  </a:ext>
                </a:extLst>
              </a:tr>
              <a:tr h="523416">
                <a:tc>
                  <a:txBody>
                    <a:bodyPr/>
                    <a:lstStyle/>
                    <a:p>
                      <a:r>
                        <a:rPr lang="en-US" sz="1800" b="0" dirty="0" err="1">
                          <a:hlinkClick r:id="rId5"/>
                        </a:rPr>
                        <a:t>rfcplusplus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The Label “RFC”</a:t>
                      </a:r>
                    </a:p>
                  </a:txBody>
                  <a:tcPr marL="70945" marR="70945" marT="35472" marB="35472" anchor="ctr"/>
                </a:tc>
                <a:extLst>
                  <a:ext uri="{0D108BD9-81ED-4DB2-BD59-A6C34878D82A}">
                    <a16:rowId xmlns="" xmlns:a16="http://schemas.microsoft.com/office/drawing/2014/main" val="382559524"/>
                  </a:ext>
                </a:extLst>
              </a:tr>
              <a:tr h="523416">
                <a:tc>
                  <a:txBody>
                    <a:bodyPr/>
                    <a:lstStyle/>
                    <a:p>
                      <a:r>
                        <a:rPr lang="en-US" sz="1800" b="0" dirty="0" err="1">
                          <a:hlinkClick r:id="rId6"/>
                        </a:rPr>
                        <a:t>driu</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DNS Resolver Identification and Use</a:t>
                      </a:r>
                    </a:p>
                  </a:txBody>
                  <a:tcPr marL="70945" marR="70945" marT="35472" marB="35472" anchor="ctr"/>
                </a:tc>
                <a:extLst>
                  <a:ext uri="{0D108BD9-81ED-4DB2-BD59-A6C34878D82A}">
                    <a16:rowId xmlns="" xmlns:a16="http://schemas.microsoft.com/office/drawing/2014/main" val="1547398081"/>
                  </a:ext>
                </a:extLst>
              </a:tr>
            </a:tbl>
          </a:graphicData>
        </a:graphic>
      </p:graphicFrame>
    </p:spTree>
    <p:extLst>
      <p:ext uri="{BB962C8B-B14F-4D97-AF65-F5344CB8AC3E}">
        <p14:creationId xmlns:p14="http://schemas.microsoft.com/office/powerpoint/2010/main" val="144944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2018-07-12</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20494"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extLst>
      <p:ext uri="{BB962C8B-B14F-4D97-AF65-F5344CB8AC3E}">
        <p14:creationId xmlns:p14="http://schemas.microsoft.com/office/powerpoint/2010/main" val="389701617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2048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140</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nvPr>
        </p:nvGraphicFramePr>
        <p:xfrm>
          <a:off x="2590801" y="2875632"/>
          <a:ext cx="6977557" cy="1612812"/>
        </p:xfrm>
        <a:graphic>
          <a:graphicData uri="http://schemas.openxmlformats.org/drawingml/2006/table">
            <a:tbl>
              <a:tblPr>
                <a:tableStyleId>{3C2FFA5D-87B4-456A-9821-1D502468CF0F}</a:tableStyleId>
              </a:tblPr>
              <a:tblGrid>
                <a:gridCol w="1524000">
                  <a:extLst>
                    <a:ext uri="{9D8B030D-6E8A-4147-A177-3AD203B41FA5}">
                      <a16:colId xmlns="" xmlns:a16="http://schemas.microsoft.com/office/drawing/2014/main" val="20000"/>
                    </a:ext>
                  </a:extLst>
                </a:gridCol>
                <a:gridCol w="5453557">
                  <a:extLst>
                    <a:ext uri="{9D8B030D-6E8A-4147-A177-3AD203B41FA5}">
                      <a16:colId xmlns="" xmlns:a16="http://schemas.microsoft.com/office/drawing/2014/main" val="20001"/>
                    </a:ext>
                  </a:extLst>
                </a:gridCol>
              </a:tblGrid>
              <a:tr h="496614">
                <a:tc>
                  <a:txBody>
                    <a:bodyPr/>
                    <a:lstStyle/>
                    <a:p>
                      <a:r>
                        <a:rPr lang="en-US" sz="1800" b="0" dirty="0" err="1">
                          <a:hlinkClick r:id="rId4"/>
                        </a:rPr>
                        <a:t>ipsecme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IP Security Maintenance and Extensions (internal review)</a:t>
                      </a:r>
                    </a:p>
                  </a:txBody>
                  <a:tcPr marL="70945" marR="70945" marT="35472" marB="35472" anchor="ctr"/>
                </a:tc>
                <a:extLst>
                  <a:ext uri="{0D108BD9-81ED-4DB2-BD59-A6C34878D82A}">
                    <a16:rowId xmlns="" xmlns:a16="http://schemas.microsoft.com/office/drawing/2014/main" val="53092690"/>
                  </a:ext>
                </a:extLst>
              </a:tr>
              <a:tr h="496614">
                <a:tc>
                  <a:txBody>
                    <a:bodyPr/>
                    <a:lstStyle/>
                    <a:p>
                      <a:r>
                        <a:rPr lang="en-US" dirty="0">
                          <a:hlinkClick r:id="rId5"/>
                        </a:rPr>
                        <a:t>lamps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Limited Additional Mechanisms for PKIX and SMIME (external review)</a:t>
                      </a:r>
                    </a:p>
                  </a:txBody>
                  <a:tcPr marL="70945" marR="70945" marT="35472" marB="35472" anchor="ctr"/>
                </a:tc>
                <a:extLst>
                  <a:ext uri="{0D108BD9-81ED-4DB2-BD59-A6C34878D82A}">
                    <a16:rowId xmlns="" xmlns:a16="http://schemas.microsoft.com/office/drawing/2014/main" val="1260302079"/>
                  </a:ext>
                </a:extLst>
              </a:tr>
              <a:tr h="496614">
                <a:tc>
                  <a:txBody>
                    <a:bodyPr/>
                    <a:lstStyle/>
                    <a:p>
                      <a:r>
                        <a:rPr lang="en-US" dirty="0">
                          <a:hlinkClick r:id="rId6"/>
                        </a:rPr>
                        <a:t>spring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Source Packet Routing in Networking (internal review)</a:t>
                      </a:r>
                    </a:p>
                  </a:txBody>
                  <a:tcPr marL="70945" marR="70945" marT="35472" marB="35472" anchor="ctr"/>
                </a:tc>
                <a:extLst>
                  <a:ext uri="{0D108BD9-81ED-4DB2-BD59-A6C34878D82A}">
                    <a16:rowId xmlns="" xmlns:a16="http://schemas.microsoft.com/office/drawing/2014/main" val="2232476044"/>
                  </a:ext>
                </a:extLst>
              </a:tr>
            </a:tbl>
          </a:graphicData>
        </a:graphic>
      </p:graphicFrame>
    </p:spTree>
    <p:extLst>
      <p:ext uri="{BB962C8B-B14F-4D97-AF65-F5344CB8AC3E}">
        <p14:creationId xmlns:p14="http://schemas.microsoft.com/office/powerpoint/2010/main" val="31938374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141</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lvl="1">
              <a:lnSpc>
                <a:spcPct val="80000"/>
              </a:lnSpc>
            </a:pPr>
            <a:endParaRPr lang="en-US" dirty="0"/>
          </a:p>
          <a:p>
            <a:pPr>
              <a:lnSpc>
                <a:spcPct val="80000"/>
              </a:lnSpc>
            </a:pPr>
            <a:r>
              <a:rPr lang="en-US" dirty="0"/>
              <a:t>See </a:t>
            </a:r>
            <a:r>
              <a:rPr lang="en-US" dirty="0">
                <a:hlinkClick r:id="rId3"/>
              </a:rPr>
              <a:t>https://www.ietf.org/blog/2017/04/yang-catalog-latest-development-ietf-98-hackathon/Insights</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163857999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142</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lvl="1">
              <a:lnSpc>
                <a:spcPct val="80000"/>
              </a:lnSpc>
            </a:pPr>
            <a:r>
              <a:rPr lang="en-US" sz="1400" dirty="0"/>
              <a:t>Approved for publications: IPv6 over Networks of Resource-constrained Nodes (6LO) draft: “An update to 6LO ND”, see </a:t>
            </a:r>
            <a:r>
              <a:rPr lang="en-US" sz="1400" dirty="0">
                <a:hlinkClick r:id="rId4"/>
              </a:rPr>
              <a:t>https://tools.ietf.org/html/draft-ietf-6lo-rfc6775-update-21</a:t>
            </a:r>
            <a:endParaRPr lang="en-US" sz="1400" dirty="0"/>
          </a:p>
          <a:p>
            <a:pPr lvl="1">
              <a:lnSpc>
                <a:spcPct val="80000"/>
              </a:lnSpc>
            </a:pPr>
            <a:r>
              <a:rPr lang="en-US" sz="1400" dirty="0"/>
              <a:t>See WNG presentation: </a:t>
            </a:r>
            <a:r>
              <a:rPr lang="en-US" sz="1400" dirty="0">
                <a:hlinkClick r:id="rId5"/>
              </a:rPr>
              <a:t>https://mentor.ieee.org/802.11/dcn/15/11-15-1085-00-0wng-6lowpan-over-802-11.pptx</a:t>
            </a:r>
            <a:r>
              <a:rPr lang="en-US" sz="1400" dirty="0"/>
              <a:t> and</a:t>
            </a:r>
          </a:p>
          <a:p>
            <a:pPr lvl="1">
              <a:lnSpc>
                <a:spcPct val="80000"/>
              </a:lnSpc>
            </a:pPr>
            <a:r>
              <a:rPr lang="en-US" sz="1400" dirty="0"/>
              <a:t>Unique IPv6 Prefix Per Host, </a:t>
            </a:r>
            <a:r>
              <a:rPr lang="en-US" sz="1400" dirty="0">
                <a:hlinkClick r:id="rId6"/>
              </a:rPr>
              <a:t>https://tools.ietf.org/html/draft-jjmb-v6ops-unique-ipv6-prefix-per-host-00</a:t>
            </a:r>
            <a:r>
              <a:rPr lang="en-US" sz="1400" dirty="0"/>
              <a:t>  </a:t>
            </a:r>
          </a:p>
          <a:p>
            <a:pPr lvl="2">
              <a:lnSpc>
                <a:spcPct val="80000"/>
              </a:lnSpc>
            </a:pPr>
            <a:r>
              <a:rPr lang="en-US" sz="1400" i="1" dirty="0"/>
              <a:t>The concepts in this document were originally developed as part of a large scale, production deployment of IPv6 support for a community Wi-Fi service. </a:t>
            </a:r>
            <a:br>
              <a:rPr lang="en-US" sz="1400" i="1" dirty="0"/>
            </a:br>
            <a:endParaRPr lang="en-US" sz="1400" i="1" dirty="0"/>
          </a:p>
          <a:p>
            <a:pPr>
              <a:lnSpc>
                <a:spcPct val="80000"/>
              </a:lnSpc>
            </a:pPr>
            <a:r>
              <a:rPr lang="en-US" sz="1800" dirty="0"/>
              <a:t> ROLL: </a:t>
            </a:r>
            <a:r>
              <a:rPr lang="en-GB" sz="1800" dirty="0">
                <a:ea typeface="Arial Unicode MS" pitchFamily="34" charset="-128"/>
                <a:cs typeface="Arial Unicode MS" pitchFamily="34" charset="-128"/>
              </a:rPr>
              <a:t>Working Group website: </a:t>
            </a:r>
            <a:r>
              <a:rPr lang="en-GB" sz="1800" b="0" dirty="0">
                <a:hlinkClick r:id="rId7"/>
              </a:rPr>
              <a:t>http://datatracker.ietf.org/wg/roll/</a:t>
            </a:r>
            <a:r>
              <a:rPr lang="en-GB" sz="1800" dirty="0"/>
              <a:t> </a:t>
            </a:r>
          </a:p>
          <a:p>
            <a:pPr lvl="1"/>
            <a:r>
              <a:rPr lang="en-US" sz="1400" dirty="0"/>
              <a:t>Focus: Routing over Low Power and </a:t>
            </a:r>
            <a:r>
              <a:rPr lang="en-US" sz="1400" dirty="0" err="1"/>
              <a:t>Lossy</a:t>
            </a:r>
            <a:r>
              <a:rPr lang="en-US" sz="1400" dirty="0"/>
              <a:t> Networks</a:t>
            </a:r>
          </a:p>
          <a:p>
            <a:pPr lvl="1"/>
            <a:r>
              <a:rPr lang="en-US" sz="1400" dirty="0"/>
              <a:t>Of interest: </a:t>
            </a:r>
            <a:r>
              <a:rPr lang="en-US" sz="1400" dirty="0">
                <a:hlinkClick r:id="rId8"/>
              </a:rPr>
              <a:t>RFC 7973</a:t>
            </a:r>
            <a:r>
              <a:rPr lang="en-US" sz="1400" dirty="0"/>
              <a:t>: Assignment of an Ethertype for IPv6 with </a:t>
            </a:r>
            <a:r>
              <a:rPr lang="en-US" sz="1400" dirty="0" err="1"/>
              <a:t>LoWPAN</a:t>
            </a:r>
            <a:endParaRPr lang="en-US" sz="1400" b="1" dirty="0"/>
          </a:p>
          <a:p>
            <a:r>
              <a:rPr lang="en-GB" sz="1800" dirty="0">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9"/>
              </a:rPr>
              <a:t>http://datatracker.ietf.org/wg/core/</a:t>
            </a:r>
            <a:r>
              <a:rPr lang="en-GB" sz="1800" b="0" dirty="0"/>
              <a:t> </a:t>
            </a:r>
            <a:endParaRPr lang="en-GB" sz="1800" dirty="0"/>
          </a:p>
          <a:p>
            <a:pPr lvl="1"/>
            <a:r>
              <a:rPr lang="en-US" sz="1400" dirty="0"/>
              <a:t>Focus: framework for resource-oriented applications intended to run on constrained IP networks. </a:t>
            </a:r>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Tree>
    <p:extLst>
      <p:ext uri="{BB962C8B-B14F-4D97-AF65-F5344CB8AC3E}">
        <p14:creationId xmlns:p14="http://schemas.microsoft.com/office/powerpoint/2010/main" val="42554233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2048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143</a:t>
            </a:fld>
            <a:endParaRPr lang="en-US"/>
          </a:p>
        </p:txBody>
      </p:sp>
      <p:sp>
        <p:nvSpPr>
          <p:cNvPr id="20485" name="Rectangle 2"/>
          <p:cNvSpPr>
            <a:spLocks noGrp="1" noChangeArrowheads="1"/>
          </p:cNvSpPr>
          <p:nvPr>
            <p:ph type="title"/>
          </p:nvPr>
        </p:nvSpPr>
        <p:spPr>
          <a:noFill/>
        </p:spPr>
        <p:txBody>
          <a:bodyPr/>
          <a:lstStyle/>
          <a:p>
            <a:r>
              <a:rPr lang="en-US" dirty="0"/>
              <a:t>CAPPORT WG</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sz="2000" dirty="0" err="1"/>
              <a:t>CAPtive</a:t>
            </a:r>
            <a:r>
              <a:rPr lang="en-US" sz="2000" dirty="0"/>
              <a:t> </a:t>
            </a:r>
            <a:r>
              <a:rPr lang="en-US" sz="2000" dirty="0" err="1"/>
              <a:t>PORTal</a:t>
            </a:r>
            <a:r>
              <a:rPr lang="en-US" sz="2000" dirty="0"/>
              <a:t>:  </a:t>
            </a:r>
            <a:r>
              <a:rPr lang="en-US" sz="2000" dirty="0">
                <a:hlinkClick r:id="rId3"/>
              </a:rPr>
              <a:t>https://datatracker.ietf.org/wg/capport/charter/</a:t>
            </a:r>
            <a:r>
              <a:rPr lang="en-US" sz="2000" dirty="0"/>
              <a:t> </a:t>
            </a:r>
          </a:p>
          <a:p>
            <a:r>
              <a:rPr lang="en-US" sz="2000" dirty="0"/>
              <a:t>The CAPPORT Working Group will define secure mechanisms and protocols to</a:t>
            </a:r>
          </a:p>
          <a:p>
            <a:pPr lvl="1"/>
            <a:r>
              <a:rPr lang="en-US" sz="1600" dirty="0"/>
              <a:t>allow endpoints to discover that they are in this sort of limited environment,</a:t>
            </a:r>
          </a:p>
          <a:p>
            <a:pPr lvl="1"/>
            <a:r>
              <a:rPr lang="en-US" sz="1600" dirty="0"/>
              <a:t>provide a URL to interact with the Captive Portal, - allow endpoints to learn about the parameters of their confinement,</a:t>
            </a:r>
          </a:p>
          <a:p>
            <a:pPr lvl="1"/>
            <a:r>
              <a:rPr lang="en-US" sz="1600" dirty="0"/>
              <a:t>interact with the Captive Portal to obtain information such as status and remaining access time, and</a:t>
            </a:r>
          </a:p>
          <a:p>
            <a:pPr lvl="1"/>
            <a:r>
              <a:rPr lang="en-US" sz="1600" dirty="0"/>
              <a:t>optionally, advertise a service whereby devices can enable or disable access to the Internet without human interaction. (RFC 7710 may be a full or partial solution to the first two bullets)</a:t>
            </a:r>
          </a:p>
          <a:p>
            <a:r>
              <a:rPr lang="en-US" sz="2000" dirty="0"/>
              <a:t>Updates [July 2018]</a:t>
            </a:r>
          </a:p>
          <a:p>
            <a:pPr lvl="1"/>
            <a:r>
              <a:rPr lang="en-US" sz="1600" dirty="0"/>
              <a:t>Updated: Captive Portal API, see </a:t>
            </a:r>
            <a:r>
              <a:rPr lang="en-US" sz="1600" dirty="0">
                <a:hlinkClick r:id="rId4"/>
              </a:rPr>
              <a:t>https://datatracker.ietf.org/doc/draft-ietf-capport-api/</a:t>
            </a:r>
            <a:r>
              <a:rPr lang="en-US" sz="1600" dirty="0"/>
              <a:t> </a:t>
            </a:r>
          </a:p>
          <a:p>
            <a:pPr lvl="1"/>
            <a:r>
              <a:rPr lang="en-US" sz="1600" dirty="0"/>
              <a:t>Updated: CAPPORT architecture: </a:t>
            </a:r>
            <a:r>
              <a:rPr lang="en-US" sz="1600" dirty="0">
                <a:hlinkClick r:id="rId5"/>
              </a:rPr>
              <a:t>https://datatracker.ietf.org/doc/draft-ietf-capport-architecture/</a:t>
            </a:r>
            <a:r>
              <a:rPr lang="en-US" sz="1600" dirty="0"/>
              <a:t> </a:t>
            </a:r>
          </a:p>
        </p:txBody>
      </p:sp>
    </p:spTree>
    <p:extLst>
      <p:ext uri="{BB962C8B-B14F-4D97-AF65-F5344CB8AC3E}">
        <p14:creationId xmlns:p14="http://schemas.microsoft.com/office/powerpoint/2010/main" val="280193798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19459"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144</a:t>
            </a:fld>
            <a:endParaRPr lang="en-US"/>
          </a:p>
        </p:txBody>
      </p:sp>
      <p:sp>
        <p:nvSpPr>
          <p:cNvPr id="19461" name="Rectangle 2"/>
          <p:cNvSpPr>
            <a:spLocks noGrp="1" noChangeArrowheads="1"/>
          </p:cNvSpPr>
          <p:nvPr>
            <p:ph type="title"/>
          </p:nvPr>
        </p:nvSpPr>
        <p:spPr/>
        <p:txBody>
          <a:bodyPr/>
          <a:lstStyle/>
          <a:p>
            <a:r>
              <a:rPr lang="en-US" dirty="0"/>
              <a:t>RADEXT WG</a:t>
            </a:r>
          </a:p>
        </p:txBody>
      </p:sp>
      <p:sp>
        <p:nvSpPr>
          <p:cNvPr id="19462" name="Rectangle 3"/>
          <p:cNvSpPr>
            <a:spLocks noGrp="1" noChangeArrowheads="1"/>
          </p:cNvSpPr>
          <p:nvPr>
            <p:ph type="body" idx="1"/>
          </p:nvPr>
        </p:nvSpPr>
        <p:spPr>
          <a:xfrm>
            <a:off x="2209800" y="1676400"/>
            <a:ext cx="7772400" cy="4648200"/>
          </a:xfrm>
        </p:spPr>
        <p:txBody>
          <a:bodyPr/>
          <a:lstStyle/>
          <a:p>
            <a:pPr>
              <a:lnSpc>
                <a:spcPct val="80000"/>
              </a:lnSpc>
            </a:pPr>
            <a:r>
              <a:rPr lang="en-US" sz="1800" dirty="0"/>
              <a:t>See </a:t>
            </a:r>
            <a:r>
              <a:rPr lang="en-US" sz="1800" dirty="0">
                <a:hlinkClick r:id="rId3"/>
              </a:rPr>
              <a:t>http://datatracker.ietf.org/wg/radext/</a:t>
            </a:r>
            <a:r>
              <a:rPr lang="en-US" sz="1800" dirty="0"/>
              <a:t> </a:t>
            </a:r>
          </a:p>
          <a:p>
            <a:pPr>
              <a:lnSpc>
                <a:spcPct val="80000"/>
              </a:lnSpc>
            </a:pPr>
            <a:endParaRPr lang="en-US" sz="1800" dirty="0"/>
          </a:p>
          <a:p>
            <a:pPr>
              <a:lnSpc>
                <a:spcPct val="80000"/>
              </a:lnSpc>
            </a:pPr>
            <a:r>
              <a:rPr lang="en-US" sz="1800" dirty="0"/>
              <a:t>RADIUS Extensions</a:t>
            </a:r>
          </a:p>
          <a:p>
            <a:pPr lvl="1">
              <a:lnSpc>
                <a:spcPct val="80000"/>
              </a:lnSpc>
            </a:pPr>
            <a:r>
              <a:rPr lang="en-US" sz="1600" dirty="0"/>
              <a:t>The RADIUS Extensions Working Group will focus on extensions to the</a:t>
            </a:r>
            <a:br>
              <a:rPr lang="en-US" sz="1600" dirty="0"/>
            </a:br>
            <a:r>
              <a:rPr lang="en-US" sz="1600" dirty="0"/>
              <a:t>RADIUS protocol required to define extensions to the standard attribute space as well as to address cryptographic algorithm agility and use over new transports. </a:t>
            </a:r>
          </a:p>
          <a:p>
            <a:pPr lvl="1">
              <a:lnSpc>
                <a:spcPct val="80000"/>
              </a:lnSpc>
            </a:pPr>
            <a:r>
              <a:rPr lang="en-US" sz="1600" dirty="0"/>
              <a:t>In addition, RADEXT will work on RADIUS Design Guidelines and define new attributes for particular applications of authentication, authorization and</a:t>
            </a:r>
            <a:br>
              <a:rPr lang="en-US" sz="1600" dirty="0"/>
            </a:br>
            <a:r>
              <a:rPr lang="en-US" sz="1600" dirty="0"/>
              <a:t>accounting such as NAS management and local area network (LAN) usage. </a:t>
            </a:r>
          </a:p>
          <a:p>
            <a:pPr lvl="1">
              <a:lnSpc>
                <a:spcPct val="80000"/>
              </a:lnSpc>
            </a:pPr>
            <a:endParaRPr lang="en-US" sz="1800" dirty="0"/>
          </a:p>
          <a:p>
            <a:pPr>
              <a:lnSpc>
                <a:spcPct val="80000"/>
              </a:lnSpc>
            </a:pPr>
            <a:r>
              <a:rPr lang="en-US" sz="1800" dirty="0"/>
              <a:t>Updates [July 2018]</a:t>
            </a:r>
          </a:p>
          <a:p>
            <a:pPr lvl="1">
              <a:lnSpc>
                <a:spcPct val="80000"/>
              </a:lnSpc>
            </a:pPr>
            <a:endParaRPr lang="en-US" sz="1600" dirty="0"/>
          </a:p>
          <a:p>
            <a:pPr lvl="1">
              <a:lnSpc>
                <a:spcPct val="80000"/>
              </a:lnSpc>
            </a:pPr>
            <a:r>
              <a:rPr lang="en-US" sz="1600" dirty="0"/>
              <a:t>In evaluation: Dynamic Authorization Proxy: </a:t>
            </a:r>
            <a:r>
              <a:rPr lang="en-US" sz="1600" dirty="0">
                <a:hlinkClick r:id="rId4"/>
              </a:rPr>
              <a:t>https://datatracker.ietf.org/doc/draft-ietf-radext-coa-proxy/</a:t>
            </a:r>
            <a:endParaRPr lang="en-US" sz="1600" dirty="0"/>
          </a:p>
          <a:p>
            <a:pPr lvl="1">
              <a:lnSpc>
                <a:spcPct val="80000"/>
              </a:lnSpc>
              <a:buFontTx/>
              <a:buNone/>
            </a:pPr>
            <a:endParaRPr lang="en-US" sz="1400" dirty="0"/>
          </a:p>
        </p:txBody>
      </p:sp>
    </p:spTree>
    <p:extLst>
      <p:ext uri="{BB962C8B-B14F-4D97-AF65-F5344CB8AC3E}">
        <p14:creationId xmlns:p14="http://schemas.microsoft.com/office/powerpoint/2010/main" val="42035948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19459"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145</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676400"/>
            <a:ext cx="7772400" cy="46482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pPr>
            <a:r>
              <a:rPr lang="en-US" sz="1800" dirty="0"/>
              <a:t>Updates [July 2018]</a:t>
            </a:r>
          </a:p>
          <a:p>
            <a:pPr lvl="1">
              <a:lnSpc>
                <a:spcPct val="80000"/>
              </a:lnSpc>
            </a:pPr>
            <a:endParaRPr lang="en-US" sz="1600" dirty="0"/>
          </a:p>
          <a:p>
            <a:pPr lvl="1">
              <a:lnSpc>
                <a:spcPct val="80000"/>
              </a:lnSpc>
            </a:pPr>
            <a:r>
              <a:rPr lang="en-US" sz="1600" dirty="0"/>
              <a:t>New: Using EAP-TLS with TLS 1.3: </a:t>
            </a:r>
            <a:r>
              <a:rPr lang="en-US" sz="1600" dirty="0">
                <a:hlinkClick r:id="rId4"/>
              </a:rPr>
              <a:t>https://datatracker.ietf.org/doc/draft-ietf-emu-eap-tls13/</a:t>
            </a:r>
            <a:endParaRPr lang="en-US" sz="1600" dirty="0"/>
          </a:p>
          <a:p>
            <a:pPr lvl="1">
              <a:lnSpc>
                <a:spcPct val="80000"/>
              </a:lnSpc>
            </a:pPr>
            <a:r>
              <a:rPr lang="en-US" sz="1600" dirty="0"/>
              <a:t>Updated: Improved Extensible Authentication Protocol Method for 3rd Generation Authentication and Key Agreement (EAP-AKA’): </a:t>
            </a:r>
            <a:r>
              <a:rPr lang="en-US" sz="1600" dirty="0">
                <a:hlinkClick r:id="rId5"/>
              </a:rPr>
              <a:t>https://datatracker.ietf.org/doc/draft-ietf-emu-rfc5448bis/</a:t>
            </a:r>
            <a:endParaRPr lang="en-US" sz="1600" dirty="0"/>
          </a:p>
          <a:p>
            <a:pPr lvl="1">
              <a:lnSpc>
                <a:spcPct val="80000"/>
              </a:lnSpc>
            </a:pPr>
            <a:endParaRPr lang="en-US" sz="1600" dirty="0"/>
          </a:p>
          <a:p>
            <a:pPr lvl="1">
              <a:lnSpc>
                <a:spcPct val="80000"/>
              </a:lnSpc>
              <a:buFontTx/>
              <a:buNone/>
            </a:pPr>
            <a:endParaRPr lang="en-US" sz="1400" dirty="0"/>
          </a:p>
        </p:txBody>
      </p:sp>
    </p:spTree>
    <p:extLst>
      <p:ext uri="{BB962C8B-B14F-4D97-AF65-F5344CB8AC3E}">
        <p14:creationId xmlns:p14="http://schemas.microsoft.com/office/powerpoint/2010/main" val="2893303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146</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 [July 2018] Operations Area Working Group work group items</a:t>
            </a:r>
            <a:endParaRPr lang="en-US" sz="1600" dirty="0"/>
          </a:p>
          <a:p>
            <a:pPr lvl="1">
              <a:lnSpc>
                <a:spcPct val="80000"/>
              </a:lnSpc>
              <a:defRPr/>
            </a:pPr>
            <a:r>
              <a:rPr lang="en-US" sz="1600" dirty="0"/>
              <a:t>Of interest: RFC 6632, An Overview of the IETF Network Management Protocols, see </a:t>
            </a:r>
            <a:r>
              <a:rPr lang="en-US" sz="1600" dirty="0">
                <a:hlinkClick r:id="rId4"/>
              </a:rPr>
              <a:t>https://tools.ietf.org/html/rfc6632</a:t>
            </a:r>
            <a:r>
              <a:rPr lang="en-US" sz="1600" dirty="0"/>
              <a:t> </a:t>
            </a:r>
          </a:p>
          <a:p>
            <a:pPr lvl="1">
              <a:lnSpc>
                <a:spcPct val="80000"/>
              </a:lnSpc>
              <a:defRPr/>
            </a:pPr>
            <a:r>
              <a:rPr lang="en-US" sz="1600" dirty="0"/>
              <a:t>Of interest: RFC 7548, Management of Networks with Constrained Devices: Use Cases, see </a:t>
            </a:r>
            <a:r>
              <a:rPr lang="en-US" sz="1600" dirty="0">
                <a:hlinkClick r:id="rId5"/>
              </a:rPr>
              <a:t>https://datatracker.ietf.org/doc/rfc7548/</a:t>
            </a:r>
            <a:r>
              <a:rPr lang="en-US" sz="1600" dirty="0"/>
              <a:t> </a:t>
            </a:r>
          </a:p>
          <a:p>
            <a:pPr lvl="1">
              <a:lnSpc>
                <a:spcPct val="80000"/>
              </a:lnSpc>
              <a:defRPr/>
            </a:pPr>
            <a:r>
              <a:rPr lang="en-US" sz="1600" dirty="0"/>
              <a:t>Automated network management, including YANG data models, see </a:t>
            </a:r>
            <a:r>
              <a:rPr lang="en-US" sz="1600" dirty="0">
                <a:hlinkClick r:id="rId6"/>
              </a:rPr>
              <a:t>https://www.ietf.org/topics/netmgmt/</a:t>
            </a:r>
            <a:r>
              <a:rPr lang="en-US" sz="1600" dirty="0"/>
              <a:t> </a:t>
            </a:r>
          </a:p>
          <a:p>
            <a:pPr lvl="1">
              <a:lnSpc>
                <a:spcPct val="80000"/>
              </a:lnSpc>
              <a:defRPr/>
            </a:pPr>
            <a:r>
              <a:rPr lang="en-US" sz="1600" dirty="0"/>
              <a:t>Of interest: Manufacturer Usage Description Specification, see </a:t>
            </a:r>
            <a:r>
              <a:rPr lang="en-US" sz="1600" dirty="0">
                <a:hlinkClick r:id="rId7"/>
              </a:rPr>
              <a:t>https://datatracker.ietf.org/doc/draft-ietf-opsawg-mud/</a:t>
            </a:r>
            <a:endParaRPr lang="en-US" sz="1600" dirty="0"/>
          </a:p>
          <a:p>
            <a:pPr>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3972337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147</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http://datatracker.ietf.org/wg/tls/charter/</a:t>
            </a:r>
            <a:r>
              <a:rPr lang="en-US" sz="2000" dirty="0"/>
              <a:t> </a:t>
            </a:r>
          </a:p>
          <a:p>
            <a:pPr>
              <a:lnSpc>
                <a:spcPct val="80000"/>
              </a:lnSpc>
              <a:defRPr/>
            </a:pPr>
            <a:endParaRPr lang="en-US" sz="2000" dirty="0"/>
          </a:p>
          <a:p>
            <a:pPr>
              <a:lnSpc>
                <a:spcPct val="80000"/>
              </a:lnSpc>
              <a:defRPr/>
            </a:pPr>
            <a:r>
              <a:rPr lang="en-US" sz="1800" dirty="0"/>
              <a:t>A new version of TLS (used in EAP methods): Transport Layer Security Protocol Version 1.3</a:t>
            </a:r>
          </a:p>
          <a:p>
            <a:pPr lvl="1">
              <a:lnSpc>
                <a:spcPct val="80000"/>
              </a:lnSpc>
              <a:defRPr/>
            </a:pPr>
            <a:endParaRPr lang="en-US" sz="1400" dirty="0"/>
          </a:p>
          <a:p>
            <a:pPr>
              <a:lnSpc>
                <a:spcPct val="80000"/>
              </a:lnSpc>
              <a:defRPr/>
            </a:pPr>
            <a:r>
              <a:rPr lang="en-US" sz="1800" dirty="0"/>
              <a:t>Updates [July 2018]</a:t>
            </a:r>
          </a:p>
          <a:p>
            <a:pPr lvl="1">
              <a:lnSpc>
                <a:spcPct val="80000"/>
              </a:lnSpc>
              <a:defRPr/>
            </a:pPr>
            <a:r>
              <a:rPr lang="en-US" sz="1600" dirty="0"/>
              <a:t>Approved for publication by the IESG: TLS version 1.3 </a:t>
            </a:r>
            <a:r>
              <a:rPr lang="en-US" sz="1600" u="sng" dirty="0">
                <a:hlinkClick r:id="rId4"/>
              </a:rPr>
              <a:t>https://datatracker.ietf.org/doc/draft-ietf-tls-tls13/</a:t>
            </a:r>
            <a:r>
              <a:rPr lang="en-US" sz="1600" dirty="0"/>
              <a:t> (now version -28)</a:t>
            </a:r>
            <a:endParaRPr lang="en-US" sz="1600" u="sng" dirty="0"/>
          </a:p>
          <a:p>
            <a:pPr lvl="1">
              <a:lnSpc>
                <a:spcPct val="80000"/>
              </a:lnSpc>
              <a:defRPr/>
            </a:pPr>
            <a:r>
              <a:rPr lang="en-US" sz="1600" dirty="0"/>
              <a:t>Updated: Datagram Transport Layer Security (DTLS) Protocol Version 1.3, see </a:t>
            </a:r>
            <a:r>
              <a:rPr lang="en-US" sz="1600" dirty="0">
                <a:hlinkClick r:id="rId5"/>
              </a:rPr>
              <a:t>https://datatracker.ietf.org/doc/draft-ietf-tls-dtls13/</a:t>
            </a:r>
            <a:r>
              <a:rPr lang="en-US" sz="1600" dirty="0"/>
              <a:t> </a:t>
            </a:r>
          </a:p>
          <a:p>
            <a:pPr lvl="1">
              <a:lnSpc>
                <a:spcPct val="80000"/>
              </a:lnSpc>
              <a:defRPr/>
            </a:pPr>
            <a:r>
              <a:rPr lang="en-US" sz="1600" dirty="0"/>
              <a:t>Updated: Example Handshake Traces for TLS 1.3, see </a:t>
            </a:r>
            <a:r>
              <a:rPr lang="en-US" sz="1600" dirty="0">
                <a:hlinkClick r:id="rId6"/>
              </a:rPr>
              <a:t>https://datatracker.ietf.org/doc/draft-ietf-tls-tls13-vectors/</a:t>
            </a:r>
            <a:r>
              <a:rPr lang="en-US" sz="1600" dirty="0"/>
              <a:t>  </a:t>
            </a:r>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424016338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148</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Addresses Layer 3 aspects in support of applications requiring deterministic networking. </a:t>
            </a:r>
          </a:p>
          <a:p>
            <a:pPr lvl="1"/>
            <a:r>
              <a:rPr lang="en-US" sz="1400" dirty="0"/>
              <a:t>The Working Group collaborates with IEEE802.1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pPr marL="0" indent="0"/>
            <a:r>
              <a:rPr lang="en-US" sz="1800" dirty="0"/>
              <a:t>Of interest:</a:t>
            </a:r>
          </a:p>
          <a:p>
            <a:pPr lvl="1"/>
            <a:r>
              <a:rPr lang="en-US" sz="1400" dirty="0"/>
              <a:t>Updated: Deterministic Networking Architecture, see </a:t>
            </a:r>
            <a:r>
              <a:rPr lang="en-US" sz="1400" dirty="0">
                <a:hlinkClick r:id="rId4"/>
              </a:rPr>
              <a:t>https://datatracker.ietf.org/doc/draft-ietf-detnet-architecture/</a:t>
            </a:r>
            <a:endParaRPr lang="en-US" sz="1400" dirty="0"/>
          </a:p>
          <a:p>
            <a:pPr lvl="1"/>
            <a:r>
              <a:rPr lang="en-US" sz="1400" dirty="0"/>
              <a:t>Updated: Deterministic Networking Use Cases, see </a:t>
            </a:r>
            <a:r>
              <a:rPr lang="en-US" sz="1400" dirty="0">
                <a:hlinkClick r:id="rId5"/>
              </a:rPr>
              <a:t>https://datatracker.ietf.org/doc/draft-ietf-detnet-use-cases/</a:t>
            </a:r>
            <a:r>
              <a:rPr lang="en-US" sz="1400" dirty="0"/>
              <a:t> (note 5.1.1, reference to </a:t>
            </a:r>
            <a:r>
              <a:rPr lang="en-US" sz="1400" dirty="0" err="1"/>
              <a:t>WiFi</a:t>
            </a:r>
            <a:r>
              <a:rPr lang="en-US" sz="1400" dirty="0"/>
              <a:t>) [has WG consensus]</a:t>
            </a:r>
          </a:p>
          <a:p>
            <a:pPr lvl="1"/>
            <a:r>
              <a:rPr lang="en-US" sz="1400" dirty="0"/>
              <a:t>Updated: Deterministic Networking Problem Statement, see </a:t>
            </a:r>
            <a:r>
              <a:rPr lang="en-US" sz="1400" dirty="0">
                <a:hlinkClick r:id="rId6"/>
              </a:rPr>
              <a:t>https://datatracker.ietf.org/doc/draft-ietf-detnet-problem-statement/</a:t>
            </a:r>
            <a:r>
              <a:rPr lang="en-US" sz="1400" dirty="0"/>
              <a:t> [has WG consensus]</a:t>
            </a:r>
          </a:p>
          <a:p>
            <a:endParaRPr lang="en-US" sz="1800" dirty="0"/>
          </a:p>
          <a:p>
            <a:pPr marL="0" indent="0">
              <a:lnSpc>
                <a:spcPct val="80000"/>
              </a:lnSpc>
              <a:defRPr/>
            </a:pPr>
            <a:endParaRPr lang="en-US" sz="1800" dirty="0"/>
          </a:p>
          <a:p>
            <a:pPr marL="457200" lvl="1" indent="0">
              <a:lnSpc>
                <a:spcPct val="80000"/>
              </a:lnSpc>
              <a:defRPr/>
            </a:pP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34834946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149</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endParaRPr lang="en-US" sz="1800" dirty="0"/>
          </a:p>
          <a:p>
            <a:pPr marL="0" indent="0"/>
            <a:r>
              <a:rPr lang="en-US" sz="1800" dirty="0"/>
              <a:t>For further information:</a:t>
            </a:r>
          </a:p>
          <a:p>
            <a:pPr lvl="1"/>
            <a:r>
              <a:rPr lang="en-US" sz="1800" dirty="0"/>
              <a:t>Updated: Use cases and problem statement document: </a:t>
            </a:r>
            <a:r>
              <a:rPr lang="en-US" sz="1800" dirty="0">
                <a:hlinkClick r:id="rId4"/>
              </a:rPr>
              <a:t>https://datatracker.ietf.org/doc/draft-ietf-ipwave-vehicular-networking/</a:t>
            </a:r>
            <a:r>
              <a:rPr lang="en-US" sz="1800" dirty="0"/>
              <a:t> </a:t>
            </a:r>
          </a:p>
          <a:p>
            <a:pPr lvl="1"/>
            <a:r>
              <a:rPr lang="en-US" sz="1800" dirty="0"/>
              <a:t>Updated: Draft deliverable: </a:t>
            </a:r>
            <a:r>
              <a:rPr lang="en-US" sz="1800" dirty="0">
                <a:hlinkClick r:id="rId5"/>
              </a:rPr>
              <a:t>https://datatracker.ietf.org/doc/draft-ietf-ipwave-ipv6-over-80211ocb/</a:t>
            </a:r>
            <a:r>
              <a:rPr lang="en-US" sz="1800" dirty="0"/>
              <a:t> [has WG consensus]</a:t>
            </a:r>
          </a:p>
          <a:p>
            <a:endParaRPr lang="en-US" sz="1800" dirty="0"/>
          </a:p>
          <a:p>
            <a:pPr marL="0" indent="0">
              <a:lnSpc>
                <a:spcPct val="80000"/>
              </a:lnSpc>
              <a:defRPr/>
            </a:pPr>
            <a:endParaRPr lang="en-US" sz="1800" dirty="0"/>
          </a:p>
          <a:p>
            <a:pPr marL="457200" lvl="1" indent="0">
              <a:lnSpc>
                <a:spcPct val="80000"/>
              </a:lnSpc>
              <a:defRPr/>
            </a:pPr>
            <a:endParaRPr lang="en-US" sz="14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Tree>
    <p:extLst>
      <p:ext uri="{BB962C8B-B14F-4D97-AF65-F5344CB8AC3E}">
        <p14:creationId xmlns:p14="http://schemas.microsoft.com/office/powerpoint/2010/main" val="966754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2018 Meeting in San Diego, CA, USA</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60627008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July 2018</a:t>
            </a:r>
          </a:p>
        </p:txBody>
      </p:sp>
      <p:sp>
        <p:nvSpPr>
          <p:cNvPr id="5123" name="Footer Placeholder 4"/>
          <p:cNvSpPr>
            <a:spLocks noGrp="1"/>
          </p:cNvSpPr>
          <p:nvPr>
            <p:ph type="ftr" sz="quarter" idx="4294967295"/>
          </p:nvPr>
        </p:nvSpPr>
        <p:spPr>
          <a:xfrm>
            <a:off x="9601201" y="6475413"/>
            <a:ext cx="466725" cy="182562"/>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150</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a:lnSpc>
                <a:spcPct val="80000"/>
              </a:lnSpc>
              <a:defRPr/>
            </a:pPr>
            <a:endParaRPr lang="en-US" sz="2200" dirty="0"/>
          </a:p>
        </p:txBody>
      </p:sp>
    </p:spTree>
    <p:extLst>
      <p:ext uri="{BB962C8B-B14F-4D97-AF65-F5344CB8AC3E}">
        <p14:creationId xmlns:p14="http://schemas.microsoft.com/office/powerpoint/2010/main" val="9453296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DEC7907-41AE-44E5-831B-B8AC510423C6}" type="slidenum">
              <a:rPr lang="en-US" altLang="en-US" sz="1200" b="0"/>
              <a:pPr algn="ctr">
                <a:spcBef>
                  <a:spcPct val="0"/>
                </a:spcBef>
                <a:buFontTx/>
                <a:buNone/>
              </a:pPr>
              <a:t>151</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3C2D00B-7A4D-44D8-A068-1A4F1FDE56D6}" type="slidenum">
              <a:rPr lang="en-US" altLang="en-US" sz="1200" b="0"/>
              <a:pPr algn="ctr">
                <a:spcBef>
                  <a:spcPct val="0"/>
                </a:spcBef>
                <a:buFontTx/>
                <a:buNone/>
              </a:pPr>
              <a:t>151</a:t>
            </a:fld>
            <a:endParaRPr lang="en-US" altLang="en-US" sz="1200" b="0"/>
          </a:p>
        </p:txBody>
      </p:sp>
      <p:sp>
        <p:nvSpPr>
          <p:cNvPr id="12292" name="Rectangle 2"/>
          <p:cNvSpPr>
            <a:spLocks noGrp="1" noChangeArrowheads="1"/>
          </p:cNvSpPr>
          <p:nvPr>
            <p:ph type="title" idx="4294967295"/>
          </p:nvPr>
        </p:nvSpPr>
        <p:spPr>
          <a:xfrm>
            <a:off x="2209800" y="685800"/>
            <a:ext cx="7772400" cy="852488"/>
          </a:xfrm>
        </p:spPr>
        <p:txBody>
          <a:bodyPr/>
          <a:lstStyle/>
          <a:p>
            <a:r>
              <a:rPr lang="en-GB" altLang="en-US" smtClean="0"/>
              <a:t>802.15.4y</a:t>
            </a:r>
            <a:br>
              <a:rPr lang="en-GB" altLang="en-US" smtClean="0"/>
            </a:br>
            <a:r>
              <a:rPr lang="en-GB" altLang="en-US" smtClean="0"/>
              <a:t>Security Next Generation</a:t>
            </a:r>
            <a:endParaRPr lang="en-US" altLang="en-US" smtClean="0"/>
          </a:p>
        </p:txBody>
      </p:sp>
      <p:sp>
        <p:nvSpPr>
          <p:cNvPr id="12293" name="Rectangle 3"/>
          <p:cNvSpPr>
            <a:spLocks noGrp="1" noChangeArrowheads="1"/>
          </p:cNvSpPr>
          <p:nvPr>
            <p:ph type="body" idx="4294967295"/>
          </p:nvPr>
        </p:nvSpPr>
        <p:spPr>
          <a:xfrm>
            <a:off x="1981200" y="1524000"/>
            <a:ext cx="8229600" cy="4814888"/>
          </a:xfrm>
        </p:spPr>
        <p:txBody>
          <a:bodyPr/>
          <a:lstStyle/>
          <a:p>
            <a:pPr lvl="1">
              <a:buFont typeface="Arial" panose="020B0604020202020204" pitchFamily="34" charset="0"/>
              <a:buChar char="•"/>
            </a:pPr>
            <a:r>
              <a:rPr lang="en-US" altLang="en-US" sz="2800" b="1"/>
              <a:t>Group is working on security enhancements throughout the 802.15.4 standard</a:t>
            </a:r>
          </a:p>
          <a:p>
            <a:pPr lvl="1">
              <a:buFont typeface="Arial" panose="020B0604020202020204" pitchFamily="34" charset="0"/>
              <a:buChar char="•"/>
            </a:pPr>
            <a:r>
              <a:rPr lang="en-US" altLang="en-US" sz="2800" b="1"/>
              <a:t>Mostly incremental improvements (adding algorithms, tweaking language)</a:t>
            </a:r>
          </a:p>
          <a:p>
            <a:pPr lvl="1">
              <a:buFont typeface="Arial" panose="020B0604020202020204" pitchFamily="34" charset="0"/>
              <a:buChar char="•"/>
            </a:pPr>
            <a:endParaRPr lang="en-US" altLang="en-US" sz="2800" b="1"/>
          </a:p>
        </p:txBody>
      </p:sp>
      <p:sp>
        <p:nvSpPr>
          <p:cNvPr id="122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D0101B3-0CB9-40A9-A737-09963E3034C0}" type="slidenum">
              <a:rPr lang="en-US" altLang="en-US" sz="1200" b="0"/>
              <a:pPr>
                <a:spcBef>
                  <a:spcPct val="0"/>
                </a:spcBef>
                <a:buFontTx/>
                <a:buNone/>
              </a:pPr>
              <a:t>151</a:t>
            </a:fld>
            <a:endParaRPr lang="en-US" altLang="en-US" sz="1200" b="0"/>
          </a:p>
        </p:txBody>
      </p:sp>
      <p:sp>
        <p:nvSpPr>
          <p:cNvPr id="122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122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56020294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A5F2068-359D-4BBF-9614-3EEF933DCB37}" type="slidenum">
              <a:rPr lang="en-US" altLang="en-US" sz="1200" b="0"/>
              <a:pPr algn="ctr">
                <a:spcBef>
                  <a:spcPct val="0"/>
                </a:spcBef>
                <a:buFontTx/>
                <a:buNone/>
              </a:pPr>
              <a:t>152</a:t>
            </a:fld>
            <a:endParaRPr lang="en-US" altLang="en-US" sz="1200" b="0"/>
          </a:p>
        </p:txBody>
      </p:sp>
      <p:sp>
        <p:nvSpPr>
          <p:cNvPr id="1433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2A8B23B-EBFB-4E15-A6ED-6003E3C1BB9D}" type="slidenum">
              <a:rPr lang="en-US" altLang="en-US" sz="1200" b="0"/>
              <a:pPr algn="ctr">
                <a:spcBef>
                  <a:spcPct val="0"/>
                </a:spcBef>
                <a:buFontTx/>
                <a:buNone/>
              </a:pPr>
              <a:t>152</a:t>
            </a:fld>
            <a:endParaRPr lang="en-US" altLang="en-US" sz="1200" b="0"/>
          </a:p>
        </p:txBody>
      </p:sp>
      <p:sp>
        <p:nvSpPr>
          <p:cNvPr id="14340" name="Rectangle 2"/>
          <p:cNvSpPr>
            <a:spLocks noGrp="1" noChangeArrowheads="1"/>
          </p:cNvSpPr>
          <p:nvPr>
            <p:ph type="title" idx="4294967295"/>
          </p:nvPr>
        </p:nvSpPr>
        <p:spPr>
          <a:xfrm>
            <a:off x="2209800" y="685800"/>
            <a:ext cx="7772400" cy="852488"/>
          </a:xfrm>
        </p:spPr>
        <p:txBody>
          <a:bodyPr/>
          <a:lstStyle/>
          <a:p>
            <a:r>
              <a:rPr lang="en-GB" altLang="en-US" smtClean="0"/>
              <a:t>802.15.4z</a:t>
            </a:r>
            <a:br>
              <a:rPr lang="en-GB" altLang="en-US" smtClean="0"/>
            </a:br>
            <a:r>
              <a:rPr lang="en-GB" altLang="en-US" smtClean="0"/>
              <a:t>Enhanced IR-UWB Ranging</a:t>
            </a:r>
            <a:endParaRPr lang="en-US" altLang="en-US" smtClean="0"/>
          </a:p>
        </p:txBody>
      </p:sp>
      <p:sp>
        <p:nvSpPr>
          <p:cNvPr id="14341" name="Rectangle 3"/>
          <p:cNvSpPr>
            <a:spLocks noGrp="1" noChangeArrowheads="1"/>
          </p:cNvSpPr>
          <p:nvPr>
            <p:ph type="body" idx="4294967295"/>
          </p:nvPr>
        </p:nvSpPr>
        <p:spPr>
          <a:xfrm>
            <a:off x="1981200" y="1524000"/>
            <a:ext cx="8229600" cy="4814888"/>
          </a:xfrm>
        </p:spPr>
        <p:txBody>
          <a:bodyPr/>
          <a:lstStyle/>
          <a:p>
            <a:pPr lvl="1">
              <a:buFont typeface="Arial" panose="020B0604020202020204" pitchFamily="34" charset="0"/>
              <a:buChar char="•"/>
            </a:pPr>
            <a:r>
              <a:rPr lang="en-US" altLang="en-US" sz="2800" b="1"/>
              <a:t>Reviewed nine contributions</a:t>
            </a:r>
          </a:p>
          <a:p>
            <a:pPr lvl="1">
              <a:buFont typeface="Arial" panose="020B0604020202020204" pitchFamily="34" charset="0"/>
              <a:buChar char="•"/>
            </a:pPr>
            <a:r>
              <a:rPr lang="en-US" altLang="en-US" sz="2800" b="1"/>
              <a:t>Approved merged baselines for the two major types of ranging (HRP, LRP)</a:t>
            </a:r>
          </a:p>
          <a:p>
            <a:pPr lvl="1">
              <a:buFont typeface="Arial" panose="020B0604020202020204" pitchFamily="34" charset="0"/>
              <a:buChar char="•"/>
            </a:pPr>
            <a:r>
              <a:rPr lang="en-US" altLang="en-US" sz="2800" b="1"/>
              <a:t>Trying to complete draft by November</a:t>
            </a:r>
          </a:p>
          <a:p>
            <a:pPr lvl="1">
              <a:buFont typeface="Arial" panose="020B0604020202020204" pitchFamily="34" charset="0"/>
              <a:buChar char="•"/>
            </a:pPr>
            <a:endParaRPr lang="en-US" altLang="en-US" sz="2800" b="1"/>
          </a:p>
        </p:txBody>
      </p:sp>
      <p:sp>
        <p:nvSpPr>
          <p:cNvPr id="143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4836873-26D7-469C-9E51-DC7B340E0FB6}" type="slidenum">
              <a:rPr lang="en-US" altLang="en-US" sz="1200" b="0"/>
              <a:pPr>
                <a:spcBef>
                  <a:spcPct val="0"/>
                </a:spcBef>
                <a:buFontTx/>
                <a:buNone/>
              </a:pPr>
              <a:t>152</a:t>
            </a:fld>
            <a:endParaRPr lang="en-US" altLang="en-US" sz="1200" b="0"/>
          </a:p>
        </p:txBody>
      </p:sp>
      <p:sp>
        <p:nvSpPr>
          <p:cNvPr id="143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143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359174646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EDDD08F-2277-4DA3-8580-13EB02C8E1BC}" type="slidenum">
              <a:rPr lang="en-US" altLang="en-US" sz="1200" b="0"/>
              <a:pPr algn="ctr">
                <a:spcBef>
                  <a:spcPct val="0"/>
                </a:spcBef>
                <a:buFontTx/>
                <a:buNone/>
              </a:pPr>
              <a:t>153</a:t>
            </a:fld>
            <a:endParaRPr lang="en-US" altLang="en-US" sz="1200" b="0"/>
          </a:p>
        </p:txBody>
      </p:sp>
      <p:sp>
        <p:nvSpPr>
          <p:cNvPr id="1638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6149827-3D18-4115-9CDE-49153966DF36}" type="slidenum">
              <a:rPr lang="en-US" altLang="en-US" sz="1200" b="0"/>
              <a:pPr algn="ctr">
                <a:spcBef>
                  <a:spcPct val="0"/>
                </a:spcBef>
                <a:buFontTx/>
                <a:buNone/>
              </a:pPr>
              <a:t>153</a:t>
            </a:fld>
            <a:endParaRPr lang="en-US" altLang="en-US" sz="1200" b="0"/>
          </a:p>
        </p:txBody>
      </p:sp>
      <p:sp>
        <p:nvSpPr>
          <p:cNvPr id="16388" name="Rectangle 2"/>
          <p:cNvSpPr>
            <a:spLocks noGrp="1" noChangeArrowheads="1"/>
          </p:cNvSpPr>
          <p:nvPr>
            <p:ph type="title" idx="4294967295"/>
          </p:nvPr>
        </p:nvSpPr>
        <p:spPr>
          <a:xfrm>
            <a:off x="2209800" y="885826"/>
            <a:ext cx="7772400" cy="652463"/>
          </a:xfrm>
        </p:spPr>
        <p:txBody>
          <a:bodyPr/>
          <a:lstStyle/>
          <a:p>
            <a:r>
              <a:rPr lang="en-GB" altLang="en-US" smtClean="0"/>
              <a:t>802.15.7r1 Optical Wireless Communication</a:t>
            </a:r>
            <a:endParaRPr lang="en-US" altLang="en-US" smtClean="0"/>
          </a:p>
        </p:txBody>
      </p:sp>
      <p:sp>
        <p:nvSpPr>
          <p:cNvPr id="16389" name="Rectangle 3"/>
          <p:cNvSpPr>
            <a:spLocks noGrp="1" noChangeArrowheads="1"/>
          </p:cNvSpPr>
          <p:nvPr>
            <p:ph type="body" idx="4294967295"/>
          </p:nvPr>
        </p:nvSpPr>
        <p:spPr>
          <a:xfrm>
            <a:off x="1981200" y="1676400"/>
            <a:ext cx="8229600" cy="4662488"/>
          </a:xfrm>
        </p:spPr>
        <p:txBody>
          <a:bodyPr/>
          <a:lstStyle/>
          <a:p>
            <a:r>
              <a:rPr lang="en-US" altLang="ja-JP" sz="2800">
                <a:ea typeface="ＭＳ Ｐゴシック" panose="020B0600070205080204" pitchFamily="34" charset="-128"/>
              </a:rPr>
              <a:t>Started initial Sponsor Ballot 8 July</a:t>
            </a:r>
          </a:p>
          <a:p>
            <a:r>
              <a:rPr lang="en-US" altLang="ja-JP" sz="2800">
                <a:ea typeface="ＭＳ Ｐゴシック" panose="020B0600070205080204" pitchFamily="34" charset="-128"/>
              </a:rPr>
              <a:t>Will address comments with a BRC once ballot closes</a:t>
            </a:r>
          </a:p>
        </p:txBody>
      </p:sp>
      <p:sp>
        <p:nvSpPr>
          <p:cNvPr id="163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6474785-2614-4DAF-BD54-0589C2B0D70D}" type="slidenum">
              <a:rPr lang="en-US" altLang="en-US" sz="1200" b="0"/>
              <a:pPr>
                <a:spcBef>
                  <a:spcPct val="0"/>
                </a:spcBef>
                <a:buFontTx/>
                <a:buNone/>
              </a:pPr>
              <a:t>153</a:t>
            </a:fld>
            <a:endParaRPr lang="en-US" altLang="en-US" sz="1200" b="0"/>
          </a:p>
        </p:txBody>
      </p:sp>
      <p:sp>
        <p:nvSpPr>
          <p:cNvPr id="1639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1639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280598022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4787FB3-2936-4E6A-80A3-D48E2D431929}" type="slidenum">
              <a:rPr lang="en-US" altLang="en-US" sz="1200" b="0"/>
              <a:pPr algn="ctr">
                <a:spcBef>
                  <a:spcPct val="0"/>
                </a:spcBef>
                <a:buFontTx/>
                <a:buNone/>
              </a:pPr>
              <a:t>154</a:t>
            </a:fld>
            <a:endParaRPr lang="en-US" altLang="en-US" sz="1200" b="0"/>
          </a:p>
        </p:txBody>
      </p:sp>
      <p:sp>
        <p:nvSpPr>
          <p:cNvPr id="1843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F7B8D3A-5C8C-46BD-8EFF-022B42C9417D}" type="slidenum">
              <a:rPr lang="en-US" altLang="en-US" sz="1200" b="0"/>
              <a:pPr algn="ctr">
                <a:spcBef>
                  <a:spcPct val="0"/>
                </a:spcBef>
                <a:buFontTx/>
                <a:buNone/>
              </a:pPr>
              <a:t>154</a:t>
            </a:fld>
            <a:endParaRPr lang="en-US" altLang="en-US" sz="1200" b="0"/>
          </a:p>
        </p:txBody>
      </p:sp>
      <p:sp>
        <p:nvSpPr>
          <p:cNvPr id="18436" name="Rectangle 2"/>
          <p:cNvSpPr>
            <a:spLocks noGrp="1" noChangeArrowheads="1"/>
          </p:cNvSpPr>
          <p:nvPr>
            <p:ph type="title" idx="4294967295"/>
          </p:nvPr>
        </p:nvSpPr>
        <p:spPr>
          <a:xfrm>
            <a:off x="2209800" y="885826"/>
            <a:ext cx="7772400" cy="652463"/>
          </a:xfrm>
        </p:spPr>
        <p:txBody>
          <a:bodyPr/>
          <a:lstStyle/>
          <a:p>
            <a:r>
              <a:rPr lang="en-GB" altLang="en-US" smtClean="0"/>
              <a:t>802.15.10a</a:t>
            </a:r>
            <a:br>
              <a:rPr lang="en-GB" altLang="en-US" smtClean="0"/>
            </a:br>
            <a:r>
              <a:rPr lang="en-GB" altLang="en-US" smtClean="0"/>
              <a:t>Routing Module Addressing</a:t>
            </a:r>
            <a:endParaRPr lang="en-US" altLang="en-US" smtClean="0"/>
          </a:p>
        </p:txBody>
      </p:sp>
      <p:sp>
        <p:nvSpPr>
          <p:cNvPr id="18437" name="Rectangle 3"/>
          <p:cNvSpPr>
            <a:spLocks noGrp="1" noChangeArrowheads="1"/>
          </p:cNvSpPr>
          <p:nvPr>
            <p:ph type="body" idx="4294967295"/>
          </p:nvPr>
        </p:nvSpPr>
        <p:spPr>
          <a:xfrm>
            <a:off x="1981200" y="1676400"/>
            <a:ext cx="8229600" cy="4662488"/>
          </a:xfrm>
        </p:spPr>
        <p:txBody>
          <a:bodyPr/>
          <a:lstStyle/>
          <a:p>
            <a:r>
              <a:rPr lang="en-US" altLang="ja-JP" sz="2800">
                <a:ea typeface="ＭＳ Ｐゴシック" panose="020B0600070205080204" pitchFamily="34" charset="-128"/>
              </a:rPr>
              <a:t>Sending out draft for initial WG ballot</a:t>
            </a:r>
          </a:p>
        </p:txBody>
      </p:sp>
      <p:sp>
        <p:nvSpPr>
          <p:cNvPr id="184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6AC524B-50B9-4587-B3D2-AB89DB288B2B}" type="slidenum">
              <a:rPr lang="en-US" altLang="en-US" sz="1200" b="0"/>
              <a:pPr>
                <a:spcBef>
                  <a:spcPct val="0"/>
                </a:spcBef>
                <a:buFontTx/>
                <a:buNone/>
              </a:pPr>
              <a:t>154</a:t>
            </a:fld>
            <a:endParaRPr lang="en-US" altLang="en-US" sz="1200" b="0"/>
          </a:p>
        </p:txBody>
      </p:sp>
      <p:sp>
        <p:nvSpPr>
          <p:cNvPr id="184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1844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56099002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9992BF5B-59CD-4BEB-9AA4-C340634DB992}" type="slidenum">
              <a:rPr lang="en-US" altLang="en-US" sz="1200" b="0"/>
              <a:pPr algn="ctr">
                <a:spcBef>
                  <a:spcPct val="0"/>
                </a:spcBef>
                <a:buFontTx/>
                <a:buNone/>
              </a:pPr>
              <a:t>155</a:t>
            </a:fld>
            <a:endParaRPr lang="en-US" altLang="en-US" sz="1200" b="0"/>
          </a:p>
        </p:txBody>
      </p:sp>
      <p:sp>
        <p:nvSpPr>
          <p:cNvPr id="2048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561D8A8-912F-4D2C-B040-954FBAF28AEB}" type="slidenum">
              <a:rPr lang="en-US" altLang="en-US" sz="1200" b="0"/>
              <a:pPr algn="ctr">
                <a:spcBef>
                  <a:spcPct val="0"/>
                </a:spcBef>
                <a:buFontTx/>
                <a:buNone/>
              </a:pPr>
              <a:t>155</a:t>
            </a:fld>
            <a:endParaRPr lang="en-US" altLang="en-US" sz="1200" b="0"/>
          </a:p>
        </p:txBody>
      </p:sp>
      <p:sp>
        <p:nvSpPr>
          <p:cNvPr id="20484" name="Rectangle 2"/>
          <p:cNvSpPr>
            <a:spLocks noGrp="1" noChangeArrowheads="1"/>
          </p:cNvSpPr>
          <p:nvPr>
            <p:ph type="title" idx="4294967295"/>
          </p:nvPr>
        </p:nvSpPr>
        <p:spPr>
          <a:xfrm>
            <a:off x="2209800" y="685800"/>
            <a:ext cx="7772400" cy="852488"/>
          </a:xfrm>
        </p:spPr>
        <p:txBody>
          <a:bodyPr/>
          <a:lstStyle/>
          <a:p>
            <a:r>
              <a:rPr lang="en-GB" altLang="en-US" smtClean="0"/>
              <a:t>802.15.12</a:t>
            </a:r>
            <a:br>
              <a:rPr lang="en-GB" altLang="en-US" smtClean="0"/>
            </a:br>
            <a:r>
              <a:rPr lang="en-GB" altLang="en-US" smtClean="0"/>
              <a:t>ULI (Upper Layer Interface)</a:t>
            </a:r>
            <a:endParaRPr lang="en-US" altLang="en-US" smtClean="0"/>
          </a:p>
        </p:txBody>
      </p:sp>
      <p:sp>
        <p:nvSpPr>
          <p:cNvPr id="27653" name="Rectangle 3"/>
          <p:cNvSpPr>
            <a:spLocks noGrp="1" noChangeArrowheads="1"/>
          </p:cNvSpPr>
          <p:nvPr>
            <p:ph type="body" idx="4294967295"/>
          </p:nvPr>
        </p:nvSpPr>
        <p:spPr>
          <a:xfrm>
            <a:off x="1981200" y="1524001"/>
            <a:ext cx="8229600" cy="4951413"/>
          </a:xfrm>
        </p:spPr>
        <p:txBody>
          <a:bodyPr>
            <a:normAutofit fontScale="92500" lnSpcReduction="20000"/>
          </a:bodyPr>
          <a:lstStyle/>
          <a:p>
            <a:pPr>
              <a:buClr>
                <a:srgbClr val="FF0000"/>
              </a:buClr>
              <a:buFont typeface="Wingdings" charset="2"/>
              <a:buChar char="q"/>
              <a:defRPr/>
            </a:pPr>
            <a:r>
              <a:rPr lang="en-US" sz="2200" dirty="0"/>
              <a:t>Discussion on Protocol Discrimination Entity (PDE)</a:t>
            </a:r>
          </a:p>
          <a:p>
            <a:pPr marL="800100" lvl="1" indent="-342900">
              <a:buClr>
                <a:srgbClr val="FF0000"/>
              </a:buClr>
              <a:buFont typeface="Wingdings" charset="2"/>
              <a:buChar char="q"/>
              <a:defRPr/>
            </a:pPr>
            <a:r>
              <a:rPr lang="en-US" sz="2200" b="1" dirty="0"/>
              <a:t>Added primitives to support profiles and Yang modeling</a:t>
            </a:r>
            <a:endParaRPr lang="en-US" sz="2200" b="1" spc="-1" dirty="0">
              <a:uFill>
                <a:solidFill>
                  <a:srgbClr val="FFFFFF"/>
                </a:solidFill>
              </a:uFill>
            </a:endParaRPr>
          </a:p>
          <a:p>
            <a:pPr>
              <a:buClr>
                <a:srgbClr val="FF0000"/>
              </a:buClr>
              <a:buFont typeface="Wingdings" charset="2"/>
              <a:buChar char="q"/>
              <a:defRPr/>
            </a:pPr>
            <a:r>
              <a:rPr lang="en-US" sz="2200" dirty="0"/>
              <a:t>“Hello World” presentation</a:t>
            </a:r>
          </a:p>
          <a:p>
            <a:pPr marL="800100" lvl="1" indent="-342900">
              <a:buClr>
                <a:srgbClr val="FF0000"/>
              </a:buClr>
              <a:buFont typeface="Wingdings" charset="2"/>
              <a:buChar char="q"/>
              <a:defRPr/>
            </a:pPr>
            <a:r>
              <a:rPr lang="en-US" sz="2200" b="1" dirty="0"/>
              <a:t>Used 6tisch example</a:t>
            </a:r>
          </a:p>
          <a:p>
            <a:pPr marL="800100" lvl="1" indent="-342900">
              <a:buClr>
                <a:srgbClr val="FF0000"/>
              </a:buClr>
              <a:buFont typeface="Wingdings" charset="2"/>
              <a:buChar char="q"/>
              <a:defRPr/>
            </a:pPr>
            <a:r>
              <a:rPr lang="en-US" sz="2200" b="1" dirty="0"/>
              <a:t>Demonstrated the need to add primitives to PDE</a:t>
            </a:r>
          </a:p>
          <a:p>
            <a:pPr>
              <a:buClr>
                <a:srgbClr val="FF0000"/>
              </a:buClr>
              <a:buFont typeface="Wingdings" charset="2"/>
              <a:buChar char="q"/>
              <a:defRPr/>
            </a:pPr>
            <a:r>
              <a:rPr lang="en-US" sz="2200" dirty="0"/>
              <a:t>Updated </a:t>
            </a:r>
          </a:p>
          <a:p>
            <a:pPr marL="800100" lvl="1" indent="-342900">
              <a:buClr>
                <a:srgbClr val="FF0000"/>
              </a:buClr>
              <a:buFont typeface="Wingdings" charset="2"/>
              <a:buChar char="q"/>
              <a:defRPr/>
            </a:pPr>
            <a:r>
              <a:rPr lang="en-US" sz="2200" b="1" dirty="0"/>
              <a:t>ULI Mandatory Elements Operation (15-17-0656-12)</a:t>
            </a:r>
          </a:p>
          <a:p>
            <a:pPr marL="1257300" lvl="2" indent="-342900">
              <a:buClr>
                <a:srgbClr val="FF0000"/>
              </a:buClr>
              <a:buFont typeface="Wingdings" charset="2"/>
              <a:buChar char="q"/>
              <a:defRPr/>
            </a:pPr>
            <a:r>
              <a:rPr lang="en-US" sz="2200" b="1" dirty="0"/>
              <a:t>Plan is to use this document as the preliminary draft standard</a:t>
            </a:r>
          </a:p>
          <a:p>
            <a:pPr marL="1257300" lvl="2" indent="-342900">
              <a:buClr>
                <a:srgbClr val="FF0000"/>
              </a:buClr>
              <a:buFont typeface="Wingdings" charset="2"/>
              <a:buChar char="q"/>
              <a:defRPr/>
            </a:pPr>
            <a:r>
              <a:rPr lang="en-US" sz="2200" b="1" dirty="0"/>
              <a:t>Added Profile clause, new PDE primitives</a:t>
            </a:r>
          </a:p>
          <a:p>
            <a:pPr>
              <a:buClr>
                <a:srgbClr val="FF0000"/>
              </a:buClr>
              <a:buFont typeface="Wingdings" charset="2"/>
              <a:buChar char="q"/>
              <a:defRPr/>
            </a:pPr>
            <a:r>
              <a:rPr lang="en-US" sz="2200" dirty="0"/>
              <a:t>Discussion on Profile concepts</a:t>
            </a:r>
          </a:p>
          <a:p>
            <a:pPr marL="800100" lvl="2" indent="-342900">
              <a:buClr>
                <a:srgbClr val="FF0000"/>
              </a:buClr>
              <a:buFont typeface="Wingdings" charset="2"/>
              <a:buChar char="q"/>
              <a:defRPr/>
            </a:pPr>
            <a:r>
              <a:rPr lang="en-US" sz="2200" b="1" dirty="0"/>
              <a:t>Extensive discussion on best use of profiles</a:t>
            </a:r>
          </a:p>
          <a:p>
            <a:pPr marL="800100" lvl="2" indent="-342900">
              <a:buClr>
                <a:srgbClr val="FF0000"/>
              </a:buClr>
              <a:buFont typeface="Wingdings" charset="2"/>
              <a:buChar char="q"/>
              <a:defRPr/>
            </a:pPr>
            <a:r>
              <a:rPr lang="en-US" sz="2200" b="1" dirty="0"/>
              <a:t>Created Profile Types that describe all PIBs and primitive parameters used in IEEE 802.15.4</a:t>
            </a:r>
          </a:p>
          <a:p>
            <a:pPr marL="57150">
              <a:buClr>
                <a:srgbClr val="FF0000"/>
              </a:buClr>
              <a:buFont typeface="Wingdings" charset="2"/>
              <a:buChar char="q"/>
              <a:defRPr/>
            </a:pPr>
            <a:r>
              <a:rPr lang="en-US" sz="2800" dirty="0"/>
              <a:t>Looking to have a first internal TG draft by March 2019</a:t>
            </a:r>
            <a:endParaRPr lang="en-US" sz="2800" dirty="0"/>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0E64FA0-6CAB-4DCE-A0A1-189418FCD1EC}" type="slidenum">
              <a:rPr lang="en-US" altLang="en-US" sz="1200" b="0"/>
              <a:pPr>
                <a:spcBef>
                  <a:spcPct val="0"/>
                </a:spcBef>
                <a:buFontTx/>
                <a:buNone/>
              </a:pPr>
              <a:t>155</a:t>
            </a:fld>
            <a:endParaRPr lang="en-US" altLang="en-US" sz="1200" b="0"/>
          </a:p>
        </p:txBody>
      </p:sp>
      <p:sp>
        <p:nvSpPr>
          <p:cNvPr id="204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2048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241604992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545CBE2-272F-468E-8134-1EB23407D0A5}" type="slidenum">
              <a:rPr lang="en-US" altLang="en-US" sz="1200" b="0"/>
              <a:pPr algn="ctr">
                <a:spcBef>
                  <a:spcPct val="0"/>
                </a:spcBef>
                <a:buFontTx/>
                <a:buNone/>
              </a:pPr>
              <a:t>156</a:t>
            </a:fld>
            <a:endParaRPr lang="en-US" altLang="en-US" sz="1200" b="0"/>
          </a:p>
        </p:txBody>
      </p:sp>
      <p:sp>
        <p:nvSpPr>
          <p:cNvPr id="2253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897585F-1997-43F4-8077-C0D24FF9749B}" type="slidenum">
              <a:rPr lang="en-US" altLang="en-US" sz="1200" b="0"/>
              <a:pPr algn="ctr">
                <a:spcBef>
                  <a:spcPct val="0"/>
                </a:spcBef>
                <a:buFontTx/>
                <a:buNone/>
              </a:pPr>
              <a:t>156</a:t>
            </a:fld>
            <a:endParaRPr lang="en-US" altLang="en-US" sz="1200" b="0"/>
          </a:p>
        </p:txBody>
      </p:sp>
      <p:sp>
        <p:nvSpPr>
          <p:cNvPr id="22532" name="Rectangle 2"/>
          <p:cNvSpPr>
            <a:spLocks noGrp="1" noChangeArrowheads="1"/>
          </p:cNvSpPr>
          <p:nvPr>
            <p:ph type="title" idx="4294967295"/>
          </p:nvPr>
        </p:nvSpPr>
        <p:spPr>
          <a:xfrm>
            <a:off x="1981200" y="685800"/>
            <a:ext cx="8229600" cy="852488"/>
          </a:xfrm>
        </p:spPr>
        <p:txBody>
          <a:bodyPr/>
          <a:lstStyle/>
          <a:p>
            <a:r>
              <a:rPr lang="en-GB" altLang="en-US" smtClean="0"/>
              <a:t>802.15.13</a:t>
            </a:r>
            <a:br>
              <a:rPr lang="en-GB" altLang="en-US" smtClean="0"/>
            </a:br>
            <a:r>
              <a:rPr lang="en-GB" altLang="en-US" smtClean="0"/>
              <a:t>Multi Gigabit/sec Optical Wireless Communications</a:t>
            </a:r>
            <a:endParaRPr lang="en-US" altLang="en-US" smtClean="0"/>
          </a:p>
        </p:txBody>
      </p:sp>
      <p:sp>
        <p:nvSpPr>
          <p:cNvPr id="27653" name="Rectangle 3"/>
          <p:cNvSpPr>
            <a:spLocks noGrp="1" noChangeArrowheads="1"/>
          </p:cNvSpPr>
          <p:nvPr>
            <p:ph type="body" idx="4294967295"/>
          </p:nvPr>
        </p:nvSpPr>
        <p:spPr>
          <a:xfrm>
            <a:off x="1981200" y="1752601"/>
            <a:ext cx="8229600" cy="4722813"/>
          </a:xfrm>
        </p:spPr>
        <p:txBody>
          <a:bodyPr>
            <a:normAutofit fontScale="92500" lnSpcReduction="20000"/>
          </a:bodyPr>
          <a:lstStyle/>
          <a:p>
            <a:pPr algn="just">
              <a:spcBef>
                <a:spcPts val="0"/>
              </a:spcBef>
              <a:spcAft>
                <a:spcPts val="300"/>
              </a:spcAft>
              <a:defRPr/>
            </a:pPr>
            <a:r>
              <a:rPr lang="de-DE" altLang="en-US" sz="1800" dirty="0"/>
              <a:t>Review and discuss outcome of phone calls </a:t>
            </a:r>
          </a:p>
          <a:p>
            <a:pPr marL="1028700" lvl="1" algn="just">
              <a:spcBef>
                <a:spcPts val="0"/>
              </a:spcBef>
              <a:spcAft>
                <a:spcPts val="300"/>
              </a:spcAft>
              <a:defRPr/>
            </a:pPr>
            <a:r>
              <a:rPr lang="de-DE" altLang="en-US" sz="1800" dirty="0"/>
              <a:t>Minutes in docs. 15-18/0277r0, 11-18/0278r0, 15-18/0312r0</a:t>
            </a:r>
          </a:p>
          <a:p>
            <a:pPr marL="1028700" lvl="1" algn="just">
              <a:spcBef>
                <a:spcPts val="0"/>
              </a:spcBef>
              <a:spcAft>
                <a:spcPts val="300"/>
              </a:spcAft>
              <a:defRPr/>
            </a:pPr>
            <a:r>
              <a:rPr lang="de-DE" altLang="en-US" sz="1800" dirty="0"/>
              <a:t>Finalize PM PHY text in doc. 0003/r7</a:t>
            </a:r>
          </a:p>
          <a:p>
            <a:pPr marL="1085850" lvl="1" indent="-342900" algn="just">
              <a:spcBef>
                <a:spcPts val="0"/>
              </a:spcBef>
              <a:spcAft>
                <a:spcPts val="300"/>
              </a:spcAft>
              <a:defRPr/>
            </a:pPr>
            <a:r>
              <a:rPr lang="en-US" sz="1800" dirty="0"/>
              <a:t>Results on 48-bit PM PHY synch preamble </a:t>
            </a:r>
            <a:r>
              <a:rPr lang="de-DE" altLang="en-US" sz="1800" dirty="0"/>
              <a:t>doc. 15-18/0288r0</a:t>
            </a:r>
          </a:p>
          <a:p>
            <a:pPr marL="1085850" lvl="1" indent="-342900" algn="just">
              <a:spcBef>
                <a:spcPts val="0"/>
              </a:spcBef>
              <a:spcAft>
                <a:spcPts val="300"/>
              </a:spcAft>
              <a:defRPr/>
            </a:pPr>
            <a:r>
              <a:rPr lang="de-DE" altLang="en-US" sz="1800" dirty="0"/>
              <a:t>Resolve comments/make changes in doc. 0003/r7</a:t>
            </a:r>
          </a:p>
          <a:p>
            <a:pPr marL="1085850" lvl="1" indent="-342900" algn="just">
              <a:spcBef>
                <a:spcPts val="0"/>
              </a:spcBef>
              <a:spcAft>
                <a:spcPts val="300"/>
              </a:spcAft>
              <a:defRPr/>
            </a:pPr>
            <a:r>
              <a:rPr lang="de-DE" altLang="en-US" sz="1800" dirty="0"/>
              <a:t>Validation of PM PHY up to 200 MHz bandwidth doc. 15-18/0172r4</a:t>
            </a:r>
          </a:p>
          <a:p>
            <a:pPr algn="just">
              <a:spcBef>
                <a:spcPts val="0"/>
              </a:spcBef>
              <a:spcAft>
                <a:spcPts val="300"/>
              </a:spcAft>
              <a:defRPr/>
            </a:pPr>
            <a:r>
              <a:rPr lang="de-DE" altLang="en-US" sz="1800" dirty="0"/>
              <a:t>Present and discuss LB PHY</a:t>
            </a:r>
          </a:p>
          <a:p>
            <a:pPr marL="1085850" lvl="1" indent="-342900" algn="just">
              <a:spcBef>
                <a:spcPts val="0"/>
              </a:spcBef>
              <a:spcAft>
                <a:spcPts val="300"/>
              </a:spcAft>
              <a:defRPr/>
            </a:pPr>
            <a:r>
              <a:rPr lang="de-DE" altLang="en-US" sz="1800" dirty="0"/>
              <a:t>Present text version of 15-18/0267r2</a:t>
            </a:r>
          </a:p>
          <a:p>
            <a:pPr algn="just">
              <a:spcBef>
                <a:spcPts val="0"/>
              </a:spcBef>
              <a:spcAft>
                <a:spcPts val="300"/>
              </a:spcAft>
              <a:defRPr/>
            </a:pPr>
            <a:r>
              <a:rPr lang="de-DE" altLang="en-US" sz="1800" dirty="0"/>
              <a:t>Present and discuss HB PHY</a:t>
            </a:r>
          </a:p>
          <a:p>
            <a:pPr marL="1085850" lvl="1" indent="-342900" algn="just">
              <a:spcBef>
                <a:spcPts val="0"/>
              </a:spcBef>
              <a:spcAft>
                <a:spcPts val="300"/>
              </a:spcAft>
              <a:defRPr/>
            </a:pPr>
            <a:r>
              <a:rPr lang="de-DE" altLang="en-US" sz="1800" dirty="0"/>
              <a:t>Present text </a:t>
            </a:r>
            <a:r>
              <a:rPr lang="en-US" sz="1800" dirty="0"/>
              <a:t>proposal for High Bandwidth PHY in 15-18/0273r1</a:t>
            </a:r>
            <a:endParaRPr lang="de-DE" altLang="en-US" sz="1800" dirty="0"/>
          </a:p>
          <a:p>
            <a:pPr algn="just">
              <a:spcBef>
                <a:spcPts val="0"/>
              </a:spcBef>
              <a:spcAft>
                <a:spcPts val="300"/>
              </a:spcAft>
              <a:defRPr/>
            </a:pPr>
            <a:r>
              <a:rPr lang="de-DE" altLang="en-US" sz="1800" dirty="0"/>
              <a:t>Resolve all comments against D2</a:t>
            </a:r>
          </a:p>
          <a:p>
            <a:pPr marL="1085850" lvl="1" indent="-342900" algn="just">
              <a:spcBef>
                <a:spcPts val="0"/>
              </a:spcBef>
              <a:spcAft>
                <a:spcPts val="300"/>
              </a:spcAft>
              <a:defRPr/>
            </a:pPr>
            <a:r>
              <a:rPr lang="de-DE" altLang="en-US" sz="1800" dirty="0"/>
              <a:t>Combined comments in doc. 15-18/0088r3</a:t>
            </a:r>
          </a:p>
          <a:p>
            <a:pPr marL="1085850" lvl="1" indent="-342900" algn="just">
              <a:spcBef>
                <a:spcPts val="0"/>
              </a:spcBef>
              <a:spcAft>
                <a:spcPts val="300"/>
              </a:spcAft>
              <a:defRPr/>
            </a:pPr>
            <a:r>
              <a:rPr lang="de-DE" altLang="en-US" sz="1800" dirty="0"/>
              <a:t>Prepare D3 and collect and next steps/telcos needed for D4  </a:t>
            </a:r>
          </a:p>
          <a:p>
            <a:pPr algn="just">
              <a:spcBef>
                <a:spcPts val="0"/>
              </a:spcBef>
              <a:spcAft>
                <a:spcPts val="300"/>
              </a:spcAft>
              <a:defRPr/>
            </a:pPr>
            <a:r>
              <a:rPr lang="de-DE" altLang="en-US" sz="1800" dirty="0"/>
              <a:t>Discuss TG13 MAC</a:t>
            </a:r>
          </a:p>
          <a:p>
            <a:pPr marL="1085850" lvl="1" indent="-342900" algn="just">
              <a:spcBef>
                <a:spcPts val="0"/>
              </a:spcBef>
              <a:spcAft>
                <a:spcPts val="300"/>
              </a:spcAft>
              <a:defRPr/>
            </a:pPr>
            <a:r>
              <a:rPr lang="de-DE" altLang="en-US" sz="1800" dirty="0"/>
              <a:t>Text on MAC doc. 15-18/0270r3</a:t>
            </a:r>
          </a:p>
          <a:p>
            <a:pPr marL="1085850" lvl="1" indent="-342900" algn="just">
              <a:spcBef>
                <a:spcPts val="0"/>
              </a:spcBef>
              <a:spcAft>
                <a:spcPts val="300"/>
              </a:spcAft>
              <a:defRPr/>
            </a:pPr>
            <a:r>
              <a:rPr lang="en-US" sz="1800" dirty="0"/>
              <a:t>Organizing MAC frame formats in 802.15.13</a:t>
            </a:r>
            <a:r>
              <a:rPr lang="de-DE" altLang="en-US" sz="1600" dirty="0"/>
              <a:t> </a:t>
            </a:r>
            <a:r>
              <a:rPr lang="de-DE" altLang="en-US" sz="1800" dirty="0"/>
              <a:t>doc. </a:t>
            </a:r>
            <a:r>
              <a:rPr lang="de-DE" altLang="en-US" sz="1800" dirty="0"/>
              <a:t>15-18/0579r2</a:t>
            </a:r>
          </a:p>
          <a:p>
            <a:pPr marL="685800" algn="just">
              <a:spcBef>
                <a:spcPts val="0"/>
              </a:spcBef>
              <a:spcAft>
                <a:spcPts val="300"/>
              </a:spcAft>
              <a:defRPr/>
            </a:pPr>
            <a:r>
              <a:rPr lang="de-DE" altLang="en-US" dirty="0" smtClean="0"/>
              <a:t>Currently reviewing drafts internally to the TG.</a:t>
            </a:r>
          </a:p>
          <a:p>
            <a:pPr marL="685800" algn="just">
              <a:spcBef>
                <a:spcPts val="0"/>
              </a:spcBef>
              <a:spcAft>
                <a:spcPts val="300"/>
              </a:spcAft>
              <a:defRPr/>
            </a:pPr>
            <a:r>
              <a:rPr lang="de-DE" altLang="en-US" dirty="0" smtClean="0"/>
              <a:t>Planning for first WG ballot October 2018</a:t>
            </a:r>
            <a:endParaRPr lang="de-DE" altLang="en-US" dirty="0"/>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36603BA-D540-4422-A510-0A9A462D0C4F}" type="slidenum">
              <a:rPr lang="en-US" altLang="en-US" sz="1200" b="0"/>
              <a:pPr>
                <a:spcBef>
                  <a:spcPct val="0"/>
                </a:spcBef>
                <a:buFontTx/>
                <a:buNone/>
              </a:pPr>
              <a:t>156</a:t>
            </a:fld>
            <a:endParaRPr lang="en-US" altLang="en-US" sz="1200" b="0"/>
          </a:p>
        </p:txBody>
      </p:sp>
      <p:sp>
        <p:nvSpPr>
          <p:cNvPr id="225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2253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17599686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1C8E94B5-4B2A-41A4-B669-3EC6B089B0E6}" type="slidenum">
              <a:rPr lang="en-US" altLang="en-US" sz="1200" b="0"/>
              <a:pPr algn="ctr">
                <a:spcBef>
                  <a:spcPct val="0"/>
                </a:spcBef>
                <a:buFontTx/>
                <a:buNone/>
              </a:pPr>
              <a:t>157</a:t>
            </a:fld>
            <a:endParaRPr lang="en-US" altLang="en-US" sz="1200" b="0"/>
          </a:p>
        </p:txBody>
      </p:sp>
      <p:sp>
        <p:nvSpPr>
          <p:cNvPr id="2457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45CA642-83A6-421D-9797-0C8F7DA48888}" type="slidenum">
              <a:rPr lang="en-US" altLang="en-US" sz="1200" b="0"/>
              <a:pPr algn="ctr">
                <a:spcBef>
                  <a:spcPct val="0"/>
                </a:spcBef>
                <a:buFontTx/>
                <a:buNone/>
              </a:pPr>
              <a:t>157</a:t>
            </a:fld>
            <a:endParaRPr lang="en-US" altLang="en-US" sz="1200" b="0"/>
          </a:p>
        </p:txBody>
      </p:sp>
      <p:sp>
        <p:nvSpPr>
          <p:cNvPr id="24580" name="Rectangle 2"/>
          <p:cNvSpPr>
            <a:spLocks noGrp="1" noChangeArrowheads="1"/>
          </p:cNvSpPr>
          <p:nvPr>
            <p:ph type="title" idx="4294967295"/>
          </p:nvPr>
        </p:nvSpPr>
        <p:spPr>
          <a:xfrm>
            <a:off x="2209800" y="885826"/>
            <a:ext cx="7772400" cy="652463"/>
          </a:xfrm>
        </p:spPr>
        <p:txBody>
          <a:bodyPr/>
          <a:lstStyle/>
          <a:p>
            <a:r>
              <a:rPr lang="en-GB" altLang="en-US" smtClean="0"/>
              <a:t>High Rate Rail Communications IG</a:t>
            </a:r>
            <a:endParaRPr lang="en-US" altLang="en-US" smtClean="0"/>
          </a:p>
        </p:txBody>
      </p:sp>
      <p:sp>
        <p:nvSpPr>
          <p:cNvPr id="24581" name="Rectangle 3"/>
          <p:cNvSpPr>
            <a:spLocks noGrp="1" noChangeArrowheads="1"/>
          </p:cNvSpPr>
          <p:nvPr>
            <p:ph type="body" idx="4294967295"/>
          </p:nvPr>
        </p:nvSpPr>
        <p:spPr>
          <a:xfrm>
            <a:off x="1981200" y="1524000"/>
            <a:ext cx="8229600" cy="4814888"/>
          </a:xfrm>
        </p:spPr>
        <p:txBody>
          <a:bodyPr/>
          <a:lstStyle/>
          <a:p>
            <a:r>
              <a:rPr lang="en-US" altLang="ko-KR" smtClean="0">
                <a:ea typeface="굴림" pitchFamily="34" charset="-127"/>
              </a:rPr>
              <a:t>Has not met for a while</a:t>
            </a:r>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9E4948D-2773-4929-B0C4-539D6DAFCC2B}" type="slidenum">
              <a:rPr lang="en-US" altLang="en-US" sz="1200" b="0"/>
              <a:pPr>
                <a:spcBef>
                  <a:spcPct val="0"/>
                </a:spcBef>
                <a:buFontTx/>
                <a:buNone/>
              </a:pPr>
              <a:t>157</a:t>
            </a:fld>
            <a:endParaRPr lang="en-US" altLang="en-US" sz="1200" b="0"/>
          </a:p>
        </p:txBody>
      </p:sp>
      <p:sp>
        <p:nvSpPr>
          <p:cNvPr id="2458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2458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397987328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817DA81-7B91-421E-BC55-41C5D2DF7C3B}" type="slidenum">
              <a:rPr lang="en-US" altLang="en-US" sz="1200" b="0"/>
              <a:pPr algn="ctr">
                <a:spcBef>
                  <a:spcPct val="0"/>
                </a:spcBef>
                <a:buFontTx/>
                <a:buNone/>
              </a:pPr>
              <a:t>158</a:t>
            </a:fld>
            <a:endParaRPr lang="en-US" altLang="en-US" sz="1200" b="0"/>
          </a:p>
        </p:txBody>
      </p:sp>
      <p:sp>
        <p:nvSpPr>
          <p:cNvPr id="2662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88455E0-3419-498F-B366-2DEE89E5B060}" type="slidenum">
              <a:rPr lang="en-US" altLang="en-US" sz="1200" b="0"/>
              <a:pPr algn="ctr">
                <a:spcBef>
                  <a:spcPct val="0"/>
                </a:spcBef>
                <a:buFontTx/>
                <a:buNone/>
              </a:pPr>
              <a:t>158</a:t>
            </a:fld>
            <a:endParaRPr lang="en-US" altLang="en-US" sz="1200" b="0"/>
          </a:p>
        </p:txBody>
      </p:sp>
      <p:sp>
        <p:nvSpPr>
          <p:cNvPr id="26628" name="Rectangle 2"/>
          <p:cNvSpPr>
            <a:spLocks noGrp="1" noChangeArrowheads="1"/>
          </p:cNvSpPr>
          <p:nvPr>
            <p:ph type="title" idx="4294967295"/>
          </p:nvPr>
        </p:nvSpPr>
        <p:spPr>
          <a:xfrm>
            <a:off x="2209800" y="885826"/>
            <a:ext cx="7772400" cy="652463"/>
          </a:xfrm>
        </p:spPr>
        <p:txBody>
          <a:bodyPr/>
          <a:lstStyle/>
          <a:p>
            <a:r>
              <a:rPr lang="en-GB" altLang="en-US" smtClean="0"/>
              <a:t>THz IG</a:t>
            </a:r>
            <a:endParaRPr lang="en-US" altLang="en-US" smtClean="0"/>
          </a:p>
        </p:txBody>
      </p:sp>
      <p:sp>
        <p:nvSpPr>
          <p:cNvPr id="26629" name="Rectangle 3"/>
          <p:cNvSpPr>
            <a:spLocks noGrp="1" noChangeArrowheads="1"/>
          </p:cNvSpPr>
          <p:nvPr>
            <p:ph type="body" idx="4294967295"/>
          </p:nvPr>
        </p:nvSpPr>
        <p:spPr>
          <a:xfrm>
            <a:off x="1981200" y="1524000"/>
            <a:ext cx="8229600" cy="4814888"/>
          </a:xfrm>
        </p:spPr>
        <p:txBody>
          <a:bodyPr/>
          <a:lstStyle/>
          <a:p>
            <a:pPr>
              <a:lnSpc>
                <a:spcPct val="90000"/>
              </a:lnSpc>
            </a:pPr>
            <a:r>
              <a:rPr lang="en-US" altLang="en-US" sz="1700">
                <a:cs typeface="Times New Roman" panose="02020603050405020304" pitchFamily="18" charset="0"/>
              </a:rPr>
              <a:t>Did not meet in San Diego</a:t>
            </a:r>
          </a:p>
          <a:p>
            <a:pPr>
              <a:lnSpc>
                <a:spcPct val="90000"/>
              </a:lnSpc>
            </a:pPr>
            <a:r>
              <a:rPr lang="en-US" altLang="en-US" sz="1700">
                <a:cs typeface="Times New Roman" panose="02020603050405020304" pitchFamily="18" charset="0"/>
              </a:rPr>
              <a:t>Met in May 2018: nine contributions discussed then.</a:t>
            </a:r>
          </a:p>
          <a:p>
            <a:pPr>
              <a:lnSpc>
                <a:spcPct val="90000"/>
              </a:lnSpc>
            </a:pPr>
            <a:r>
              <a:rPr lang="en-US" altLang="en-US" sz="1700">
                <a:cs typeface="Times New Roman" panose="02020603050405020304" pitchFamily="18" charset="0"/>
              </a:rPr>
              <a:t>Plan to meet again in November 2019</a:t>
            </a:r>
          </a:p>
        </p:txBody>
      </p:sp>
      <p:sp>
        <p:nvSpPr>
          <p:cNvPr id="266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6EBE8F0-4571-4AA6-81EB-6E10C4CF6E68}" type="slidenum">
              <a:rPr lang="en-US" altLang="en-US" sz="1200" b="0"/>
              <a:pPr>
                <a:spcBef>
                  <a:spcPct val="0"/>
                </a:spcBef>
                <a:buFontTx/>
                <a:buNone/>
              </a:pPr>
              <a:t>158</a:t>
            </a:fld>
            <a:endParaRPr lang="en-US" altLang="en-US" sz="1200" b="0"/>
          </a:p>
        </p:txBody>
      </p:sp>
      <p:sp>
        <p:nvSpPr>
          <p:cNvPr id="2663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2663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53200617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332B2BA-BA44-47F0-9DF0-125AF988D5D8}" type="slidenum">
              <a:rPr lang="en-US" altLang="en-US" sz="1200" b="0"/>
              <a:pPr algn="ctr">
                <a:spcBef>
                  <a:spcPct val="0"/>
                </a:spcBef>
                <a:buFontTx/>
                <a:buNone/>
              </a:pPr>
              <a:t>159</a:t>
            </a:fld>
            <a:endParaRPr lang="en-US" altLang="en-US" sz="1200" b="0"/>
          </a:p>
        </p:txBody>
      </p:sp>
      <p:sp>
        <p:nvSpPr>
          <p:cNvPr id="2867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1BF844D-4E76-4961-8E62-C359C23D146C}" type="slidenum">
              <a:rPr lang="en-US" altLang="en-US" sz="1200" b="0"/>
              <a:pPr algn="ctr">
                <a:spcBef>
                  <a:spcPct val="0"/>
                </a:spcBef>
                <a:buFontTx/>
                <a:buNone/>
              </a:pPr>
              <a:t>159</a:t>
            </a:fld>
            <a:endParaRPr lang="en-US" altLang="en-US" sz="1200" b="0"/>
          </a:p>
        </p:txBody>
      </p:sp>
      <p:sp>
        <p:nvSpPr>
          <p:cNvPr id="28676" name="Rectangle 2"/>
          <p:cNvSpPr>
            <a:spLocks noGrp="1" noChangeArrowheads="1"/>
          </p:cNvSpPr>
          <p:nvPr>
            <p:ph type="title" idx="4294967295"/>
          </p:nvPr>
        </p:nvSpPr>
        <p:spPr>
          <a:xfrm>
            <a:off x="2209800" y="885826"/>
            <a:ext cx="7772400" cy="652463"/>
          </a:xfrm>
        </p:spPr>
        <p:txBody>
          <a:bodyPr/>
          <a:lstStyle/>
          <a:p>
            <a:r>
              <a:rPr lang="en-GB" altLang="en-US" smtClean="0"/>
              <a:t>Dependable IG</a:t>
            </a:r>
            <a:endParaRPr lang="en-US" altLang="en-US" smtClean="0"/>
          </a:p>
        </p:txBody>
      </p:sp>
      <p:sp>
        <p:nvSpPr>
          <p:cNvPr id="26629" name="Rectangle 3"/>
          <p:cNvSpPr>
            <a:spLocks noGrp="1" noChangeArrowheads="1"/>
          </p:cNvSpPr>
          <p:nvPr>
            <p:ph type="body" idx="4294967295"/>
          </p:nvPr>
        </p:nvSpPr>
        <p:spPr>
          <a:xfrm>
            <a:off x="1828800" y="1524000"/>
            <a:ext cx="8686800" cy="4814888"/>
          </a:xfrm>
        </p:spPr>
        <p:txBody>
          <a:bodyPr>
            <a:normAutofit/>
          </a:bodyPr>
          <a:lstStyle/>
          <a:p>
            <a:pPr>
              <a:buFont typeface="Wingdings" panose="05000000000000000000" pitchFamily="2" charset="2"/>
              <a:buChar char="ü"/>
            </a:pPr>
            <a:r>
              <a:rPr lang="en-US" altLang="ja-JP" sz="1400">
                <a:ea typeface="ＭＳ Ｐゴシック" panose="020B0600070205080204" pitchFamily="34" charset="-128"/>
                <a:cs typeface="Times New Roman" panose="02020603050405020304" pitchFamily="18" charset="0"/>
              </a:rPr>
              <a:t>Review Discussion in Previous Meetings </a:t>
            </a:r>
          </a:p>
          <a:p>
            <a:pPr>
              <a:buFont typeface="Wingdings" panose="05000000000000000000" pitchFamily="2" charset="2"/>
              <a:buChar char="ü"/>
            </a:pPr>
            <a:r>
              <a:rPr lang="en-US" altLang="ja-JP" sz="1400">
                <a:ea typeface="ＭＳ Ｐゴシック" panose="020B0600070205080204" pitchFamily="34" charset="-128"/>
                <a:cs typeface="Times New Roman" panose="02020603050405020304" pitchFamily="18" charset="0"/>
              </a:rPr>
              <a:t>Call for Agenda in this week                                                             </a:t>
            </a:r>
            <a:r>
              <a:rPr lang="en-US" altLang="ja-JP" sz="1200">
                <a:ea typeface="ＭＳ Ｐゴシック" panose="020B0600070205080204" pitchFamily="34" charset="-128"/>
                <a:cs typeface="Times New Roman" panose="02020603050405020304" pitchFamily="18" charset="0"/>
              </a:rPr>
              <a:t>doc.#15-18-0318-01-0dep</a:t>
            </a:r>
            <a:endParaRPr lang="en-US" altLang="ja-JP" sz="1400">
              <a:ea typeface="ＭＳ Ｐゴシック" panose="020B0600070205080204" pitchFamily="34" charset="-128"/>
              <a:cs typeface="Times New Roman" panose="02020603050405020304" pitchFamily="18" charset="0"/>
            </a:endParaRPr>
          </a:p>
          <a:p>
            <a:pPr>
              <a:buFont typeface="Wingdings" panose="05000000000000000000" pitchFamily="2" charset="2"/>
              <a:buChar char="ü"/>
            </a:pPr>
            <a:r>
              <a:rPr lang="en-US" altLang="ja-JP" sz="1400">
                <a:ea typeface="ＭＳ Ｐゴシック" panose="020B0600070205080204" pitchFamily="34" charset="-128"/>
                <a:cs typeface="Times New Roman" panose="02020603050405020304" pitchFamily="18" charset="0"/>
              </a:rPr>
              <a:t>Review of IG-DEP and related groups activites</a:t>
            </a:r>
          </a:p>
          <a:p>
            <a:pPr marL="800100" lvl="1" indent="-342900">
              <a:spcBef>
                <a:spcPts val="600"/>
              </a:spcBef>
              <a:buFontTx/>
              <a:buAutoNum type="arabicPeriod"/>
            </a:pPr>
            <a:r>
              <a:rPr lang="en-US" altLang="ja-JP" sz="1200">
                <a:ea typeface="ＭＳ Ｐゴシック" panose="020B0600070205080204" pitchFamily="34" charset="-128"/>
                <a:cs typeface="Times New Roman" panose="02020603050405020304" pitchFamily="18" charset="0"/>
              </a:rPr>
              <a:t>Review of IG Dependability Activities for Cars and other IoT &amp; M2M Use cases and Amendment of IEEE802.15.6 Wireless Medical BAN                                doc.#15-18-0347-00</a:t>
            </a:r>
            <a:endParaRPr lang="en-US" altLang="ja-JP" sz="1600">
              <a:ea typeface="ＭＳ Ｐゴシック" panose="020B0600070205080204" pitchFamily="34" charset="-128"/>
              <a:cs typeface="Times New Roman" panose="02020603050405020304" pitchFamily="18" charset="0"/>
            </a:endParaRPr>
          </a:p>
          <a:p>
            <a:pPr marL="800100" lvl="1" indent="-342900">
              <a:spcBef>
                <a:spcPts val="600"/>
              </a:spcBef>
              <a:buFontTx/>
              <a:buAutoNum type="arabicPeriod" startAt="2"/>
            </a:pPr>
            <a:r>
              <a:rPr lang="en-US" altLang="ja-JP" sz="1200">
                <a:ea typeface="ＭＳ Ｐゴシック" panose="020B0600070205080204" pitchFamily="34" charset="-128"/>
                <a:cs typeface="Times New Roman" panose="02020603050405020304" pitchFamily="18" charset="0"/>
              </a:rPr>
              <a:t>Reviewing IEICE TC on Reliable Communication and Control (RCC)      doc/#15-18-0304-01</a:t>
            </a:r>
          </a:p>
          <a:p>
            <a:pPr marL="800100" lvl="1" indent="-342900">
              <a:spcBef>
                <a:spcPts val="600"/>
              </a:spcBef>
              <a:buFontTx/>
              <a:buAutoNum type="arabicPeriod" startAt="2"/>
            </a:pPr>
            <a:r>
              <a:rPr lang="en-US" altLang="ja-JP" sz="1200">
                <a:ea typeface="ＭＳ Ｐゴシック" panose="020B0600070205080204" pitchFamily="34" charset="-128"/>
                <a:cs typeface="Times New Roman" panose="02020603050405020304" pitchFamily="18" charset="0"/>
              </a:rPr>
              <a:t>Reviewing IEICE TC on Healthcare and Medical Information Communication Technology (MICT)                                                                                                          doc.#15-18-0305-01</a:t>
            </a:r>
          </a:p>
          <a:p>
            <a:pPr marL="800100" lvl="1" indent="-342900">
              <a:spcBef>
                <a:spcPts val="600"/>
              </a:spcBef>
              <a:buFontTx/>
              <a:buAutoNum type="arabicPeriod" startAt="2"/>
            </a:pPr>
            <a:r>
              <a:rPr lang="en-US" altLang="ja-JP" sz="1200">
                <a:ea typeface="ＭＳ Ｐゴシック" panose="020B0600070205080204" pitchFamily="34" charset="-128"/>
                <a:cs typeface="Times New Roman" panose="02020603050405020304" pitchFamily="18" charset="0"/>
              </a:rPr>
              <a:t>Reviewing ETSI Smart BAN Project                                                           doc.#15-18-0306-01</a:t>
            </a:r>
          </a:p>
          <a:p>
            <a:pPr marL="800100" lvl="1" indent="-342900">
              <a:spcBef>
                <a:spcPts val="600"/>
              </a:spcBef>
              <a:buFont typeface="Wingdings" panose="05000000000000000000" pitchFamily="2" charset="2"/>
              <a:buChar char="ü"/>
            </a:pPr>
            <a:r>
              <a:rPr lang="en-US" altLang="ja-JP" sz="1400">
                <a:ea typeface="ＭＳ Ｐゴシック" panose="020B0600070205080204" pitchFamily="34" charset="-128"/>
                <a:cs typeface="Times New Roman" panose="02020603050405020304" pitchFamily="18" charset="0"/>
              </a:rPr>
              <a:t>Presentation</a:t>
            </a:r>
          </a:p>
          <a:p>
            <a:pPr marL="812800" lvl="2" indent="-355600">
              <a:buFont typeface="Times New Roman" panose="02020603050405020304" pitchFamily="18" charset="0"/>
              <a:buAutoNum type="arabicPeriod"/>
            </a:pPr>
            <a:r>
              <a:rPr lang="en-US" altLang="ja-JP" sz="1200">
                <a:ea typeface="ＭＳ Ｐゴシック" panose="020B0600070205080204" pitchFamily="34" charset="-128"/>
                <a:cs typeface="Times New Roman" panose="02020603050405020304" pitchFamily="18" charset="0"/>
              </a:rPr>
              <a:t>Overview of IG-DEP Activities on Enhanced Dependability in Wireless Networks for Automotive and Medical Healthccare  Use Cases                                       doc.#15-18-0311-00</a:t>
            </a:r>
          </a:p>
          <a:p>
            <a:pPr marL="812800" lvl="2" indent="-355600">
              <a:buFont typeface="Times New Roman" panose="02020603050405020304" pitchFamily="18" charset="0"/>
              <a:buAutoNum type="arabicPeriod"/>
            </a:pPr>
            <a:r>
              <a:rPr lang="en-US" altLang="ja-JP" sz="1200">
                <a:ea typeface="ＭＳ Ｐゴシック" panose="020B0600070205080204" pitchFamily="34" charset="-128"/>
                <a:cs typeface="Times New Roman" panose="02020603050405020304" pitchFamily="18" charset="0"/>
              </a:rPr>
              <a:t>Space-time domain interference mitigation using based on OMF and TDL-AA for dependable UWB-BANs                                                                                                 doc.#15-18-0352-00</a:t>
            </a:r>
          </a:p>
          <a:p>
            <a:pPr marL="812800" lvl="2" indent="-355600">
              <a:buFont typeface="Times New Roman" panose="02020603050405020304" pitchFamily="18" charset="0"/>
              <a:buAutoNum type="arabicPeriod"/>
            </a:pPr>
            <a:r>
              <a:rPr lang="en-US" altLang="ja-JP" sz="1200">
                <a:ea typeface="ＭＳ Ｐゴシック" panose="020B0600070205080204" pitchFamily="34" charset="-128"/>
                <a:cs typeface="Times New Roman" panose="02020603050405020304" pitchFamily="18" charset="0"/>
              </a:rPr>
              <a:t>Improved error controlling scheme for WBAN                                           doc.#15-18-0353-00</a:t>
            </a:r>
          </a:p>
          <a:p>
            <a:pPr marL="812800" lvl="2" indent="-355600">
              <a:buFont typeface="Times New Roman" panose="02020603050405020304" pitchFamily="18" charset="0"/>
              <a:buAutoNum type="arabicPeriod"/>
            </a:pPr>
            <a:r>
              <a:rPr lang="en-US" altLang="ja-JP" sz="1200">
                <a:ea typeface="ＭＳ Ｐゴシック" panose="020B0600070205080204" pitchFamily="34" charset="-128"/>
                <a:cs typeface="Times New Roman" panose="02020603050405020304" pitchFamily="18" charset="0"/>
              </a:rPr>
              <a:t>A dependable MAC protocol matched to bi-directional transmission in WBAN    18-0115-01                                                   </a:t>
            </a:r>
          </a:p>
          <a:p>
            <a:pPr marL="812800" lvl="2" indent="-355600">
              <a:buFont typeface="Times New Roman" panose="02020603050405020304" pitchFamily="18" charset="0"/>
              <a:buAutoNum type="arabicPeriod"/>
            </a:pPr>
            <a:r>
              <a:rPr lang="en-US" altLang="ja-JP" sz="1200">
                <a:ea typeface="ＭＳ Ｐゴシック" panose="020B0600070205080204" pitchFamily="34" charset="-128"/>
                <a:cs typeface="Times New Roman" panose="02020603050405020304" pitchFamily="18" charset="0"/>
              </a:rPr>
              <a:t>Superframe controlling scheme based on IEEE802.15.6 for dependable WBAN   18-0138-01</a:t>
            </a:r>
          </a:p>
          <a:p>
            <a:pPr marL="812800" lvl="2" indent="-355600">
              <a:buFont typeface="Times New Roman" panose="02020603050405020304" pitchFamily="18" charset="0"/>
              <a:buAutoNum type="arabicPeriod"/>
            </a:pPr>
            <a:r>
              <a:rPr lang="en-US" altLang="ja-JP" sz="1200">
                <a:ea typeface="ＭＳ Ｐゴシック" panose="020B0600070205080204" pitchFamily="34" charset="-128"/>
                <a:cs typeface="Times New Roman" panose="02020603050405020304" pitchFamily="18" charset="0"/>
              </a:rPr>
              <a:t>Review of IEEE802.15.6 Wireless Medical BAN                                                    18-0384-00</a:t>
            </a:r>
          </a:p>
          <a:p>
            <a:pPr marL="800100" lvl="1" indent="-342900">
              <a:spcBef>
                <a:spcPts val="600"/>
              </a:spcBef>
              <a:buFont typeface="Wingdings" panose="05000000000000000000" pitchFamily="2" charset="2"/>
              <a:buChar char="ü"/>
            </a:pPr>
            <a:r>
              <a:rPr lang="en-US" altLang="ja-JP" sz="1400">
                <a:ea typeface="ＭＳ Ｐゴシック" panose="020B0600070205080204" pitchFamily="34" charset="-128"/>
                <a:cs typeface="Times New Roman" panose="02020603050405020304" pitchFamily="18" charset="0"/>
              </a:rPr>
              <a:t>Discussion</a:t>
            </a:r>
            <a:r>
              <a:rPr lang="en-US" altLang="ja-JP" sz="1600">
                <a:ea typeface="ＭＳ Ｐゴシック" panose="020B0600070205080204" pitchFamily="34" charset="-128"/>
                <a:cs typeface="Times New Roman" panose="02020603050405020304" pitchFamily="18" charset="0"/>
              </a:rPr>
              <a:t>                                                                                                </a:t>
            </a:r>
            <a:r>
              <a:rPr lang="en-US" altLang="ja-JP" sz="1200">
                <a:ea typeface="ＭＳ Ｐゴシック" panose="020B0600070205080204" pitchFamily="34" charset="-128"/>
                <a:cs typeface="Times New Roman" panose="02020603050405020304" pitchFamily="18" charset="0"/>
              </a:rPr>
              <a:t>18-0380-00</a:t>
            </a:r>
            <a:endParaRPr lang="en-US" altLang="ja-JP" sz="1600">
              <a:ea typeface="ＭＳ Ｐゴシック" panose="020B0600070205080204" pitchFamily="34" charset="-128"/>
              <a:cs typeface="Times New Roman" panose="02020603050405020304" pitchFamily="18" charset="0"/>
            </a:endParaRPr>
          </a:p>
        </p:txBody>
      </p:sp>
      <p:sp>
        <p:nvSpPr>
          <p:cNvPr id="286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4A761E7-5278-41EA-9489-A2B1AB20E02C}" type="slidenum">
              <a:rPr lang="en-US" altLang="en-US" sz="1200" b="0"/>
              <a:pPr>
                <a:spcBef>
                  <a:spcPct val="0"/>
                </a:spcBef>
                <a:buFontTx/>
                <a:buNone/>
              </a:pPr>
              <a:t>159</a:t>
            </a:fld>
            <a:endParaRPr lang="en-US" altLang="en-US" sz="1200" b="0"/>
          </a:p>
        </p:txBody>
      </p:sp>
      <p:sp>
        <p:nvSpPr>
          <p:cNvPr id="2867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2868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2463426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idx="1"/>
          </p:nvPr>
        </p:nvSpPr>
        <p:spPr>
          <a:xfrm>
            <a:off x="1905000" y="1143000"/>
            <a:ext cx="8382000" cy="5029200"/>
          </a:xfrm>
        </p:spPr>
        <p:txBody>
          <a:bodyPr/>
          <a:lstStyle/>
          <a:p>
            <a:pPr>
              <a:spcBef>
                <a:spcPts val="0"/>
              </a:spcBef>
            </a:pPr>
            <a:r>
              <a:rPr lang="en-US" dirty="0"/>
              <a:t>Agenda is here: </a:t>
            </a:r>
            <a:r>
              <a:rPr lang="en-US" dirty="0">
                <a:hlinkClick r:id="rId3"/>
              </a:rPr>
              <a:t>11-18/1049r4</a:t>
            </a:r>
            <a:endParaRPr lang="en-US" b="0" dirty="0"/>
          </a:p>
          <a:p>
            <a:pPr marL="0" indent="0">
              <a:spcBef>
                <a:spcPts val="0"/>
              </a:spcBef>
            </a:pPr>
            <a:endParaRPr lang="en-US" dirty="0"/>
          </a:p>
          <a:p>
            <a:pPr>
              <a:spcBef>
                <a:spcPts val="0"/>
              </a:spcBef>
            </a:pPr>
            <a:r>
              <a:rPr lang="en-US" dirty="0"/>
              <a:t>YANG/NETCONF</a:t>
            </a:r>
          </a:p>
          <a:p>
            <a:pPr lvl="1">
              <a:spcBef>
                <a:spcPts val="0"/>
              </a:spcBef>
            </a:pPr>
            <a:r>
              <a:rPr lang="en-US" dirty="0"/>
              <a:t>Reminder of recommendation to start a TIG on this topic.</a:t>
            </a:r>
          </a:p>
          <a:p>
            <a:pPr lvl="1">
              <a:spcBef>
                <a:spcPts val="0"/>
              </a:spcBef>
            </a:pPr>
            <a:r>
              <a:rPr lang="en-US" b="1" u="sng" dirty="0">
                <a:solidFill>
                  <a:srgbClr val="FF0000"/>
                </a:solidFill>
              </a:rPr>
              <a:t>No one volunteering for leadership!</a:t>
            </a:r>
          </a:p>
          <a:p>
            <a:pPr marL="0" indent="0">
              <a:spcBef>
                <a:spcPts val="0"/>
              </a:spcBef>
            </a:pPr>
            <a:endParaRPr lang="en-US" dirty="0"/>
          </a:p>
          <a:p>
            <a:pPr>
              <a:spcBef>
                <a:spcPts val="0"/>
              </a:spcBef>
            </a:pPr>
            <a:r>
              <a:rPr lang="en-US" dirty="0"/>
              <a:t>11ba architecture implications</a:t>
            </a:r>
          </a:p>
          <a:p>
            <a:pPr lvl="1">
              <a:spcBef>
                <a:spcPts val="0"/>
              </a:spcBef>
            </a:pPr>
            <a:r>
              <a:rPr lang="en-US" dirty="0"/>
              <a:t>Another excellent joint discussion this session – thank you to </a:t>
            </a:r>
            <a:r>
              <a:rPr lang="en-US" dirty="0" err="1"/>
              <a:t>TGba</a:t>
            </a:r>
            <a:r>
              <a:rPr lang="en-US" dirty="0"/>
              <a:t>!</a:t>
            </a:r>
          </a:p>
          <a:p>
            <a:pPr lvl="1">
              <a:spcBef>
                <a:spcPts val="0"/>
              </a:spcBef>
            </a:pPr>
            <a:r>
              <a:rPr lang="en-US" dirty="0"/>
              <a:t>Presented ARC’s understanding of 11ba intended operation </a:t>
            </a:r>
          </a:p>
          <a:p>
            <a:pPr marL="457200" lvl="1" indent="0">
              <a:spcBef>
                <a:spcPts val="0"/>
              </a:spcBef>
            </a:pPr>
            <a:r>
              <a:rPr lang="en-US" dirty="0"/>
              <a:t>	(</a:t>
            </a:r>
            <a:r>
              <a:rPr lang="en-US" dirty="0">
                <a:hlinkClick r:id="rId4"/>
              </a:rPr>
              <a:t>11-18/1020r4</a:t>
            </a:r>
            <a:r>
              <a:rPr lang="en-US" dirty="0"/>
              <a:t>)</a:t>
            </a:r>
          </a:p>
          <a:p>
            <a:pPr lvl="1">
              <a:spcBef>
                <a:spcPts val="0"/>
              </a:spcBef>
            </a:pPr>
            <a:r>
              <a:rPr lang="en-US" dirty="0"/>
              <a:t>Uncovered some new behavior possibilities that had been recognized before </a:t>
            </a:r>
            <a:r>
              <a:rPr lang="en-US" dirty="0">
                <a:sym typeface="Wingdings" panose="05000000000000000000" pitchFamily="2" charset="2"/>
              </a:rPr>
              <a:t></a:t>
            </a:r>
            <a:endParaRPr lang="en-US" dirty="0"/>
          </a:p>
          <a:p>
            <a:pPr lvl="1">
              <a:spcBef>
                <a:spcPts val="0"/>
              </a:spcBef>
            </a:pPr>
            <a:r>
              <a:rPr lang="en-US" dirty="0"/>
              <a:t>Agreed to NOT hold a joint meeting in September, as </a:t>
            </a:r>
            <a:r>
              <a:rPr lang="en-US" dirty="0" err="1"/>
              <a:t>TGba</a:t>
            </a:r>
            <a:r>
              <a:rPr lang="en-US" dirty="0"/>
              <a:t> will be pushing hard for WG LB..</a:t>
            </a:r>
          </a:p>
          <a:p>
            <a:pPr>
              <a:spcBef>
                <a:spcPts val="0"/>
              </a:spcBef>
            </a:pPr>
            <a:endParaRPr lang="en-US" dirty="0"/>
          </a:p>
          <a:p>
            <a:pPr>
              <a:spcBef>
                <a:spcPts val="0"/>
              </a:spcBef>
            </a:pPr>
            <a:endParaRPr lang="en-US" u="sng"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213076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1676FF9-BF9B-49B9-BCB4-2FB799DD4319}" type="slidenum">
              <a:rPr lang="en-US" altLang="en-US" sz="1200" b="0"/>
              <a:pPr algn="ctr">
                <a:spcBef>
                  <a:spcPct val="0"/>
                </a:spcBef>
                <a:buFontTx/>
                <a:buNone/>
              </a:pPr>
              <a:t>160</a:t>
            </a:fld>
            <a:endParaRPr lang="en-US" altLang="en-US" sz="1200" b="0"/>
          </a:p>
        </p:txBody>
      </p:sp>
      <p:sp>
        <p:nvSpPr>
          <p:cNvPr id="3072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319B265-00A0-48E8-804B-B0916C01EFE2}" type="slidenum">
              <a:rPr lang="en-US" altLang="en-US" sz="1200" b="0"/>
              <a:pPr algn="ctr">
                <a:spcBef>
                  <a:spcPct val="0"/>
                </a:spcBef>
                <a:buFontTx/>
                <a:buNone/>
              </a:pPr>
              <a:t>160</a:t>
            </a:fld>
            <a:endParaRPr lang="en-US" altLang="en-US" sz="1200" b="0"/>
          </a:p>
        </p:txBody>
      </p:sp>
      <p:sp>
        <p:nvSpPr>
          <p:cNvPr id="30724" name="Rectangle 2"/>
          <p:cNvSpPr>
            <a:spLocks noGrp="1" noChangeArrowheads="1"/>
          </p:cNvSpPr>
          <p:nvPr>
            <p:ph type="title" idx="4294967295"/>
          </p:nvPr>
        </p:nvSpPr>
        <p:spPr>
          <a:xfrm>
            <a:off x="2209800" y="885826"/>
            <a:ext cx="7772400" cy="652463"/>
          </a:xfrm>
        </p:spPr>
        <p:txBody>
          <a:bodyPr/>
          <a:lstStyle/>
          <a:p>
            <a:r>
              <a:rPr lang="en-US" altLang="en-US" smtClean="0"/>
              <a:t>Vehicular Assistive Technology </a:t>
            </a:r>
            <a:r>
              <a:rPr lang="en-GB" altLang="en-US" smtClean="0"/>
              <a:t>IG</a:t>
            </a:r>
            <a:endParaRPr lang="en-US" altLang="en-US" smtClean="0"/>
          </a:p>
        </p:txBody>
      </p:sp>
      <p:sp>
        <p:nvSpPr>
          <p:cNvPr id="30725" name="Rectangle 3"/>
          <p:cNvSpPr>
            <a:spLocks noGrp="1" noChangeArrowheads="1"/>
          </p:cNvSpPr>
          <p:nvPr>
            <p:ph type="body" idx="4294967295"/>
          </p:nvPr>
        </p:nvSpPr>
        <p:spPr>
          <a:xfrm>
            <a:off x="1828800" y="1524000"/>
            <a:ext cx="8686800" cy="4814888"/>
          </a:xfrm>
        </p:spPr>
        <p:txBody>
          <a:bodyPr/>
          <a:lstStyle/>
          <a:p>
            <a:pPr marL="268288" indent="-268288">
              <a:defRPr/>
            </a:pPr>
            <a:r>
              <a:rPr lang="en-US" altLang="ja-JP" dirty="0">
                <a:ea typeface="ＭＳ Ｐゴシック" pitchFamily="34" charset="-128"/>
              </a:rPr>
              <a:t>. Contribution presentations:</a:t>
            </a:r>
          </a:p>
          <a:p>
            <a:pPr marL="914400" lvl="1" indent="-457200">
              <a:defRPr/>
            </a:pPr>
            <a:r>
              <a:rPr lang="en-US" altLang="ko-KR" sz="2400" dirty="0"/>
              <a:t>+ 4 contributions from </a:t>
            </a:r>
            <a:r>
              <a:rPr lang="en-US" altLang="ko-KR" sz="2400" dirty="0" err="1"/>
              <a:t>Kookmin</a:t>
            </a:r>
            <a:r>
              <a:rPr lang="en-US" altLang="ko-KR" sz="2400" dirty="0"/>
              <a:t> University</a:t>
            </a:r>
          </a:p>
          <a:p>
            <a:pPr marL="914400" lvl="1" indent="-457200">
              <a:defRPr/>
            </a:pPr>
            <a:r>
              <a:rPr lang="en-US" altLang="ko-KR" sz="2400" dirty="0"/>
              <a:t>+ 15 contributions SNUST.</a:t>
            </a:r>
          </a:p>
          <a:p>
            <a:pPr>
              <a:defRPr/>
            </a:pPr>
            <a:r>
              <a:rPr lang="en-US" altLang="ko-KR" dirty="0"/>
              <a:t>3. Discussions and completed</a:t>
            </a:r>
          </a:p>
          <a:p>
            <a:pPr marL="914400" lvl="1" indent="-457200">
              <a:defRPr/>
            </a:pPr>
            <a:r>
              <a:rPr lang="en-US" altLang="ko-KR" sz="2400" dirty="0"/>
              <a:t>- </a:t>
            </a:r>
            <a:r>
              <a:rPr lang="en-US" altLang="ko-KR" sz="2400" dirty="0">
                <a:ea typeface="ＭＳ Ｐゴシック" pitchFamily="34" charset="-128"/>
              </a:rPr>
              <a:t>P</a:t>
            </a:r>
            <a:r>
              <a:rPr lang="en-US" altLang="ja-JP" sz="2400" dirty="0">
                <a:ea typeface="ＭＳ Ｐゴシック" pitchFamily="34" charset="-128"/>
              </a:rPr>
              <a:t>ublicizing VAT IG activities</a:t>
            </a:r>
          </a:p>
          <a:p>
            <a:pPr lvl="1">
              <a:defRPr/>
            </a:pPr>
            <a:r>
              <a:rPr lang="en-US" altLang="ko-KR" sz="2400" dirty="0">
                <a:ea typeface="ＭＳ Ｐゴシック" pitchFamily="34" charset="-128"/>
              </a:rPr>
              <a:t>- Draft version of CSD and PAR document</a:t>
            </a:r>
          </a:p>
          <a:p>
            <a:pPr lvl="1">
              <a:defRPr/>
            </a:pPr>
            <a:r>
              <a:rPr lang="en-US" altLang="ko-KR" sz="2400" dirty="0">
                <a:ea typeface="ＭＳ Ｐゴシック" pitchFamily="34" charset="-128"/>
              </a:rPr>
              <a:t>- Suggested title for SG:</a:t>
            </a:r>
            <a:r>
              <a:rPr lang="en-US" altLang="ko-KR" sz="1800" dirty="0">
                <a:solidFill>
                  <a:srgbClr val="FF0000"/>
                </a:solidFill>
              </a:rPr>
              <a:t> </a:t>
            </a:r>
            <a:r>
              <a:rPr lang="en-US" altLang="ko-KR" sz="2400" dirty="0">
                <a:solidFill>
                  <a:srgbClr val="FF0000"/>
                </a:solidFill>
              </a:rPr>
              <a:t>Standard for Vehicular OWC SG</a:t>
            </a:r>
            <a:endParaRPr lang="de-DE" altLang="en-US" sz="1400" dirty="0"/>
          </a:p>
        </p:txBody>
      </p:sp>
      <p:sp>
        <p:nvSpPr>
          <p:cNvPr id="307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D26B449-1224-4B6F-BB7F-7E3E63812A17}" type="slidenum">
              <a:rPr lang="en-US" altLang="en-US" sz="1200" b="0"/>
              <a:pPr>
                <a:spcBef>
                  <a:spcPct val="0"/>
                </a:spcBef>
                <a:buFontTx/>
                <a:buNone/>
              </a:pPr>
              <a:t>160</a:t>
            </a:fld>
            <a:endParaRPr lang="en-US" altLang="en-US" sz="1200" b="0"/>
          </a:p>
        </p:txBody>
      </p:sp>
      <p:sp>
        <p:nvSpPr>
          <p:cNvPr id="3072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3072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95874577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B692D65-870D-49CB-820D-47E5C3A661B8}" type="slidenum">
              <a:rPr lang="en-US" altLang="en-US" sz="1200" b="0"/>
              <a:pPr algn="ctr">
                <a:spcBef>
                  <a:spcPct val="0"/>
                </a:spcBef>
                <a:buFontTx/>
                <a:buNone/>
              </a:pPr>
              <a:t>161</a:t>
            </a:fld>
            <a:endParaRPr lang="en-US" altLang="en-US" sz="1200" b="0"/>
          </a:p>
        </p:txBody>
      </p:sp>
      <p:sp>
        <p:nvSpPr>
          <p:cNvPr id="3277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8664411-20BA-4EA8-9930-E225C0BAEF80}" type="slidenum">
              <a:rPr lang="en-US" altLang="en-US" sz="1200" b="0"/>
              <a:pPr algn="ctr">
                <a:spcBef>
                  <a:spcPct val="0"/>
                </a:spcBef>
                <a:buFontTx/>
                <a:buNone/>
              </a:pPr>
              <a:t>161</a:t>
            </a:fld>
            <a:endParaRPr lang="en-US" altLang="en-US" sz="1200" b="0"/>
          </a:p>
        </p:txBody>
      </p:sp>
      <p:sp>
        <p:nvSpPr>
          <p:cNvPr id="32772" name="Rectangle 2"/>
          <p:cNvSpPr>
            <a:spLocks noGrp="1" noChangeArrowheads="1"/>
          </p:cNvSpPr>
          <p:nvPr>
            <p:ph type="title" idx="4294967295"/>
          </p:nvPr>
        </p:nvSpPr>
        <p:spPr>
          <a:xfrm>
            <a:off x="2209800" y="885826"/>
            <a:ext cx="7772400" cy="652463"/>
          </a:xfrm>
        </p:spPr>
        <p:txBody>
          <a:bodyPr/>
          <a:lstStyle/>
          <a:p>
            <a:r>
              <a:rPr lang="en-GB" altLang="en-US" smtClean="0"/>
              <a:t>Maintenance SC</a:t>
            </a:r>
            <a:endParaRPr lang="en-US" altLang="en-US" smtClean="0"/>
          </a:p>
        </p:txBody>
      </p:sp>
      <p:sp>
        <p:nvSpPr>
          <p:cNvPr id="31749" name="Rectangle 3"/>
          <p:cNvSpPr>
            <a:spLocks noGrp="1" noChangeArrowheads="1"/>
          </p:cNvSpPr>
          <p:nvPr>
            <p:ph type="body" idx="4294967295"/>
          </p:nvPr>
        </p:nvSpPr>
        <p:spPr>
          <a:xfrm>
            <a:off x="1981200" y="1752600"/>
            <a:ext cx="8229600" cy="4586288"/>
          </a:xfrm>
        </p:spPr>
        <p:txBody>
          <a:bodyPr>
            <a:normAutofit fontScale="92500" lnSpcReduction="20000"/>
          </a:bodyPr>
          <a:lstStyle/>
          <a:p>
            <a:pPr marL="457200" indent="-457200" fontAlgn="b">
              <a:buClr>
                <a:srgbClr val="FF0000"/>
              </a:buClr>
              <a:buFont typeface="Wingdings" charset="0"/>
              <a:buChar char="q"/>
              <a:defRPr/>
            </a:pPr>
            <a:r>
              <a:rPr lang="en-US" dirty="0"/>
              <a:t>Discussion on any other issues with published standards?</a:t>
            </a:r>
          </a:p>
          <a:p>
            <a:pPr marL="914400" lvl="1" indent="-457200" fontAlgn="b">
              <a:buClr>
                <a:srgbClr val="FF0000"/>
              </a:buClr>
              <a:buFont typeface="Wingdings" charset="0"/>
              <a:buChar char="q"/>
              <a:defRPr/>
            </a:pPr>
            <a:r>
              <a:rPr lang="en-US" sz="2400" b="1" dirty="0"/>
              <a:t>ISO/IEC/IEEE FDIS 8802-15-6 ballot started 20 April 2017 and closed on 9 September 2017 with the voting results of 10 in favor out of 12 = 83 % (requirement &gt;= 66.66%) and 2 negative votes out of 14 = 14 % (requirement &lt;= 25%) </a:t>
            </a:r>
          </a:p>
          <a:p>
            <a:pPr marL="914400" lvl="1" indent="-457200" fontAlgn="b">
              <a:buClr>
                <a:srgbClr val="FF0000"/>
              </a:buClr>
              <a:buFont typeface="Wingdings" charset="0"/>
              <a:buChar char="q"/>
              <a:defRPr/>
            </a:pPr>
            <a:r>
              <a:rPr lang="en-US" sz="2400" b="1" dirty="0"/>
              <a:t>Two comments from ISO/IEC/IEEE FDIS 8802-15-6 to be resolved:</a:t>
            </a:r>
          </a:p>
          <a:p>
            <a:pPr marL="457200" indent="-457200" fontAlgn="b">
              <a:buClr>
                <a:srgbClr val="FF0000"/>
              </a:buClr>
              <a:buFont typeface="Wingdings" charset="0"/>
              <a:buChar char="q"/>
              <a:defRPr/>
            </a:pPr>
            <a:r>
              <a:rPr lang="en-US" sz="2800" dirty="0"/>
              <a:t>Discussion on any issues with the Operations Manual (15-10-0235-19</a:t>
            </a:r>
            <a:r>
              <a:rPr lang="en-US" sz="2800" dirty="0"/>
              <a:t>)</a:t>
            </a:r>
          </a:p>
          <a:p>
            <a:pPr marL="914400" lvl="1" indent="-457200" fontAlgn="b">
              <a:buClr>
                <a:srgbClr val="FF0000"/>
              </a:buClr>
              <a:buFont typeface="Wingdings" charset="0"/>
              <a:buChar char="q"/>
              <a:defRPr/>
            </a:pPr>
            <a:r>
              <a:rPr lang="en-US" sz="2800" b="1" dirty="0"/>
              <a:t>Consensus of the group was that we will need discussion on the topic of 802.15 ANA registration of alternate cryptographic algorithms e.g. what kind of requirements for a specification, and what kind of test vectors are required.</a:t>
            </a:r>
          </a:p>
          <a:p>
            <a:pPr marL="914400" lvl="1" indent="-457200" fontAlgn="b">
              <a:buClr>
                <a:srgbClr val="FF0000"/>
              </a:buClr>
              <a:buFont typeface="Wingdings" charset="0"/>
              <a:buChar char="q"/>
              <a:defRPr/>
            </a:pPr>
            <a:endParaRPr lang="en-US" sz="2400" b="1" dirty="0"/>
          </a:p>
        </p:txBody>
      </p:sp>
      <p:sp>
        <p:nvSpPr>
          <p:cNvPr id="327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FDFB2BA-5249-41EF-A8E5-8570883E98CD}" type="slidenum">
              <a:rPr lang="en-US" altLang="en-US" sz="1200" b="0"/>
              <a:pPr>
                <a:spcBef>
                  <a:spcPct val="0"/>
                </a:spcBef>
                <a:buFontTx/>
                <a:buNone/>
              </a:pPr>
              <a:t>161</a:t>
            </a:fld>
            <a:endParaRPr lang="en-US" altLang="en-US" sz="1200" b="0"/>
          </a:p>
        </p:txBody>
      </p:sp>
      <p:sp>
        <p:nvSpPr>
          <p:cNvPr id="3277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3277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249003005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CAA6259-4F33-41A9-A3E5-111F23D6C4DB}" type="slidenum">
              <a:rPr lang="en-US" altLang="en-US" sz="1200" b="0"/>
              <a:pPr algn="ctr">
                <a:spcBef>
                  <a:spcPct val="0"/>
                </a:spcBef>
                <a:buFontTx/>
                <a:buNone/>
              </a:pPr>
              <a:t>162</a:t>
            </a:fld>
            <a:endParaRPr lang="en-US" altLang="en-US" sz="1200" b="0"/>
          </a:p>
        </p:txBody>
      </p:sp>
      <p:sp>
        <p:nvSpPr>
          <p:cNvPr id="3481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89547DC-4DAE-44F5-B782-2FE792EAF0F5}" type="slidenum">
              <a:rPr lang="en-US" altLang="en-US" sz="1200" b="0"/>
              <a:pPr algn="ctr">
                <a:spcBef>
                  <a:spcPct val="0"/>
                </a:spcBef>
                <a:buFontTx/>
                <a:buNone/>
              </a:pPr>
              <a:t>162</a:t>
            </a:fld>
            <a:endParaRPr lang="en-US" altLang="en-US" sz="1200" b="0"/>
          </a:p>
        </p:txBody>
      </p:sp>
      <p:sp>
        <p:nvSpPr>
          <p:cNvPr id="34820" name="Rectangle 2"/>
          <p:cNvSpPr>
            <a:spLocks noGrp="1" noChangeArrowheads="1"/>
          </p:cNvSpPr>
          <p:nvPr>
            <p:ph type="title" idx="4294967295"/>
          </p:nvPr>
        </p:nvSpPr>
        <p:spPr>
          <a:xfrm>
            <a:off x="2209800" y="885826"/>
            <a:ext cx="7772400" cy="652463"/>
          </a:xfrm>
        </p:spPr>
        <p:txBody>
          <a:bodyPr/>
          <a:lstStyle/>
          <a:p>
            <a:r>
              <a:rPr lang="en-GB" altLang="en-US" smtClean="0"/>
              <a:t>IETF SC</a:t>
            </a:r>
            <a:endParaRPr lang="en-US" altLang="en-US" smtClean="0"/>
          </a:p>
        </p:txBody>
      </p:sp>
      <p:sp>
        <p:nvSpPr>
          <p:cNvPr id="33797" name="Rectangle 3"/>
          <p:cNvSpPr>
            <a:spLocks noGrp="1" noChangeArrowheads="1"/>
          </p:cNvSpPr>
          <p:nvPr>
            <p:ph type="body" idx="4294967295"/>
          </p:nvPr>
        </p:nvSpPr>
        <p:spPr>
          <a:xfrm>
            <a:off x="1981200" y="1752600"/>
            <a:ext cx="8229600" cy="4586288"/>
          </a:xfrm>
        </p:spPr>
        <p:txBody>
          <a:bodyPr>
            <a:normAutofit/>
          </a:bodyPr>
          <a:lstStyle/>
          <a:p>
            <a:pPr>
              <a:buClr>
                <a:srgbClr val="FF0000"/>
              </a:buClr>
              <a:buFont typeface="Wingdings" charset="2"/>
              <a:buChar char="q"/>
              <a:defRPr/>
            </a:pPr>
            <a:r>
              <a:rPr lang="en-US" sz="2800" dirty="0"/>
              <a:t>IETF 102 agenda for constrained WGs</a:t>
            </a:r>
          </a:p>
          <a:p>
            <a:pPr>
              <a:buClr>
                <a:srgbClr val="FF0000"/>
              </a:buClr>
              <a:buFont typeface="Wingdings" charset="2"/>
              <a:buChar char="q"/>
              <a:defRPr/>
            </a:pPr>
            <a:r>
              <a:rPr lang="en-US" sz="2800" dirty="0"/>
              <a:t>Status Updates</a:t>
            </a:r>
          </a:p>
          <a:p>
            <a:pPr marL="742950">
              <a:defRPr/>
            </a:pPr>
            <a:r>
              <a:rPr lang="en-US" sz="2600" dirty="0"/>
              <a:t>6tisch</a:t>
            </a:r>
          </a:p>
          <a:p>
            <a:pPr marL="742950">
              <a:defRPr/>
            </a:pPr>
            <a:r>
              <a:rPr lang="en-US" sz="2600" dirty="0"/>
              <a:t>core</a:t>
            </a:r>
          </a:p>
          <a:p>
            <a:pPr marL="742950">
              <a:defRPr/>
            </a:pPr>
            <a:r>
              <a:rPr lang="en-US" sz="2600" dirty="0"/>
              <a:t>6lo</a:t>
            </a:r>
          </a:p>
          <a:p>
            <a:pPr marL="742950">
              <a:defRPr/>
            </a:pPr>
            <a:r>
              <a:rPr lang="en-US" sz="2600" dirty="0"/>
              <a:t>roll</a:t>
            </a:r>
          </a:p>
          <a:p>
            <a:pPr marL="742950">
              <a:defRPr/>
            </a:pPr>
            <a:r>
              <a:rPr lang="en-US" sz="2600" dirty="0"/>
              <a:t>suit</a:t>
            </a:r>
          </a:p>
          <a:p>
            <a:pPr marL="742950">
              <a:defRPr/>
            </a:pPr>
            <a:r>
              <a:rPr lang="en-US" sz="2600" dirty="0" err="1"/>
              <a:t>lp</a:t>
            </a:r>
            <a:r>
              <a:rPr lang="en-US" sz="2600" dirty="0"/>
              <a:t>-wan </a:t>
            </a:r>
          </a:p>
        </p:txBody>
      </p:sp>
      <p:sp>
        <p:nvSpPr>
          <p:cNvPr id="348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A9DBDCDC-A919-4315-82B2-1E6853F8A42C}" type="slidenum">
              <a:rPr lang="en-US" altLang="en-US" sz="1200" b="0"/>
              <a:pPr>
                <a:spcBef>
                  <a:spcPct val="0"/>
                </a:spcBef>
                <a:buFontTx/>
                <a:buNone/>
              </a:pPr>
              <a:t>162</a:t>
            </a:fld>
            <a:endParaRPr lang="en-US" altLang="en-US" sz="1200" b="0"/>
          </a:p>
        </p:txBody>
      </p:sp>
      <p:sp>
        <p:nvSpPr>
          <p:cNvPr id="348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348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94274372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240F6-DB5F-4637-BB94-2DF2B1E828EC}" type="slidenum">
              <a:rPr lang="en-US" altLang="en-US" sz="1200" b="0"/>
              <a:pPr algn="ctr">
                <a:spcBef>
                  <a:spcPct val="0"/>
                </a:spcBef>
                <a:buFontTx/>
                <a:buNone/>
              </a:pPr>
              <a:t>163</a:t>
            </a:fld>
            <a:endParaRPr lang="en-US" altLang="en-US" sz="1200" b="0"/>
          </a:p>
        </p:txBody>
      </p:sp>
      <p:sp>
        <p:nvSpPr>
          <p:cNvPr id="3686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B885853-E39E-433E-A33F-AAAD939A8051}" type="slidenum">
              <a:rPr lang="en-US" altLang="en-US" sz="1200" b="0"/>
              <a:pPr algn="ctr">
                <a:spcBef>
                  <a:spcPct val="0"/>
                </a:spcBef>
                <a:buFontTx/>
                <a:buNone/>
              </a:pPr>
              <a:t>163</a:t>
            </a:fld>
            <a:endParaRPr lang="en-US" altLang="en-US" sz="1200" b="0"/>
          </a:p>
        </p:txBody>
      </p:sp>
      <p:sp>
        <p:nvSpPr>
          <p:cNvPr id="36868" name="Rectangle 2"/>
          <p:cNvSpPr>
            <a:spLocks noGrp="1" noChangeArrowheads="1"/>
          </p:cNvSpPr>
          <p:nvPr>
            <p:ph type="title" idx="4294967295"/>
          </p:nvPr>
        </p:nvSpPr>
        <p:spPr>
          <a:xfrm>
            <a:off x="2209800" y="885826"/>
            <a:ext cx="7772400" cy="652463"/>
          </a:xfrm>
        </p:spPr>
        <p:txBody>
          <a:bodyPr/>
          <a:lstStyle/>
          <a:p>
            <a:r>
              <a:rPr lang="en-GB" altLang="en-US" smtClean="0"/>
              <a:t>WNG SC</a:t>
            </a:r>
            <a:endParaRPr lang="en-US" altLang="en-US" smtClean="0"/>
          </a:p>
        </p:txBody>
      </p:sp>
      <p:sp>
        <p:nvSpPr>
          <p:cNvPr id="29701" name="Rectangle 3"/>
          <p:cNvSpPr>
            <a:spLocks noGrp="1" noChangeArrowheads="1"/>
          </p:cNvSpPr>
          <p:nvPr>
            <p:ph type="body" idx="4294967295"/>
          </p:nvPr>
        </p:nvSpPr>
        <p:spPr>
          <a:xfrm>
            <a:off x="1981200" y="1752600"/>
            <a:ext cx="8229600" cy="4586288"/>
          </a:xfrm>
        </p:spPr>
        <p:txBody>
          <a:bodyPr/>
          <a:lstStyle/>
          <a:p>
            <a:pPr marL="577850" lvl="1" indent="-290513" fontAlgn="b">
              <a:buClr>
                <a:srgbClr val="FF0000"/>
              </a:buClr>
              <a:buFont typeface="Wingdings" charset="2"/>
              <a:buChar char="q"/>
              <a:defRPr/>
            </a:pPr>
            <a:r>
              <a:rPr lang="en-US" sz="2400" b="1" dirty="0"/>
              <a:t>Presentations</a:t>
            </a:r>
            <a:r>
              <a:rPr lang="en-US" b="1" dirty="0"/>
              <a:t>:</a:t>
            </a:r>
          </a:p>
          <a:p>
            <a:pPr marL="800100" lvl="1" indent="-342900">
              <a:buClr>
                <a:srgbClr val="FF0000"/>
              </a:buClr>
              <a:buFont typeface="Wingdings" charset="2"/>
              <a:buChar char="q"/>
              <a:defRPr/>
            </a:pPr>
            <a:r>
              <a:rPr lang="en-US" sz="1600" b="1" dirty="0"/>
              <a:t>presentations were heard on:</a:t>
            </a:r>
          </a:p>
          <a:p>
            <a:pPr marL="1257300" lvl="2" indent="-342900">
              <a:buClr>
                <a:srgbClr val="FF0000"/>
              </a:buClr>
              <a:buFont typeface="Wingdings" charset="2"/>
              <a:buChar char="q"/>
              <a:defRPr/>
            </a:pPr>
            <a:r>
              <a:rPr lang="en-US" sz="1600" dirty="0"/>
              <a:t>15-9-Extensions-for-4y:  </a:t>
            </a:r>
          </a:p>
          <a:p>
            <a:pPr marL="1714500" lvl="3" indent="-342900">
              <a:buClr>
                <a:srgbClr val="FF0000"/>
              </a:buClr>
              <a:buFont typeface="Wingdings" charset="2"/>
              <a:buChar char="q"/>
              <a:defRPr/>
            </a:pPr>
            <a:r>
              <a:rPr lang="en-US" dirty="0"/>
              <a:t>group agreed that effort should move ahead, skip SG request and draft a PAR and CSD in Sept for EC approval in November</a:t>
            </a:r>
            <a:endParaRPr lang="en-US" b="1" dirty="0"/>
          </a:p>
          <a:p>
            <a:pPr marL="1257300" lvl="2" indent="-342900">
              <a:buClr>
                <a:srgbClr val="FF0000"/>
              </a:buClr>
              <a:buFont typeface="Wingdings" charset="2"/>
              <a:buChar char="q"/>
              <a:defRPr/>
            </a:pPr>
            <a:r>
              <a:rPr lang="en-US" sz="1600" dirty="0"/>
              <a:t>Review of IG Dependability Activities for Cars and other </a:t>
            </a:r>
            <a:r>
              <a:rPr lang="en-US" sz="1600" dirty="0" err="1"/>
              <a:t>IoT</a:t>
            </a:r>
            <a:r>
              <a:rPr lang="en-US" sz="1600" dirty="0"/>
              <a:t> &amp; M2M use cases and Amendment of IEEE802.15.6 Wireless Medical BAN.</a:t>
            </a:r>
          </a:p>
          <a:p>
            <a:pPr marL="1714500" lvl="3" indent="-342900">
              <a:buClr>
                <a:srgbClr val="FF0000"/>
              </a:buClr>
              <a:buFont typeface="Wingdings" charset="2"/>
              <a:buChar char="q"/>
              <a:defRPr/>
            </a:pPr>
            <a:r>
              <a:rPr lang="en-US" dirty="0"/>
              <a:t>Comment that IG Dep should reduce the amount of use cases and focus the effort to clearly defined goals in September</a:t>
            </a:r>
            <a:endParaRPr lang="en-US" b="1" dirty="0"/>
          </a:p>
        </p:txBody>
      </p:sp>
      <p:sp>
        <p:nvSpPr>
          <p:cNvPr id="368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1ED6816-0D4E-413E-9D84-B3C50FCBF01D}" type="slidenum">
              <a:rPr lang="en-US" altLang="en-US" sz="1200" b="0"/>
              <a:pPr>
                <a:spcBef>
                  <a:spcPct val="0"/>
                </a:spcBef>
                <a:buFontTx/>
                <a:buNone/>
              </a:pPr>
              <a:t>163</a:t>
            </a:fld>
            <a:endParaRPr lang="en-US" altLang="en-US" sz="1200" b="0"/>
          </a:p>
        </p:txBody>
      </p:sp>
      <p:sp>
        <p:nvSpPr>
          <p:cNvPr id="3687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3687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363674685"/>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xfrm>
            <a:off x="5881689"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89F28B8-515F-4B1C-B692-1CB9A5A543B3}" type="slidenum">
              <a:rPr lang="en-US" altLang="en-US" sz="1200" b="0"/>
              <a:pPr>
                <a:spcBef>
                  <a:spcPct val="0"/>
                </a:spcBef>
                <a:buFontTx/>
                <a:buNone/>
              </a:pPr>
              <a:t>164</a:t>
            </a:fld>
            <a:endParaRPr lang="en-US" altLang="en-US" sz="1200" b="0"/>
          </a:p>
        </p:txBody>
      </p:sp>
      <p:sp>
        <p:nvSpPr>
          <p:cNvPr id="3891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31C6637-DC2B-4074-ABF4-1675C37A74AE}" type="slidenum">
              <a:rPr lang="en-US" altLang="en-US" sz="1200" b="0"/>
              <a:pPr algn="ctr">
                <a:spcBef>
                  <a:spcPct val="0"/>
                </a:spcBef>
                <a:buFontTx/>
                <a:buNone/>
              </a:pPr>
              <a:t>164</a:t>
            </a:fld>
            <a:endParaRPr lang="en-US" altLang="en-US" sz="1200" b="0"/>
          </a:p>
        </p:txBody>
      </p:sp>
      <p:sp>
        <p:nvSpPr>
          <p:cNvPr id="38916" name="Rectangle 2"/>
          <p:cNvSpPr>
            <a:spLocks noGrp="1" noChangeArrowheads="1"/>
          </p:cNvSpPr>
          <p:nvPr>
            <p:ph type="title" idx="4294967295"/>
          </p:nvPr>
        </p:nvSpPr>
        <p:spPr/>
        <p:txBody>
          <a:bodyPr/>
          <a:lstStyle/>
          <a:p>
            <a:r>
              <a:rPr lang="en-US" altLang="en-US" smtClean="0"/>
              <a:t>References</a:t>
            </a:r>
          </a:p>
        </p:txBody>
      </p:sp>
      <p:sp>
        <p:nvSpPr>
          <p:cNvPr id="38917" name="Rectangle 3"/>
          <p:cNvSpPr>
            <a:spLocks noGrp="1" noChangeArrowheads="1"/>
          </p:cNvSpPr>
          <p:nvPr>
            <p:ph type="body" idx="4294967295"/>
          </p:nvPr>
        </p:nvSpPr>
        <p:spPr>
          <a:xfrm>
            <a:off x="2209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a:t>Current draft is in the members-only area</a:t>
            </a:r>
          </a:p>
          <a:p>
            <a:pPr lvl="3"/>
            <a:r>
              <a:rPr lang="en-US" altLang="en-US" smtClean="0"/>
              <a:t>http://www.ieee802.org/15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389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389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302136177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dt" sz="quarter" idx="429496729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2018</a:t>
            </a:r>
          </a:p>
        </p:txBody>
      </p:sp>
      <p:sp>
        <p:nvSpPr>
          <p:cNvPr id="4099" name="Footer Placeholder 4"/>
          <p:cNvSpPr>
            <a:spLocks noGrp="1"/>
          </p:cNvSpPr>
          <p:nvPr>
            <p:ph type="ftr" sz="quarter" idx="4294967295"/>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Self</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FFDA21E-88B3-4FE5-BD1F-4AE4DC9F504F}" type="slidenum">
              <a:rPr lang="en-US" altLang="en-US" sz="1200" b="0"/>
              <a:pPr>
                <a:spcBef>
                  <a:spcPct val="0"/>
                </a:spcBef>
                <a:buFontTx/>
                <a:buNone/>
              </a:pPr>
              <a:t>165</a:t>
            </a:fld>
            <a:endParaRPr lang="en-US" altLang="en-US" sz="1200" b="0"/>
          </a:p>
        </p:txBody>
      </p:sp>
      <p:sp>
        <p:nvSpPr>
          <p:cNvPr id="4101" name="Rectangle 2"/>
          <p:cNvSpPr>
            <a:spLocks noGrp="1" noChangeArrowheads="1"/>
          </p:cNvSpPr>
          <p:nvPr>
            <p:ph type="title"/>
          </p:nvPr>
        </p:nvSpPr>
        <p:spPr>
          <a:noFill/>
        </p:spPr>
        <p:txBody>
          <a:bodyPr/>
          <a:lstStyle/>
          <a:p>
            <a:r>
              <a:rPr lang="en-US" altLang="en-US" smtClean="0"/>
              <a:t>Report on 802.21</a:t>
            </a:r>
          </a:p>
        </p:txBody>
      </p:sp>
      <p:sp>
        <p:nvSpPr>
          <p:cNvPr id="4102" name="Rectangle 6"/>
          <p:cNvSpPr>
            <a:spLocks noGrp="1" noChangeArrowheads="1"/>
          </p:cNvSpPr>
          <p:nvPr>
            <p:ph type="body" idx="1"/>
          </p:nvPr>
        </p:nvSpPr>
        <p:spPr>
          <a:xfrm>
            <a:off x="2209800" y="1524000"/>
            <a:ext cx="7772400" cy="381000"/>
          </a:xfrm>
          <a:noFill/>
        </p:spPr>
        <p:txBody>
          <a:bodyPr/>
          <a:lstStyle/>
          <a:p>
            <a:pPr algn="ctr">
              <a:buFontTx/>
              <a:buNone/>
            </a:pPr>
            <a:r>
              <a:rPr lang="en-US" altLang="en-US" sz="2000"/>
              <a:t>Date:</a:t>
            </a:r>
            <a:r>
              <a:rPr lang="en-US" altLang="en-US" sz="2000" b="0"/>
              <a:t> 2018-07-13</a:t>
            </a:r>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p:txBody>
      </p:sp>
      <p:graphicFrame>
        <p:nvGraphicFramePr>
          <p:cNvPr id="4103" name="Object 11"/>
          <p:cNvGraphicFramePr>
            <a:graphicFrameLocks noChangeAspect="1"/>
          </p:cNvGraphicFramePr>
          <p:nvPr/>
        </p:nvGraphicFramePr>
        <p:xfrm>
          <a:off x="2058989" y="2286000"/>
          <a:ext cx="7800975" cy="2667000"/>
        </p:xfrm>
        <a:graphic>
          <a:graphicData uri="http://schemas.openxmlformats.org/presentationml/2006/ole">
            <mc:AlternateContent xmlns:mc="http://schemas.openxmlformats.org/markup-compatibility/2006">
              <mc:Choice xmlns:v="urn:schemas-microsoft-com:vml" Requires="v">
                <p:oleObj spid="_x0000_s38915" name="Document" r:id="rId4" imgW="8217514" imgH="2761554" progId="Word.Document.8">
                  <p:embed/>
                </p:oleObj>
              </mc:Choice>
              <mc:Fallback>
                <p:oleObj name="Document" r:id="rId4" imgW="8217514" imgH="276155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9" y="2286000"/>
                        <a:ext cx="7800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195074569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dt" sz="quarter" idx="429496729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July 2018</a:t>
            </a:r>
          </a:p>
        </p:txBody>
      </p:sp>
      <p:sp>
        <p:nvSpPr>
          <p:cNvPr id="6147" name="Footer Placeholder 4"/>
          <p:cNvSpPr>
            <a:spLocks noGrp="1"/>
          </p:cNvSpPr>
          <p:nvPr>
            <p:ph type="ftr" sz="quarter" idx="4294967295"/>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Self</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079DAD0-1706-478B-A68F-79C47018EDBA}" type="slidenum">
              <a:rPr lang="en-US" altLang="en-US" sz="1200" b="0"/>
              <a:pPr>
                <a:spcBef>
                  <a:spcPct val="0"/>
                </a:spcBef>
                <a:buFontTx/>
                <a:buNone/>
              </a:pPr>
              <a:t>166</a:t>
            </a:fld>
            <a:endParaRPr lang="en-US" altLang="en-US" sz="1200" b="0"/>
          </a:p>
        </p:txBody>
      </p:sp>
      <p:sp>
        <p:nvSpPr>
          <p:cNvPr id="6149" name="Rectangle 2"/>
          <p:cNvSpPr>
            <a:spLocks noGrp="1" noChangeArrowheads="1"/>
          </p:cNvSpPr>
          <p:nvPr>
            <p:ph type="title"/>
          </p:nvPr>
        </p:nvSpPr>
        <p:spPr>
          <a:noFill/>
        </p:spPr>
        <p:txBody>
          <a:bodyPr/>
          <a:lstStyle/>
          <a:p>
            <a:r>
              <a:rPr lang="en-US" altLang="en-US" smtClean="0"/>
              <a:t>Abstract</a:t>
            </a:r>
          </a:p>
        </p:txBody>
      </p:sp>
      <p:sp>
        <p:nvSpPr>
          <p:cNvPr id="6150" name="Rectangle 3"/>
          <p:cNvSpPr>
            <a:spLocks noGrp="1" noChangeArrowheads="1"/>
          </p:cNvSpPr>
          <p:nvPr>
            <p:ph type="body" idx="1"/>
          </p:nvPr>
        </p:nvSpPr>
        <p:spPr>
          <a:noFill/>
        </p:spPr>
        <p:txBody>
          <a:bodyPr/>
          <a:lstStyle/>
          <a:p>
            <a:pPr>
              <a:buFontTx/>
              <a:buNone/>
            </a:pPr>
            <a:r>
              <a:rPr lang="en-US" altLang="en-US" smtClean="0"/>
              <a:t>Report on 802.21 as presented to 802.11 </a:t>
            </a:r>
          </a:p>
        </p:txBody>
      </p:sp>
    </p:spTree>
    <p:extLst>
      <p:ext uri="{BB962C8B-B14F-4D97-AF65-F5344CB8AC3E}">
        <p14:creationId xmlns:p14="http://schemas.microsoft.com/office/powerpoint/2010/main" val="113852331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3215EFF8-7A4F-44C8-A3F0-5BD142490417}" type="slidenum">
              <a:rPr lang="en-US" altLang="en-US" sz="1200" b="0"/>
              <a:pPr algn="ctr">
                <a:spcBef>
                  <a:spcPct val="0"/>
                </a:spcBef>
                <a:buFontTx/>
                <a:buNone/>
              </a:pPr>
              <a:t>167</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F36A0C4-8B47-492B-8336-9A33766C3727}" type="slidenum">
              <a:rPr lang="en-US" altLang="en-US" sz="1200" b="0"/>
              <a:pPr algn="ctr">
                <a:spcBef>
                  <a:spcPct val="0"/>
                </a:spcBef>
                <a:buFontTx/>
                <a:buNone/>
              </a:pPr>
              <a:t>167</a:t>
            </a:fld>
            <a:endParaRPr lang="en-US" altLang="en-US" sz="1200" b="0"/>
          </a:p>
        </p:txBody>
      </p:sp>
      <p:sp>
        <p:nvSpPr>
          <p:cNvPr id="8196" name="Rectangle 2"/>
          <p:cNvSpPr>
            <a:spLocks noGrp="1" noChangeArrowheads="1"/>
          </p:cNvSpPr>
          <p:nvPr>
            <p:ph type="title" idx="4294967295"/>
          </p:nvPr>
        </p:nvSpPr>
        <p:spPr>
          <a:xfrm>
            <a:off x="2209800" y="885826"/>
            <a:ext cx="7772400" cy="652463"/>
          </a:xfrm>
        </p:spPr>
        <p:txBody>
          <a:bodyPr/>
          <a:lstStyle/>
          <a:p>
            <a:r>
              <a:rPr lang="en-US" altLang="en-US" sz="2800"/>
              <a:t>802.21</a:t>
            </a:r>
          </a:p>
        </p:txBody>
      </p:sp>
      <p:sp>
        <p:nvSpPr>
          <p:cNvPr id="8197" name="Rectangle 3"/>
          <p:cNvSpPr>
            <a:spLocks noGrp="1" noChangeArrowheads="1"/>
          </p:cNvSpPr>
          <p:nvPr>
            <p:ph type="body" idx="4294967295"/>
          </p:nvPr>
        </p:nvSpPr>
        <p:spPr>
          <a:xfrm>
            <a:off x="1981200" y="1676400"/>
            <a:ext cx="8229600" cy="4433888"/>
          </a:xfrm>
        </p:spPr>
        <p:txBody>
          <a:bodyPr/>
          <a:lstStyle/>
          <a:p>
            <a:r>
              <a:rPr lang="en-US" altLang="ja-JP" smtClean="0">
                <a:ea typeface="ＭＳ Ｐゴシック" panose="020B0600070205080204" pitchFamily="34" charset="-128"/>
              </a:rPr>
              <a:t>Approved Corrigenda was submitted to ISO-IEC/JTC1 under the PSDO agreement, and initial ballot closed.  802.21 developed and approved responses to comments.</a:t>
            </a:r>
          </a:p>
        </p:txBody>
      </p:sp>
      <p:sp>
        <p:nvSpPr>
          <p:cNvPr id="819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96662F3-E14B-41C7-A0CB-A22CE17C4FC7}" type="slidenum">
              <a:rPr lang="en-US" altLang="en-US" sz="1200" b="0"/>
              <a:pPr>
                <a:spcBef>
                  <a:spcPct val="0"/>
                </a:spcBef>
                <a:buFontTx/>
                <a:buNone/>
              </a:pPr>
              <a:t>167</a:t>
            </a:fld>
            <a:endParaRPr lang="en-US" altLang="en-US" sz="1200" b="0"/>
          </a:p>
        </p:txBody>
      </p:sp>
      <p:sp>
        <p:nvSpPr>
          <p:cNvPr id="81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82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14322703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6A4150AD-1803-4DE4-AC79-BF6514F39898}" type="slidenum">
              <a:rPr lang="en-US" altLang="en-US" sz="1200" b="0"/>
              <a:pPr algn="ctr">
                <a:spcBef>
                  <a:spcPct val="0"/>
                </a:spcBef>
                <a:buFontTx/>
                <a:buNone/>
              </a:pPr>
              <a:t>168</a:t>
            </a:fld>
            <a:endParaRPr lang="en-US" altLang="en-US" sz="1200" b="0"/>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CD41B1C-1493-467B-85AF-38F4930C65E0}" type="slidenum">
              <a:rPr lang="en-US" altLang="en-US" sz="1200" b="0"/>
              <a:pPr algn="ctr">
                <a:spcBef>
                  <a:spcPct val="0"/>
                </a:spcBef>
                <a:buFontTx/>
                <a:buNone/>
              </a:pPr>
              <a:t>168</a:t>
            </a:fld>
            <a:endParaRPr lang="en-US" altLang="en-US" sz="1200" b="0"/>
          </a:p>
        </p:txBody>
      </p:sp>
      <p:sp>
        <p:nvSpPr>
          <p:cNvPr id="10244" name="Rectangle 2"/>
          <p:cNvSpPr>
            <a:spLocks noGrp="1" noChangeArrowheads="1"/>
          </p:cNvSpPr>
          <p:nvPr>
            <p:ph type="title" idx="4294967295"/>
          </p:nvPr>
        </p:nvSpPr>
        <p:spPr>
          <a:xfrm>
            <a:off x="2209800" y="885826"/>
            <a:ext cx="7772400" cy="652463"/>
          </a:xfrm>
        </p:spPr>
        <p:txBody>
          <a:bodyPr/>
          <a:lstStyle/>
          <a:p>
            <a:r>
              <a:rPr lang="en-US" altLang="en-US" sz="2800"/>
              <a:t>Network Enablers for seamless HMD based VR Content Service IG</a:t>
            </a:r>
          </a:p>
        </p:txBody>
      </p:sp>
      <p:sp>
        <p:nvSpPr>
          <p:cNvPr id="10245" name="Rectangle 3"/>
          <p:cNvSpPr>
            <a:spLocks noGrp="1" noChangeArrowheads="1"/>
          </p:cNvSpPr>
          <p:nvPr>
            <p:ph type="body" idx="4294967295"/>
          </p:nvPr>
        </p:nvSpPr>
        <p:spPr>
          <a:xfrm>
            <a:off x="1981200" y="1676400"/>
            <a:ext cx="8229600" cy="4433888"/>
          </a:xfrm>
        </p:spPr>
        <p:txBody>
          <a:bodyPr/>
          <a:lstStyle/>
          <a:p>
            <a:r>
              <a:rPr lang="en-US" altLang="ja-JP" smtClean="0">
                <a:ea typeface="ＭＳ Ｐゴシック" panose="020B0600070205080204" pitchFamily="34" charset="-128"/>
              </a:rPr>
              <a:t>Working on the document ‘Network Enablers for seamless HMD based VR Content Service White Paper’.</a:t>
            </a:r>
          </a:p>
          <a:p>
            <a:pPr lvl="1"/>
            <a:r>
              <a:rPr lang="en-US" altLang="ja-JP" smtClean="0">
                <a:ea typeface="ＭＳ Ｐゴシック" panose="020B0600070205080204" pitchFamily="34" charset="-128"/>
              </a:rPr>
              <a:t>HMD = Head Mounted Display</a:t>
            </a:r>
          </a:p>
          <a:p>
            <a:pPr lvl="1"/>
            <a:r>
              <a:rPr lang="en-US" altLang="ja-JP" smtClean="0">
                <a:ea typeface="ＭＳ Ｐゴシック" panose="020B0600070205080204" pitchFamily="34" charset="-128"/>
              </a:rPr>
              <a:t>Trying to minimize the “motion to photon” latency to mitigate VR sickness; for 802.21 more specifically to minimize the network latency part of the issue.</a:t>
            </a:r>
          </a:p>
          <a:p>
            <a:pPr lvl="1"/>
            <a:r>
              <a:rPr lang="en-US" altLang="ja-JP" smtClean="0">
                <a:ea typeface="ＭＳ Ｐゴシック" panose="020B0600070205080204" pitchFamily="34" charset="-128"/>
              </a:rPr>
              <a:t>Developing the table of contents for the white paper.</a:t>
            </a:r>
          </a:p>
          <a:p>
            <a:pPr lvl="1"/>
            <a:r>
              <a:rPr lang="en-US" altLang="ja-JP" smtClean="0">
                <a:ea typeface="ＭＳ Ｐゴシック" panose="020B0600070205080204" pitchFamily="34" charset="-128"/>
              </a:rPr>
              <a:t>Developing diagrams for the white paper.</a:t>
            </a:r>
          </a:p>
        </p:txBody>
      </p:sp>
      <p:sp>
        <p:nvSpPr>
          <p:cNvPr id="1024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62014F17-0431-4937-BC76-BB242DB4A7C2}" type="slidenum">
              <a:rPr lang="en-US" altLang="en-US" sz="1200" b="0"/>
              <a:pPr>
                <a:spcBef>
                  <a:spcPct val="0"/>
                </a:spcBef>
                <a:buFontTx/>
                <a:buNone/>
              </a:pPr>
              <a:t>168</a:t>
            </a:fld>
            <a:endParaRPr lang="en-US" altLang="en-US" sz="1200" b="0"/>
          </a:p>
        </p:txBody>
      </p:sp>
      <p:sp>
        <p:nvSpPr>
          <p:cNvPr id="102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102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255698871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xfrm>
            <a:off x="5919789" y="6475413"/>
            <a:ext cx="4286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6944F8C-453E-4F4C-A11F-C5D0E3FF6E3B}" type="slidenum">
              <a:rPr lang="en-US" altLang="en-US" sz="1200" b="0"/>
              <a:pPr>
                <a:spcBef>
                  <a:spcPct val="0"/>
                </a:spcBef>
                <a:buFontTx/>
                <a:buNone/>
              </a:pPr>
              <a:t>169</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7C8379A-E396-423A-8B37-3C7440F15D64}" type="slidenum">
              <a:rPr lang="en-US" altLang="en-US" sz="1200" b="0"/>
              <a:pPr algn="ctr">
                <a:spcBef>
                  <a:spcPct val="0"/>
                </a:spcBef>
                <a:buFontTx/>
                <a:buNone/>
              </a:pPr>
              <a:t>169</a:t>
            </a:fld>
            <a:endParaRPr lang="en-US" altLang="en-US" sz="1200" b="0"/>
          </a:p>
        </p:txBody>
      </p:sp>
      <p:sp>
        <p:nvSpPr>
          <p:cNvPr id="12292" name="Rectangle 2"/>
          <p:cNvSpPr>
            <a:spLocks noGrp="1" noChangeArrowheads="1"/>
          </p:cNvSpPr>
          <p:nvPr>
            <p:ph type="title" idx="4294967295"/>
          </p:nvPr>
        </p:nvSpPr>
        <p:spPr/>
        <p:txBody>
          <a:bodyPr/>
          <a:lstStyle/>
          <a:p>
            <a:r>
              <a:rPr lang="en-US" altLang="en-US" smtClean="0"/>
              <a:t>References</a:t>
            </a:r>
          </a:p>
        </p:txBody>
      </p:sp>
      <p:sp>
        <p:nvSpPr>
          <p:cNvPr id="12293" name="Rectangle 3"/>
          <p:cNvSpPr>
            <a:spLocks noGrp="1" noChangeArrowheads="1"/>
          </p:cNvSpPr>
          <p:nvPr>
            <p:ph type="body" idx="4294967295"/>
          </p:nvPr>
        </p:nvSpPr>
        <p:spPr>
          <a:xfrm>
            <a:off x="2209800" y="1752600"/>
            <a:ext cx="7772400" cy="4343400"/>
          </a:xfrm>
        </p:spPr>
        <p:txBody>
          <a:bodyPr/>
          <a:lstStyle/>
          <a:p>
            <a:r>
              <a:rPr lang="en-US" altLang="en-US" smtClean="0"/>
              <a:t>This document</a:t>
            </a:r>
          </a:p>
          <a:p>
            <a:pPr lvl="2"/>
            <a:r>
              <a:rPr lang="en-US" altLang="en-US" sz="140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a:t>Current draft is in the members-only area</a:t>
            </a:r>
          </a:p>
          <a:p>
            <a:pPr lvl="3"/>
            <a:r>
              <a:rPr lang="en-US" altLang="en-US" smtClean="0">
                <a:hlinkClick r:id="rId4"/>
              </a:rPr>
              <a:t>http://www.ieee802.org/21</a:t>
            </a:r>
            <a:r>
              <a:rPr lang="en-US" altLang="en-US" smtClean="0"/>
              <a:t>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122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sz="1800"/>
              <a:t>July 2018</a:t>
            </a:r>
          </a:p>
        </p:txBody>
      </p:sp>
      <p:sp>
        <p:nvSpPr>
          <p:cNvPr id="122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en-US" altLang="en-US"/>
              <a:t>Clint Chaplin, Self</a:t>
            </a:r>
          </a:p>
        </p:txBody>
      </p:sp>
    </p:spTree>
    <p:extLst>
      <p:ext uri="{BB962C8B-B14F-4D97-AF65-F5344CB8AC3E}">
        <p14:creationId xmlns:p14="http://schemas.microsoft.com/office/powerpoint/2010/main" val="271289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idx="1"/>
          </p:nvPr>
        </p:nvSpPr>
        <p:spPr>
          <a:xfrm>
            <a:off x="1905000" y="1371600"/>
            <a:ext cx="8382000" cy="4876800"/>
          </a:xfrm>
        </p:spPr>
        <p:txBody>
          <a:bodyPr/>
          <a:lstStyle/>
          <a:p>
            <a:pPr>
              <a:spcBef>
                <a:spcPts val="0"/>
              </a:spcBef>
            </a:pPr>
            <a:r>
              <a:rPr lang="en-US" dirty="0"/>
              <a:t>IETF/802 coordination</a:t>
            </a:r>
          </a:p>
          <a:p>
            <a:pPr lvl="1">
              <a:spcBef>
                <a:spcPts val="0"/>
              </a:spcBef>
            </a:pPr>
            <a:r>
              <a:rPr lang="en-US" dirty="0"/>
              <a:t>Reviewed liaison with Peter Yee.  No action needed this session.</a:t>
            </a:r>
          </a:p>
          <a:p>
            <a:pPr>
              <a:spcBef>
                <a:spcPts val="0"/>
              </a:spcBef>
            </a:pPr>
            <a:endParaRPr lang="en-US" dirty="0"/>
          </a:p>
          <a:p>
            <a:pPr>
              <a:spcBef>
                <a:spcPts val="0"/>
              </a:spcBef>
            </a:pPr>
            <a:r>
              <a:rPr lang="en-US" dirty="0" err="1"/>
              <a:t>TGax</a:t>
            </a:r>
            <a:r>
              <a:rPr lang="en-US" dirty="0"/>
              <a:t> subclause 10.2 and Figure 10-1</a:t>
            </a:r>
          </a:p>
          <a:p>
            <a:pPr lvl="1">
              <a:spcBef>
                <a:spcPts val="0"/>
              </a:spcBef>
            </a:pPr>
            <a:r>
              <a:rPr lang="en-US" dirty="0"/>
              <a:t>No discussion this time. Need to check on D3.0 comments or further work (if any – only comments were on follow-on clauses).</a:t>
            </a:r>
          </a:p>
          <a:p>
            <a:pPr lvl="1">
              <a:spcBef>
                <a:spcPts val="0"/>
              </a:spcBef>
            </a:pPr>
            <a:endParaRPr lang="en-US" dirty="0"/>
          </a:p>
          <a:p>
            <a:pPr>
              <a:spcBef>
                <a:spcPts val="0"/>
              </a:spcBef>
            </a:pPr>
            <a:r>
              <a:rPr lang="en-US" dirty="0"/>
              <a:t>“What is an ESS?”</a:t>
            </a:r>
          </a:p>
          <a:p>
            <a:pPr lvl="1">
              <a:spcBef>
                <a:spcPts val="0"/>
              </a:spcBef>
            </a:pPr>
            <a:r>
              <a:rPr lang="en-US" dirty="0"/>
              <a:t>Agreed we need to organize our ideas (currently 6 concepts) into a tabular approach, to clearly differentiate (or discover duplicates).</a:t>
            </a:r>
          </a:p>
          <a:p>
            <a:pPr lvl="1">
              <a:spcBef>
                <a:spcPts val="0"/>
              </a:spcBef>
            </a:pPr>
            <a:r>
              <a:rPr lang="en-US" dirty="0"/>
              <a:t>This is ongoing…</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September session.</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62787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idx="1"/>
          </p:nvPr>
        </p:nvSpPr>
        <p:spPr>
          <a:xfrm>
            <a:off x="1905000" y="1447800"/>
            <a:ext cx="8382000" cy="5029200"/>
          </a:xfrm>
        </p:spPr>
        <p:txBody>
          <a:bodyPr/>
          <a:lstStyle/>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is now published.</a:t>
            </a:r>
          </a:p>
          <a:p>
            <a:pPr>
              <a:spcBef>
                <a:spcPts val="0"/>
              </a:spcBef>
            </a:pPr>
            <a:endParaRPr lang="en-US" dirty="0"/>
          </a:p>
          <a:p>
            <a:pPr>
              <a:spcBef>
                <a:spcPts val="0"/>
              </a:spcBef>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465354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idx="1"/>
          </p:nvPr>
        </p:nvSpPr>
        <p:spPr>
          <a:xfrm>
            <a:off x="2209800" y="1676400"/>
            <a:ext cx="7772400" cy="4419600"/>
          </a:xfrm>
          <a:ln>
            <a:solidFill>
              <a:schemeClr val="bg1"/>
            </a:solidFill>
          </a:ln>
        </p:spPr>
        <p:txBody>
          <a:bodyPr/>
          <a:lstStyle/>
          <a:p>
            <a:pPr>
              <a:lnSpc>
                <a:spcPct val="90000"/>
              </a:lnSpc>
            </a:pPr>
            <a:r>
              <a:rPr lang="en-US" sz="3200" dirty="0"/>
              <a:t>None planned.</a:t>
            </a:r>
          </a:p>
          <a:p>
            <a:pPr>
              <a:lnSpc>
                <a:spcPct val="90000"/>
              </a:lnSpc>
            </a:pPr>
            <a:r>
              <a:rPr lang="en-US" altLang="en-US" sz="3200" dirty="0"/>
              <a:t>Will schedule with 10 days’ notice, if needed</a:t>
            </a:r>
            <a:endParaRPr lang="en-US" altLang="en-US" sz="2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39925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July 2018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July 2018</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September 2018 Plans</a:t>
            </a:r>
          </a:p>
        </p:txBody>
      </p:sp>
      <p:sp>
        <p:nvSpPr>
          <p:cNvPr id="17414" name="Rectangle 3"/>
          <p:cNvSpPr>
            <a:spLocks noGrp="1" noChangeArrowheads="1"/>
          </p:cNvSpPr>
          <p:nvPr>
            <p:ph idx="1"/>
          </p:nvPr>
        </p:nvSpPr>
        <p:spPr>
          <a:xfrm>
            <a:off x="1866900" y="1371600"/>
            <a:ext cx="8458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solidFill>
                  <a:srgbClr val="000000"/>
                </a:solidFill>
              </a:rPr>
              <a:t>Discussion of 11ba architecture modeling and implications</a:t>
            </a:r>
          </a:p>
          <a:p>
            <a:pPr marL="684213">
              <a:lnSpc>
                <a:spcPct val="90000"/>
              </a:lnSpc>
            </a:pPr>
            <a:r>
              <a:rPr lang="en-US" dirty="0"/>
              <a:t>Consider other “split” PHYs (?), depending on direction of discussion on </a:t>
            </a:r>
            <a:r>
              <a:rPr lang="en-US" dirty="0" err="1"/>
              <a:t>TGba</a:t>
            </a:r>
            <a:r>
              <a:rPr lang="en-US" dirty="0"/>
              <a:t> – perhaps LC, 28 GHz</a:t>
            </a:r>
          </a:p>
          <a:p>
            <a:pPr marL="684213">
              <a:lnSpc>
                <a:spcPct val="90000"/>
              </a:lnSpc>
            </a:pPr>
            <a:r>
              <a:rPr lang="en-US" dirty="0"/>
              <a:t>Continue review of any 11ax work on subclause 10.2 and Figure 10-1</a:t>
            </a:r>
          </a:p>
          <a:p>
            <a:pPr marL="684213">
              <a:lnSpc>
                <a:spcPct val="90000"/>
              </a:lnSpc>
            </a:pPr>
            <a:r>
              <a:rPr lang="en-US" dirty="0"/>
              <a:t>“What is an ESS?” and DS/AP/Portal architecture discussions</a:t>
            </a:r>
          </a:p>
          <a:p>
            <a:pPr marL="684213">
              <a:lnSpc>
                <a:spcPct val="90000"/>
              </a:lnSpc>
            </a:pPr>
            <a:r>
              <a:rPr lang="en-US" dirty="0"/>
              <a:t>Consider IETF </a:t>
            </a:r>
            <a:r>
              <a:rPr lang="en-US" dirty="0" err="1"/>
              <a:t>DetNet</a:t>
            </a:r>
            <a:r>
              <a:rPr lang="en-US" dirty="0"/>
              <a:t>/time-sensitive networking input</a:t>
            </a:r>
          </a:p>
          <a:p>
            <a:pPr marL="684213">
              <a:lnSpc>
                <a:spcPct val="90000"/>
              </a:lnSpc>
            </a:pPr>
            <a:r>
              <a:rPr lang="en-US" dirty="0"/>
              <a:t>MLME-RESET, versus MLME-JOIN and MLME-START</a:t>
            </a:r>
          </a:p>
          <a:p>
            <a:pPr marL="684213">
              <a:lnSpc>
                <a:spcPct val="90000"/>
              </a:lnSpc>
            </a:pPr>
            <a:r>
              <a:rPr lang="en-US" dirty="0"/>
              <a:t>Status updates on other IETF work, IEEE 1588 work</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
        <p:nvSpPr>
          <p:cNvPr id="2" name="Footer Placeholder 1"/>
          <p:cNvSpPr>
            <a:spLocks noGrp="1"/>
          </p:cNvSpPr>
          <p:nvPr>
            <p:ph type="ftr" idx="14"/>
          </p:nvPr>
        </p:nvSpPr>
        <p:spPr/>
        <p:txBody>
          <a:bodyPr/>
          <a:lstStyle/>
          <a:p>
            <a:r>
              <a:rPr lang="en-GB" smtClean="0"/>
              <a:t>Mark Hamilton, Ruckus/ARRIS</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11120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SC - Meeting Agenda and Comment slides   - July 2018 – San Diego</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2018-07-12</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21</a:t>
            </a:fld>
            <a:endParaRPr lang="en-GB" dirty="0"/>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3075" name="Object 3"/>
          <p:cNvGraphicFramePr>
            <a:graphicFrameLocks noChangeAspect="1"/>
          </p:cNvGraphicFramePr>
          <p:nvPr>
            <p:extLst/>
          </p:nvPr>
        </p:nvGraphicFramePr>
        <p:xfrm>
          <a:off x="2057400" y="2590805"/>
          <a:ext cx="8001000" cy="2422525"/>
        </p:xfrm>
        <a:graphic>
          <a:graphicData uri="http://schemas.openxmlformats.org/presentationml/2006/ole">
            <mc:AlternateContent xmlns:mc="http://schemas.openxmlformats.org/markup-compatibility/2006">
              <mc:Choice xmlns:v="urn:schemas-microsoft-com:vml" Requires="v">
                <p:oleObj spid="_x0000_s33801"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2057400" y="2590805"/>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21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9083798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2" y="626497"/>
            <a:ext cx="10361084" cy="438941"/>
          </a:xfrm>
          <a:ln/>
        </p:spPr>
        <p:txBody>
          <a:bodyPr>
            <a:no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Abstract-</a:t>
            </a:r>
            <a:r>
              <a:rPr lang="en-GB" sz="2800" dirty="0">
                <a:hlinkClick r:id="rId3"/>
              </a:rPr>
              <a:t>IEEE 802 PAR Review SC PARs under consideration</a:t>
            </a:r>
            <a:endParaRPr lang="en-GB" sz="2800" dirty="0"/>
          </a:p>
        </p:txBody>
      </p:sp>
      <p:sp>
        <p:nvSpPr>
          <p:cNvPr id="4098" name="Rectangle 2"/>
          <p:cNvSpPr>
            <a:spLocks noGrp="1" noChangeArrowheads="1"/>
          </p:cNvSpPr>
          <p:nvPr>
            <p:ph idx="1"/>
          </p:nvPr>
        </p:nvSpPr>
        <p:spPr>
          <a:xfrm>
            <a:off x="262296" y="1268760"/>
            <a:ext cx="11594344" cy="5187380"/>
          </a:xfrm>
          <a:ln/>
        </p:spPr>
        <p:txBody>
          <a:bodyPr>
            <a:noAutofit/>
          </a:bodyPr>
          <a:lstStyle/>
          <a:p>
            <a:r>
              <a:rPr lang="en-US" dirty="0"/>
              <a:t>Jul 8-13, 2018, San Diego, CA, USA </a:t>
            </a:r>
          </a:p>
          <a:p>
            <a:pPr lvl="1"/>
            <a:r>
              <a:rPr lang="en-US" dirty="0"/>
              <a:t>802.1Qcr - Amendment: Asynchronous Traffic Shaping, </a:t>
            </a:r>
            <a:r>
              <a:rPr lang="en-US" dirty="0">
                <a:hlinkClick r:id="rId4"/>
              </a:rPr>
              <a:t>PAR Modification</a:t>
            </a:r>
            <a:r>
              <a:rPr lang="en-US" dirty="0"/>
              <a:t> and </a:t>
            </a:r>
            <a:r>
              <a:rPr lang="en-US" dirty="0">
                <a:hlinkClick r:id="rId5"/>
              </a:rPr>
              <a:t>CSD</a:t>
            </a:r>
            <a:endParaRPr lang="en-US" dirty="0"/>
          </a:p>
          <a:p>
            <a:pPr lvl="1"/>
            <a:r>
              <a:rPr lang="en-US" dirty="0"/>
              <a:t>802.1Qcz - Amendment: Congestion Isolation, </a:t>
            </a:r>
            <a:r>
              <a:rPr lang="en-US" dirty="0">
                <a:hlinkClick r:id="rId6"/>
              </a:rPr>
              <a:t>PAR</a:t>
            </a:r>
            <a:r>
              <a:rPr lang="en-US" dirty="0"/>
              <a:t> and </a:t>
            </a:r>
            <a:r>
              <a:rPr lang="en-US" dirty="0">
                <a:hlinkClick r:id="rId7"/>
              </a:rPr>
              <a:t>CSD </a:t>
            </a:r>
            <a:endParaRPr lang="en-US" dirty="0"/>
          </a:p>
          <a:p>
            <a:pPr lvl="1"/>
            <a:r>
              <a:rPr lang="en-US" dirty="0"/>
              <a:t>802.1Qdd – Amendment: Resource Allocation Protocol, </a:t>
            </a:r>
            <a:r>
              <a:rPr lang="en-US" dirty="0">
                <a:hlinkClick r:id="rId8"/>
              </a:rPr>
              <a:t>PAR</a:t>
            </a:r>
            <a:r>
              <a:rPr lang="en-US" dirty="0"/>
              <a:t> and </a:t>
            </a:r>
            <a:r>
              <a:rPr lang="en-US" dirty="0">
                <a:hlinkClick r:id="rId9"/>
              </a:rPr>
              <a:t>CSD</a:t>
            </a:r>
            <a:endParaRPr lang="en-US" dirty="0"/>
          </a:p>
          <a:p>
            <a:pPr lvl="1"/>
            <a:r>
              <a:rPr lang="en-US" dirty="0"/>
              <a:t>802.3cn - Amendment: 50 Gb/s, 100 Gb/s, 200 Gb/s, and 400 Gb/s Operation over Single-Mode Fiber and DWDM (dense wavelength division multiplexing) systems, </a:t>
            </a:r>
            <a:r>
              <a:rPr lang="en-US" dirty="0">
                <a:hlinkClick r:id="rId10"/>
              </a:rPr>
              <a:t>PAR</a:t>
            </a:r>
            <a:r>
              <a:rPr lang="en-US" dirty="0"/>
              <a:t> and </a:t>
            </a:r>
            <a:r>
              <a:rPr lang="en-US" dirty="0">
                <a:hlinkClick r:id="rId11"/>
              </a:rPr>
              <a:t>CSD</a:t>
            </a:r>
            <a:endParaRPr lang="en-US" dirty="0"/>
          </a:p>
          <a:p>
            <a:pPr lvl="1"/>
            <a:r>
              <a:rPr lang="en-US" dirty="0"/>
              <a:t>802.11ax - Amendment: High Efficiency WLAN, </a:t>
            </a:r>
            <a:r>
              <a:rPr lang="en-US" dirty="0">
                <a:hlinkClick r:id="rId12"/>
              </a:rPr>
              <a:t>PAR Extension</a:t>
            </a:r>
            <a:r>
              <a:rPr lang="en-US" dirty="0"/>
              <a:t> and </a:t>
            </a:r>
            <a:r>
              <a:rPr lang="en-US" dirty="0">
                <a:hlinkClick r:id="rId13"/>
              </a:rPr>
              <a:t>CSD Modification</a:t>
            </a:r>
            <a:endParaRPr lang="en-US" dirty="0"/>
          </a:p>
          <a:p>
            <a:pPr lvl="1"/>
            <a:endParaRPr lang="en-US" dirty="0"/>
          </a:p>
          <a:p>
            <a:pPr lvl="1"/>
            <a:endParaRPr lang="en-US" dirty="0"/>
          </a:p>
          <a:p>
            <a:pPr marL="285750" indent="-285750"/>
            <a:r>
              <a:rPr lang="en-US" altLang="en-US" sz="2000" dirty="0"/>
              <a:t>PAR Review SC Meeting times: Monday PM2, Tuesday AM2, Thursday AM2</a:t>
            </a:r>
            <a:endParaRPr lang="en-US" altLang="en-US" sz="16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22</a:t>
            </a:fld>
            <a:endParaRPr lang="en-GB"/>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7" name="Rectangle 3">
            <a:extLst>
              <a:ext uri="{FF2B5EF4-FFF2-40B4-BE49-F238E27FC236}">
                <a16:creationId xmlns:a16="http://schemas.microsoft.com/office/drawing/2014/main" xmlns="" id="{D8A2A340-4BEF-42B1-AE26-6A55D6A269CF}"/>
              </a:ext>
            </a:extLst>
          </p:cNvPr>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9168407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800" dirty="0"/>
              <a:t>PAR Review SC –  March 2018</a:t>
            </a:r>
            <a:br>
              <a:rPr lang="en-US" altLang="en-US" sz="2800" dirty="0"/>
            </a:br>
            <a:r>
              <a:rPr lang="en-US" altLang="en-US" sz="2800" dirty="0"/>
              <a:t>Chair: Jon Rosdahl</a:t>
            </a:r>
            <a:endParaRPr lang="en-US" sz="2800" dirty="0"/>
          </a:p>
        </p:txBody>
      </p:sp>
      <p:sp>
        <p:nvSpPr>
          <p:cNvPr id="3" name="Content Placeholder 2"/>
          <p:cNvSpPr>
            <a:spLocks noGrp="1"/>
          </p:cNvSpPr>
          <p:nvPr>
            <p:ph idx="1"/>
          </p:nvPr>
        </p:nvSpPr>
        <p:spPr>
          <a:xfrm>
            <a:off x="914402" y="1744827"/>
            <a:ext cx="10361084" cy="4492485"/>
          </a:xfrm>
        </p:spPr>
        <p:txBody>
          <a:bodyPr>
            <a:normAutofit/>
          </a:bodyPr>
          <a:lstStyle/>
          <a:p>
            <a:pPr marL="0" indent="0"/>
            <a:r>
              <a:rPr lang="en-US" dirty="0"/>
              <a:t>Monday/Tuesday Agenda (3 </a:t>
            </a:r>
            <a:r>
              <a:rPr lang="en-US" dirty="0" err="1"/>
              <a:t>mtg</a:t>
            </a:r>
            <a:r>
              <a:rPr lang="en-US" dirty="0"/>
              <a:t> slots):</a:t>
            </a:r>
          </a:p>
          <a:p>
            <a:pPr marL="857250" lvl="1" indent="-457200">
              <a:buFont typeface="+mj-lt"/>
              <a:buAutoNum type="arabicPeriod"/>
            </a:pPr>
            <a:r>
              <a:rPr lang="en-US" dirty="0"/>
              <a:t>Welcome</a:t>
            </a:r>
          </a:p>
          <a:p>
            <a:pPr marL="857250" lvl="1" indent="-457200">
              <a:buFont typeface="+mj-lt"/>
              <a:buAutoNum type="arabicPeriod"/>
            </a:pPr>
            <a:r>
              <a:rPr lang="en-US" dirty="0"/>
              <a:t>Approve Previous Minutes</a:t>
            </a:r>
          </a:p>
          <a:p>
            <a:pPr marL="857250" lvl="1" indent="-457200">
              <a:buFont typeface="+mj-lt"/>
              <a:buAutoNum type="arabicPeriod"/>
            </a:pPr>
            <a:r>
              <a:rPr lang="en-US" dirty="0"/>
              <a:t>Determine order of review</a:t>
            </a:r>
          </a:p>
          <a:p>
            <a:pPr marL="857250" lvl="1" indent="-457200">
              <a:buFont typeface="+mj-lt"/>
              <a:buAutoNum type="arabicPeriod"/>
            </a:pPr>
            <a:r>
              <a:rPr lang="en-US" dirty="0"/>
              <a:t>Review PARs/CSD posted for review this week.</a:t>
            </a:r>
          </a:p>
          <a:p>
            <a:pPr marL="857250" lvl="1" indent="-457200">
              <a:buFont typeface="+mj-lt"/>
              <a:buAutoNum type="arabicPeriod"/>
            </a:pPr>
            <a:r>
              <a:rPr lang="en-US" dirty="0"/>
              <a:t>Recess</a:t>
            </a:r>
          </a:p>
          <a:p>
            <a:pPr marL="0" indent="0"/>
            <a:r>
              <a:rPr lang="en-US" dirty="0"/>
              <a:t>Thursday Agenda:</a:t>
            </a:r>
          </a:p>
          <a:p>
            <a:pPr marL="857250" lvl="1" indent="-457200">
              <a:buFont typeface="+mj-lt"/>
              <a:buAutoNum type="arabicPeriod"/>
            </a:pPr>
            <a:r>
              <a:rPr lang="en-US" dirty="0"/>
              <a:t>Review Response to Comments</a:t>
            </a:r>
          </a:p>
          <a:p>
            <a:pPr marL="857250" lvl="1" indent="-457200">
              <a:buFont typeface="+mj-lt"/>
              <a:buAutoNum type="arabicPeriod"/>
            </a:pPr>
            <a:r>
              <a:rPr lang="en-US" dirty="0"/>
              <a:t>Prepare Report for 802.11 WG closing plenary</a:t>
            </a:r>
          </a:p>
          <a:p>
            <a:pPr marL="857250" lvl="1" indent="-457200">
              <a:buFont typeface="+mj-lt"/>
              <a:buAutoNum type="arabicPeriod"/>
            </a:pPr>
            <a:r>
              <a:rPr lang="en-US" dirty="0"/>
              <a:t>Adjourn</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9" name="Footer Placeholder 8"/>
          <p:cNvSpPr>
            <a:spLocks noGrp="1"/>
          </p:cNvSpPr>
          <p:nvPr>
            <p:ph type="ftr" idx="14"/>
          </p:nvPr>
        </p:nvSpPr>
        <p:spPr/>
        <p:txBody>
          <a:bodyPr/>
          <a:lstStyle/>
          <a:p>
            <a:r>
              <a:rPr lang="en-GB" smtClean="0"/>
              <a:t>Jon Rosdahl (Qualcomm)</a:t>
            </a:r>
            <a:endParaRPr lang="en-GB" dirty="0"/>
          </a:p>
        </p:txBody>
      </p:sp>
      <p:sp>
        <p:nvSpPr>
          <p:cNvPr id="8" name="Date Placeholder 7"/>
          <p:cNvSpPr>
            <a:spLocks noGrp="1"/>
          </p:cNvSpPr>
          <p:nvPr>
            <p:ph type="dt" idx="15"/>
          </p:nvPr>
        </p:nvSpPr>
        <p:spPr/>
        <p:txBody>
          <a:bodyPr/>
          <a:lstStyle/>
          <a:p>
            <a:r>
              <a:rPr lang="en-US" smtClean="0"/>
              <a:t>July 2018</a:t>
            </a:r>
            <a:endParaRPr lang="en-GB" dirty="0"/>
          </a:p>
        </p:txBody>
      </p:sp>
      <p:sp>
        <p:nvSpPr>
          <p:cNvPr id="7" name="TextBox 6"/>
          <p:cNvSpPr txBox="1"/>
          <p:nvPr/>
        </p:nvSpPr>
        <p:spPr>
          <a:xfrm>
            <a:off x="2279576" y="1283162"/>
            <a:ext cx="2808312" cy="461665"/>
          </a:xfrm>
          <a:prstGeom prst="rect">
            <a:avLst/>
          </a:prstGeom>
          <a:noFill/>
        </p:spPr>
        <p:txBody>
          <a:bodyPr wrap="square" rtlCol="0">
            <a:spAutoFit/>
          </a:bodyPr>
          <a:lstStyle/>
          <a:p>
            <a:r>
              <a:rPr lang="en-US" dirty="0"/>
              <a:t>Draft Agenda:</a:t>
            </a:r>
          </a:p>
        </p:txBody>
      </p:sp>
    </p:spTree>
    <p:extLst>
      <p:ext uri="{BB962C8B-B14F-4D97-AF65-F5344CB8AC3E}">
        <p14:creationId xmlns:p14="http://schemas.microsoft.com/office/powerpoint/2010/main" val="2245108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Previous Minutes</a:t>
            </a:r>
          </a:p>
        </p:txBody>
      </p:sp>
      <p:sp>
        <p:nvSpPr>
          <p:cNvPr id="3" name="Content Placeholder 2"/>
          <p:cNvSpPr>
            <a:spLocks noGrp="1"/>
          </p:cNvSpPr>
          <p:nvPr>
            <p:ph idx="1"/>
          </p:nvPr>
        </p:nvSpPr>
        <p:spPr/>
        <p:txBody>
          <a:bodyPr/>
          <a:lstStyle/>
          <a:p>
            <a:r>
              <a:rPr lang="en-US" dirty="0"/>
              <a:t>Move to approve doc 11-18/0524r0 &lt; </a:t>
            </a:r>
            <a:r>
              <a:rPr lang="en-US" dirty="0">
                <a:hlinkClick r:id="rId2"/>
              </a:rPr>
              <a:t>https://mentor.ieee.org/802.11/dcn/18/11-18-0524-00-0PAR-minutes-march-2018-session.docx</a:t>
            </a:r>
            <a:r>
              <a:rPr lang="en-US" dirty="0"/>
              <a:t> &gt;  as the minutes for PAR Review SC from March 2018 meetings in Rosemont, IL.</a:t>
            </a:r>
          </a:p>
          <a:p>
            <a:endParaRPr lang="en-US" dirty="0"/>
          </a:p>
          <a:p>
            <a:r>
              <a:rPr lang="en-US" dirty="0"/>
              <a:t>Moved: Michael </a:t>
            </a:r>
            <a:r>
              <a:rPr lang="en-US" dirty="0" err="1"/>
              <a:t>Montemurro</a:t>
            </a:r>
            <a:endParaRPr lang="en-US" dirty="0"/>
          </a:p>
          <a:p>
            <a:r>
              <a:rPr lang="en-US" dirty="0"/>
              <a:t>2</a:t>
            </a:r>
            <a:r>
              <a:rPr lang="en-US" baseline="30000" dirty="0"/>
              <a:t>nd</a:t>
            </a:r>
            <a:r>
              <a:rPr lang="en-US" dirty="0"/>
              <a:t>:  Andrew Myles</a:t>
            </a:r>
          </a:p>
          <a:p>
            <a:r>
              <a:rPr lang="en-US" dirty="0"/>
              <a:t>Results: Unanimous</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26230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July 2018</a:t>
            </a:r>
            <a:endParaRPr lang="en-GB" dirty="0"/>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Tree>
    <p:extLst>
      <p:ext uri="{BB962C8B-B14F-4D97-AF65-F5344CB8AC3E}">
        <p14:creationId xmlns:p14="http://schemas.microsoft.com/office/powerpoint/2010/main" val="273935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D662E-E8F5-46CF-9341-4B30FFCB8D77}"/>
              </a:ext>
            </a:extLst>
          </p:cNvPr>
          <p:cNvSpPr>
            <a:spLocks noGrp="1"/>
          </p:cNvSpPr>
          <p:nvPr>
            <p:ph type="title"/>
          </p:nvPr>
        </p:nvSpPr>
        <p:spPr>
          <a:xfrm>
            <a:off x="909223" y="692697"/>
            <a:ext cx="10361084" cy="1134122"/>
          </a:xfrm>
        </p:spPr>
        <p:txBody>
          <a:bodyPr/>
          <a:lstStyle/>
          <a:p>
            <a:pPr lvl="1"/>
            <a:r>
              <a:rPr lang="en-US" sz="2400" dirty="0"/>
              <a:t>802.3cn - Amendment: 50 Gb/s, 100 Gb/s, 200 Gb/s, and 400 Gb/s Operation over Single-Mode Fiber and DWDM (dense wavelength division multiplexing) systems, </a:t>
            </a:r>
            <a:r>
              <a:rPr lang="en-US" sz="2400" dirty="0">
                <a:hlinkClick r:id="rId2"/>
              </a:rPr>
              <a:t>PAR</a:t>
            </a:r>
            <a:r>
              <a:rPr lang="en-US" sz="2400" dirty="0"/>
              <a:t> and </a:t>
            </a:r>
            <a:r>
              <a:rPr lang="en-US" sz="2400" dirty="0">
                <a:hlinkClick r:id="rId3"/>
              </a:rPr>
              <a:t>CSD</a:t>
            </a:r>
            <a:endParaRPr lang="en-US" sz="2400" dirty="0"/>
          </a:p>
        </p:txBody>
      </p:sp>
      <p:sp>
        <p:nvSpPr>
          <p:cNvPr id="7" name="Content Placeholder 6">
            <a:extLst>
              <a:ext uri="{FF2B5EF4-FFF2-40B4-BE49-F238E27FC236}">
                <a16:creationId xmlns:a16="http://schemas.microsoft.com/office/drawing/2014/main" xmlns="" id="{C9EE7DCB-5317-4BAF-83B2-A414D0FDC400}"/>
              </a:ext>
            </a:extLst>
          </p:cNvPr>
          <p:cNvSpPr>
            <a:spLocks noGrp="1"/>
          </p:cNvSpPr>
          <p:nvPr>
            <p:ph idx="1"/>
          </p:nvPr>
        </p:nvSpPr>
        <p:spPr/>
        <p:txBody>
          <a:bodyPr/>
          <a:lstStyle/>
          <a:p>
            <a:r>
              <a:rPr lang="en-US" dirty="0"/>
              <a:t>7.1 Should 100G be 100Gb/s?</a:t>
            </a:r>
          </a:p>
          <a:p>
            <a:r>
              <a:rPr lang="en-US" dirty="0"/>
              <a:t>7.1 What is 400ZR ? Suggest put explanation in 8.1</a:t>
            </a:r>
          </a:p>
          <a:p>
            <a:r>
              <a:rPr lang="en-US" dirty="0"/>
              <a:t>The 7.1 Sponsor Organization section is hard to parse.</a:t>
            </a:r>
          </a:p>
          <a:p>
            <a:r>
              <a:rPr lang="en-US" dirty="0"/>
              <a:t>7.1 “</a:t>
            </a:r>
            <a:r>
              <a:rPr lang="en-US" b="0" dirty="0"/>
              <a:t>Stakeholders have expressed a desire to see an IEEE 802.3 standard address 100 Gb/s Ethernet and 400 Gb/s Ethernet over DWDM systems.</a:t>
            </a:r>
          </a:p>
          <a:p>
            <a:r>
              <a:rPr lang="en-US" b="0" dirty="0"/>
              <a:t>Where appropriate, existing standards will be referenced, rather than duplicated.”</a:t>
            </a:r>
          </a:p>
          <a:p>
            <a:r>
              <a:rPr lang="en-US" b="0" dirty="0"/>
              <a:t>		This section should describe the projects that have similar scope, and not promise features or direction.  This first sentence is unnecessary, and the second sentence is not actionable.  Neither sentence is appropriate in this clause, please delete.  </a:t>
            </a:r>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xmlns="" id="{7E580512-CECD-4318-9E49-2871419E3BBB}"/>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26</a:t>
            </a:fld>
            <a:endParaRPr lang="en-US" altLang="en-US">
              <a:solidFill>
                <a:srgbClr val="000000"/>
              </a:solidFill>
            </a:endParaRPr>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5545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0D662E-E8F5-46CF-9341-4B30FFCB8D77}"/>
              </a:ext>
            </a:extLst>
          </p:cNvPr>
          <p:cNvSpPr>
            <a:spLocks noGrp="1"/>
          </p:cNvSpPr>
          <p:nvPr>
            <p:ph type="title"/>
          </p:nvPr>
        </p:nvSpPr>
        <p:spPr>
          <a:xfrm>
            <a:off x="909223" y="692697"/>
            <a:ext cx="10361084" cy="1134122"/>
          </a:xfrm>
        </p:spPr>
        <p:txBody>
          <a:bodyPr/>
          <a:lstStyle/>
          <a:p>
            <a:pPr lvl="1"/>
            <a:r>
              <a:rPr lang="en-US" sz="2800" dirty="0"/>
              <a:t>802.3cn - Amendment: 50 Gb/s, 100 Gb/s, 200 Gb/s, and 400 Gb/s Operation over Single-Mode Fiber and DWDM (dense wavelength division multiplexing) systems, </a:t>
            </a:r>
            <a:r>
              <a:rPr lang="en-US" sz="2800" dirty="0">
                <a:hlinkClick r:id="rId2"/>
              </a:rPr>
              <a:t>PAR</a:t>
            </a:r>
            <a:r>
              <a:rPr lang="en-US" sz="2800" dirty="0"/>
              <a:t> and </a:t>
            </a:r>
            <a:r>
              <a:rPr lang="en-US" sz="2800" dirty="0">
                <a:hlinkClick r:id="rId3"/>
              </a:rPr>
              <a:t>CSD</a:t>
            </a:r>
            <a:endParaRPr lang="en-US" sz="2800" dirty="0"/>
          </a:p>
        </p:txBody>
      </p:sp>
      <p:sp>
        <p:nvSpPr>
          <p:cNvPr id="7" name="Content Placeholder 6">
            <a:extLst>
              <a:ext uri="{FF2B5EF4-FFF2-40B4-BE49-F238E27FC236}">
                <a16:creationId xmlns:a16="http://schemas.microsoft.com/office/drawing/2014/main" xmlns="" id="{C9EE7DCB-5317-4BAF-83B2-A414D0FDC400}"/>
              </a:ext>
            </a:extLst>
          </p:cNvPr>
          <p:cNvSpPr>
            <a:spLocks noGrp="1"/>
          </p:cNvSpPr>
          <p:nvPr>
            <p:ph idx="1"/>
          </p:nvPr>
        </p:nvSpPr>
        <p:spPr/>
        <p:txBody>
          <a:bodyPr/>
          <a:lstStyle/>
          <a:p>
            <a:endParaRPr lang="en-US" sz="2800" dirty="0"/>
          </a:p>
          <a:p>
            <a:r>
              <a:rPr lang="en-US" sz="2800" dirty="0"/>
              <a:t>CSD: Distinct Identity:  in the PAR Section 7.1 two similar projects are identified.  Please describe how the 802.3 project while similar is distinct from those projects here in the CSD.  This has answered the extra criteria that 802.3 has added, but not the general 802 question of Distinct Identity.</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xmlns="" id="{7E580512-CECD-4318-9E49-2871419E3BBB}"/>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27</a:t>
            </a:fld>
            <a:endParaRPr lang="en-US" altLang="en-US">
              <a:solidFill>
                <a:srgbClr val="000000"/>
              </a:solidFill>
            </a:endParaRPr>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926033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3007F-BC7B-43CA-B378-3E1849B4D3DC}"/>
              </a:ext>
            </a:extLst>
          </p:cNvPr>
          <p:cNvSpPr>
            <a:spLocks noGrp="1"/>
          </p:cNvSpPr>
          <p:nvPr>
            <p:ph type="title"/>
          </p:nvPr>
        </p:nvSpPr>
        <p:spPr/>
        <p:txBody>
          <a:bodyPr/>
          <a:lstStyle/>
          <a:p>
            <a:r>
              <a:rPr lang="en-US" dirty="0"/>
              <a:t>802.1Qcr - Amendment: Asynchronous Traffic Shaping, </a:t>
            </a:r>
            <a:r>
              <a:rPr lang="en-US" dirty="0">
                <a:hlinkClick r:id="rId2"/>
              </a:rPr>
              <a:t>PAR Modification</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0CD49A76-E7CD-4E2D-8D5A-C088451FFE49}"/>
              </a:ext>
            </a:extLst>
          </p:cNvPr>
          <p:cNvSpPr>
            <a:spLocks noGrp="1"/>
          </p:cNvSpPr>
          <p:nvPr>
            <p:ph idx="1"/>
          </p:nvPr>
        </p:nvSpPr>
        <p:spPr/>
        <p:txBody>
          <a:bodyPr/>
          <a:lstStyle/>
          <a:p>
            <a:r>
              <a:rPr lang="en-US" dirty="0"/>
              <a:t>2.1 – Title seems repetitive. Is this correctly formed?  It seems to be a copy/paste error.</a:t>
            </a:r>
          </a:p>
          <a:p>
            <a:r>
              <a:rPr lang="en-US" dirty="0"/>
              <a:t>5.2b: Delete “</a:t>
            </a:r>
            <a:r>
              <a:rPr lang="en-US" b="0" dirty="0"/>
              <a:t>This amendment also addresses errors and omissions to</a:t>
            </a:r>
          </a:p>
          <a:p>
            <a:r>
              <a:rPr lang="en-US" b="0" dirty="0"/>
              <a:t>existing features.” This would make the scope open ended.</a:t>
            </a:r>
          </a:p>
          <a:p>
            <a:r>
              <a:rPr lang="en-US" b="0" dirty="0"/>
              <a:t>5.2b: The change of “provides” to “can be modeled as” seems to suggest a major feature removal. Is this the intent?</a:t>
            </a:r>
          </a:p>
          <a:p>
            <a:r>
              <a:rPr lang="en-US" b="0" dirty="0"/>
              <a:t>8.1 should have an explanation of why the changes are being requested.</a:t>
            </a:r>
          </a:p>
          <a:p>
            <a:endParaRPr lang="en-US" dirty="0"/>
          </a:p>
          <a:p>
            <a:r>
              <a:rPr lang="en-US" dirty="0"/>
              <a:t>CSD 1.2.1 – The response does not seem to match the PAR (TSN vs “</a:t>
            </a:r>
            <a:r>
              <a:rPr lang="en-US" b="0" dirty="0"/>
              <a:t>Asynchronous Traffic Shaping”).  Is this the correct CSD?</a:t>
            </a:r>
            <a:endParaRPr lang="en-US" dirty="0"/>
          </a:p>
        </p:txBody>
      </p:sp>
      <p:sp>
        <p:nvSpPr>
          <p:cNvPr id="6" name="Slide Number Placeholder 5">
            <a:extLst>
              <a:ext uri="{FF2B5EF4-FFF2-40B4-BE49-F238E27FC236}">
                <a16:creationId xmlns:a16="http://schemas.microsoft.com/office/drawing/2014/main" xmlns="" id="{49675F2F-B5A3-420B-A9A0-93FE5C9DA5A0}"/>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065430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22A47-F90A-4FEE-9887-EBDFAC017E6B}"/>
              </a:ext>
            </a:extLst>
          </p:cNvPr>
          <p:cNvSpPr>
            <a:spLocks noGrp="1"/>
          </p:cNvSpPr>
          <p:nvPr>
            <p:ph type="title"/>
          </p:nvPr>
        </p:nvSpPr>
        <p:spPr/>
        <p:txBody>
          <a:bodyPr/>
          <a:lstStyle/>
          <a:p>
            <a:r>
              <a:rPr lang="en-US" dirty="0"/>
              <a:t>802.1Qcz - Amendment: Congestion Isolation, </a:t>
            </a:r>
            <a:r>
              <a:rPr lang="en-US" dirty="0">
                <a:hlinkClick r:id="rId2"/>
              </a:rPr>
              <a:t>PAR</a:t>
            </a:r>
            <a:r>
              <a:rPr lang="en-US" dirty="0"/>
              <a:t> and </a:t>
            </a:r>
            <a:r>
              <a:rPr lang="en-US" dirty="0">
                <a:hlinkClick r:id="rId3"/>
              </a:rPr>
              <a:t>CSD </a:t>
            </a:r>
            <a:endParaRPr lang="en-US" dirty="0"/>
          </a:p>
        </p:txBody>
      </p:sp>
      <p:sp>
        <p:nvSpPr>
          <p:cNvPr id="3" name="Content Placeholder 2">
            <a:extLst>
              <a:ext uri="{FF2B5EF4-FFF2-40B4-BE49-F238E27FC236}">
                <a16:creationId xmlns:a16="http://schemas.microsoft.com/office/drawing/2014/main" xmlns="" id="{95D92A97-AB7E-4195-A2A8-1700A634DBBD}"/>
              </a:ext>
            </a:extLst>
          </p:cNvPr>
          <p:cNvSpPr>
            <a:spLocks noGrp="1"/>
          </p:cNvSpPr>
          <p:nvPr>
            <p:ph idx="1"/>
          </p:nvPr>
        </p:nvSpPr>
        <p:spPr/>
        <p:txBody>
          <a:bodyPr/>
          <a:lstStyle/>
          <a:p>
            <a:r>
              <a:rPr lang="en-US" dirty="0"/>
              <a:t>2.1 the title seems to be incorrect.  “Approved” “Draft” “Standard” which is it?  The name is probably mangled.</a:t>
            </a:r>
          </a:p>
          <a:p>
            <a:endParaRPr lang="en-US" dirty="0"/>
          </a:p>
          <a:p>
            <a:r>
              <a:rPr lang="en-US" dirty="0"/>
              <a:t>6.1.b the sentence does not make sense. Suggested replacement: “</a:t>
            </a:r>
            <a:r>
              <a:rPr lang="en-US" b="0" dirty="0"/>
              <a:t>The YANG Data Model will be assigned a Uniform Resource Name (URN) based on the Registration Authority (RA) URN tutorial and IEEE </a:t>
            </a:r>
            <a:r>
              <a:rPr lang="en-US" b="0" dirty="0" err="1"/>
              <a:t>Std</a:t>
            </a:r>
            <a:r>
              <a:rPr lang="en-US" b="0" dirty="0"/>
              <a:t> 802d.”</a:t>
            </a:r>
            <a:endParaRPr lang="en-US" dirty="0"/>
          </a:p>
          <a:p>
            <a:endParaRPr lang="en-US" dirty="0"/>
          </a:p>
        </p:txBody>
      </p:sp>
      <p:sp>
        <p:nvSpPr>
          <p:cNvPr id="6" name="Slide Number Placeholder 5">
            <a:extLst>
              <a:ext uri="{FF2B5EF4-FFF2-40B4-BE49-F238E27FC236}">
                <a16:creationId xmlns:a16="http://schemas.microsoft.com/office/drawing/2014/main" xmlns="" id="{75CC805C-7CCD-431C-9C8C-A01237A4B55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91819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a:t>
            </a:r>
            <a:r>
              <a:rPr lang="en-US" dirty="0" smtClean="0"/>
              <a:t>(July 2018</a:t>
            </a:r>
            <a:r>
              <a:rPr lang="en-US" dirty="0"/>
              <a: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2018-07-01</a:t>
            </a:r>
            <a:endParaRPr lang="en-GB" sz="2000" b="0" dirty="0"/>
          </a:p>
        </p:txBody>
      </p:sp>
      <p:sp>
        <p:nvSpPr>
          <p:cNvPr id="6" name="Date Placeholder 3"/>
          <p:cNvSpPr>
            <a:spLocks noGrp="1"/>
          </p:cNvSpPr>
          <p:nvPr>
            <p:ph type="dt" idx="10"/>
          </p:nvPr>
        </p:nvSpPr>
        <p:spPr/>
        <p:txBody>
          <a:bodyPr/>
          <a:lstStyle/>
          <a:p>
            <a:r>
              <a:rPr lang="en-US" smtClean="0"/>
              <a:t>July 2018</a:t>
            </a:r>
            <a:endParaRPr lang="en-GB" dirty="0"/>
          </a:p>
        </p:txBody>
      </p:sp>
      <p:sp>
        <p:nvSpPr>
          <p:cNvPr id="7" name="Footer Placeholder 4"/>
          <p:cNvSpPr>
            <a:spLocks noGrp="1"/>
          </p:cNvSpPr>
          <p:nvPr>
            <p:ph type="ftr" idx="11"/>
          </p:nvPr>
        </p:nvSpPr>
        <p:spPr/>
        <p:txBody>
          <a:bodyPr/>
          <a:lstStyle/>
          <a:p>
            <a:r>
              <a:rPr lang="en-GB" dirty="0" smtClean="0"/>
              <a:t>Peter Ecclesine (Cisco Systems)</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3</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8445"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2229074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CFA4A0-4229-450A-89DA-E93B8F1AF6F3}"/>
              </a:ext>
            </a:extLst>
          </p:cNvPr>
          <p:cNvSpPr>
            <a:spLocks noGrp="1"/>
          </p:cNvSpPr>
          <p:nvPr>
            <p:ph type="title"/>
          </p:nvPr>
        </p:nvSpPr>
        <p:spPr/>
        <p:txBody>
          <a:bodyPr/>
          <a:lstStyle/>
          <a:p>
            <a:r>
              <a:rPr lang="en-US" dirty="0"/>
              <a:t>802.1Qdd – Amendment: Resource Allocation Protocol,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a16="http://schemas.microsoft.com/office/drawing/2014/main" xmlns="" id="{F8EEDB11-F79C-4D25-9681-2FFBB1D3D58A}"/>
              </a:ext>
            </a:extLst>
          </p:cNvPr>
          <p:cNvSpPr>
            <a:spLocks noGrp="1"/>
          </p:cNvSpPr>
          <p:nvPr>
            <p:ph idx="1"/>
          </p:nvPr>
        </p:nvSpPr>
        <p:spPr/>
        <p:txBody>
          <a:bodyPr/>
          <a:lstStyle/>
          <a:p>
            <a:r>
              <a:rPr lang="en-US" dirty="0"/>
              <a:t>2.1 the title seems to be incorrect.  “Approved” “Draft” “Standard” which is it?  The name is probably mangled.</a:t>
            </a:r>
          </a:p>
          <a:p>
            <a:r>
              <a:rPr lang="en-US" dirty="0"/>
              <a:t>2.1 the title in the CSD seems more correct to put in the PAR.</a:t>
            </a:r>
          </a:p>
          <a:p>
            <a:r>
              <a:rPr lang="en-US" dirty="0"/>
              <a:t>5.5 – Include a reference for the MSRP expansion similar to the CSD:  “</a:t>
            </a:r>
            <a:r>
              <a:rPr lang="en-US" b="0" dirty="0"/>
              <a:t>IEEE 802.1Q Multiple Stream Reservation Protocol (MSRP)”</a:t>
            </a:r>
          </a:p>
          <a:p>
            <a:endParaRPr lang="en-US" b="0" dirty="0"/>
          </a:p>
          <a:p>
            <a:r>
              <a:rPr lang="en-US" b="0" dirty="0"/>
              <a:t>CSD 1.2.5: make reference to MSRP consistent “IEEE 802.1Q MSRP”.</a:t>
            </a:r>
          </a:p>
          <a:p>
            <a:endParaRPr lang="en-US" dirty="0"/>
          </a:p>
        </p:txBody>
      </p:sp>
      <p:sp>
        <p:nvSpPr>
          <p:cNvPr id="6" name="Slide Number Placeholder 5">
            <a:extLst>
              <a:ext uri="{FF2B5EF4-FFF2-40B4-BE49-F238E27FC236}">
                <a16:creationId xmlns:a16="http://schemas.microsoft.com/office/drawing/2014/main" xmlns="" id="{26C9A84C-A996-4105-8290-4F8249E43F3C}"/>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56379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July 2018</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a:xfrm>
            <a:off x="5793320" y="6475416"/>
            <a:ext cx="878744" cy="382584"/>
          </a:xfrm>
        </p:spPr>
        <p:txBody>
          <a:bodyPr/>
          <a:lstStyle/>
          <a:p>
            <a:r>
              <a:rPr lang="en-GB" dirty="0"/>
              <a:t>Slide </a:t>
            </a:r>
            <a:fld id="{3ABCC52B-A3F7-440B-BBF2-55191E6E7773}" type="slidenum">
              <a:rPr lang="en-GB" smtClean="0"/>
              <a:pPr/>
              <a:t>31</a:t>
            </a:fld>
            <a:endParaRPr lang="en-GB" dirty="0"/>
          </a:p>
        </p:txBody>
      </p:sp>
    </p:spTree>
    <p:extLst>
      <p:ext uri="{BB962C8B-B14F-4D97-AF65-F5344CB8AC3E}">
        <p14:creationId xmlns:p14="http://schemas.microsoft.com/office/powerpoint/2010/main" val="166166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40AE27A-53E9-4AA3-BAB4-8FDE635A1067}"/>
              </a:ext>
            </a:extLst>
          </p:cNvPr>
          <p:cNvSpPr>
            <a:spLocks noGrp="1"/>
          </p:cNvSpPr>
          <p:nvPr>
            <p:ph type="title"/>
          </p:nvPr>
        </p:nvSpPr>
        <p:spPr>
          <a:xfrm>
            <a:off x="914402" y="685803"/>
            <a:ext cx="10361084" cy="531813"/>
          </a:xfrm>
        </p:spPr>
        <p:txBody>
          <a:bodyPr/>
          <a:lstStyle/>
          <a:p>
            <a:r>
              <a:rPr lang="en-US" dirty="0"/>
              <a:t>Responses to comments on the 802.1 PARs</a:t>
            </a:r>
          </a:p>
        </p:txBody>
      </p:sp>
      <p:sp>
        <p:nvSpPr>
          <p:cNvPr id="9" name="Rectangle 1">
            <a:extLst>
              <a:ext uri="{FF2B5EF4-FFF2-40B4-BE49-F238E27FC236}">
                <a16:creationId xmlns:a16="http://schemas.microsoft.com/office/drawing/2014/main" xmlns="" id="{40D76E10-CCC5-4BA1-AE7F-A82DD72091FD}"/>
              </a:ext>
            </a:extLst>
          </p:cNvPr>
          <p:cNvSpPr>
            <a:spLocks noGrp="1" noChangeArrowheads="1"/>
          </p:cNvSpPr>
          <p:nvPr>
            <p:ph idx="1"/>
          </p:nvPr>
        </p:nvSpPr>
        <p:spPr bwMode="auto">
          <a:xfrm>
            <a:off x="914402" y="1499859"/>
            <a:ext cx="1091837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Colleagues,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Thank you for your review of the 802.1 PARs.  We have made responses and updates as documented below.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The updated PARs, CSDs, and our responses are available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802.1Qcr - Amendment: Asynchronous Traffic Shaping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PAR: </a:t>
            </a:r>
            <a:r>
              <a:rPr kumimoji="0" lang="en-US" altLang="en-US" sz="1400" b="0" i="0" u="none" strike="noStrike" cap="none" normalizeH="0" baseline="0" dirty="0">
                <a:ln>
                  <a:noFill/>
                </a:ln>
                <a:solidFill>
                  <a:schemeClr val="tx1"/>
                </a:solidFill>
                <a:effectLst/>
                <a:latin typeface="Arial" panose="020B0604020202020204" pitchFamily="34" charset="0"/>
                <a:hlinkClick r:id="rId2"/>
              </a:rPr>
              <a:t>http://www.ieee802.org/1/files/public/docs2018/cr-PAR-modification-0718-v01.pdf</a:t>
            </a: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CSD: </a:t>
            </a:r>
            <a:r>
              <a:rPr kumimoji="0" lang="en-US" altLang="en-US" sz="1400" b="0" i="0" u="none" strike="noStrike" cap="none" normalizeH="0" baseline="0" dirty="0">
                <a:ln>
                  <a:noFill/>
                </a:ln>
                <a:solidFill>
                  <a:schemeClr val="tx1"/>
                </a:solidFill>
                <a:effectLst/>
                <a:latin typeface="Arial" panose="020B0604020202020204" pitchFamily="34" charset="0"/>
                <a:hlinkClick r:id="rId3"/>
              </a:rPr>
              <a:t>https://mentor.ieee.org/802-ec/dcn/16/ec-16-0056-00-ACSD-802-1qcr.pdf</a:t>
            </a:r>
            <a:r>
              <a:rPr kumimoji="0" lang="en-US" altLang="en-US" sz="1400" b="0" i="0" u="none" strike="noStrike" cap="none" normalizeH="0" baseline="0" dirty="0">
                <a:ln>
                  <a:noFill/>
                </a:ln>
                <a:solidFill>
                  <a:schemeClr val="tx1"/>
                </a:solidFill>
                <a:effectLst/>
                <a:latin typeface="Arial" panose="020B0604020202020204" pitchFamily="34" charset="0"/>
              </a:rPr>
              <a:t>, which remains the one approved with the original PAR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Responses to the comments: </a:t>
            </a:r>
            <a:r>
              <a:rPr kumimoji="0" lang="en-US" altLang="en-US" sz="1400" b="0" i="0" u="none" strike="noStrike" cap="none" normalizeH="0" baseline="0" dirty="0">
                <a:ln>
                  <a:noFill/>
                </a:ln>
                <a:solidFill>
                  <a:schemeClr val="tx1"/>
                </a:solidFill>
                <a:effectLst/>
                <a:latin typeface="Arial" panose="020B0604020202020204" pitchFamily="34" charset="0"/>
                <a:hlinkClick r:id="rId4"/>
              </a:rPr>
              <a:t>http://www.ieee802.org/1/files/public/docs2018/cr-PAR-CSD-comments-0718-v01.pdf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802.1Qcz - Amendment: Congestion Isolation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PAR: </a:t>
            </a:r>
            <a:r>
              <a:rPr kumimoji="0" lang="en-US" altLang="en-US" sz="1400" b="0" i="0" u="none" strike="noStrike" cap="none" normalizeH="0" baseline="0" dirty="0">
                <a:ln>
                  <a:noFill/>
                </a:ln>
                <a:solidFill>
                  <a:schemeClr val="tx1"/>
                </a:solidFill>
                <a:effectLst/>
                <a:latin typeface="Arial" panose="020B0604020202020204" pitchFamily="34" charset="0"/>
                <a:hlinkClick r:id="rId5"/>
              </a:rPr>
              <a:t>http://www.ieee802.org/1/files/public/docs2018/cz-PAR-0718-v01.pdf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CSD: </a:t>
            </a:r>
            <a:r>
              <a:rPr kumimoji="0" lang="en-US" altLang="en-US" sz="1400" b="0" i="0" u="none" strike="noStrike" cap="none" normalizeH="0" baseline="0" dirty="0">
                <a:ln>
                  <a:noFill/>
                </a:ln>
                <a:solidFill>
                  <a:schemeClr val="tx1"/>
                </a:solidFill>
                <a:effectLst/>
                <a:latin typeface="Arial" panose="020B0604020202020204" pitchFamily="34" charset="0"/>
                <a:hlinkClick r:id="rId6"/>
              </a:rPr>
              <a:t>http://www.ieee802.org/1/files/public/docs2018/cz-CSD-0718-v01.pdf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Responses to the comments: </a:t>
            </a:r>
            <a:r>
              <a:rPr kumimoji="0" lang="en-US" altLang="en-US" sz="1400" b="0" i="0" u="none" strike="noStrike" cap="none" normalizeH="0" baseline="0" dirty="0">
                <a:ln>
                  <a:noFill/>
                </a:ln>
                <a:solidFill>
                  <a:schemeClr val="tx1"/>
                </a:solidFill>
                <a:effectLst/>
                <a:latin typeface="Arial" panose="020B0604020202020204" pitchFamily="34" charset="0"/>
                <a:hlinkClick r:id="rId7"/>
              </a:rPr>
              <a:t>http://www.ieee802.org/1/files/public/docs2018/cz-PAR-CSD-comments-0718-v01.pdf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802.1Qdd – Amendment: Resource Allocation Protocol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PAR: </a:t>
            </a:r>
            <a:r>
              <a:rPr kumimoji="0" lang="en-US" altLang="en-US" sz="1400" b="0" i="0" u="none" strike="noStrike" cap="none" normalizeH="0" baseline="0" dirty="0">
                <a:ln>
                  <a:noFill/>
                </a:ln>
                <a:solidFill>
                  <a:schemeClr val="tx1"/>
                </a:solidFill>
                <a:effectLst/>
                <a:latin typeface="Arial" panose="020B0604020202020204" pitchFamily="34" charset="0"/>
                <a:hlinkClick r:id="rId8"/>
              </a:rPr>
              <a:t>http://www.ieee802.org/1/files/public/docs2018/dd-PAR-0718-v01.pdf</a:t>
            </a: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CSD: </a:t>
            </a:r>
            <a:r>
              <a:rPr kumimoji="0" lang="en-US" altLang="en-US" sz="1400" b="0" i="0" u="none" strike="noStrike" cap="none" normalizeH="0" baseline="0" dirty="0">
                <a:ln>
                  <a:noFill/>
                </a:ln>
                <a:solidFill>
                  <a:schemeClr val="tx1"/>
                </a:solidFill>
                <a:effectLst/>
                <a:latin typeface="Arial" panose="020B0604020202020204" pitchFamily="34" charset="0"/>
                <a:hlinkClick r:id="rId9"/>
              </a:rPr>
              <a:t>http://www.ieee802.org/1/files/public/docs2018/dd-CSD-0718-v01.pdf</a:t>
            </a: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Responses to the comments: </a:t>
            </a:r>
            <a:r>
              <a:rPr kumimoji="0" lang="en-US" altLang="en-US" sz="1400" b="0" i="0" u="none" strike="noStrike" cap="none" normalizeH="0" baseline="0" dirty="0">
                <a:ln>
                  <a:noFill/>
                </a:ln>
                <a:solidFill>
                  <a:schemeClr val="tx1"/>
                </a:solidFill>
                <a:effectLst/>
                <a:latin typeface="Arial" panose="020B0604020202020204" pitchFamily="34" charset="0"/>
                <a:hlinkClick r:id="rId10"/>
              </a:rPr>
              <a:t>http://www.ieee802.org/1/files/public/docs2018/dd-PAR-CSD-comments-0718-v01.pdf</a:t>
            </a: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Regards,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rPr>
              <a:t>               -- John</a:t>
            </a:r>
          </a:p>
        </p:txBody>
      </p:sp>
      <p:sp>
        <p:nvSpPr>
          <p:cNvPr id="6" name="Slide Number Placeholder 5">
            <a:extLst>
              <a:ext uri="{FF2B5EF4-FFF2-40B4-BE49-F238E27FC236}">
                <a16:creationId xmlns:a16="http://schemas.microsoft.com/office/drawing/2014/main" xmlns="" id="{22F193F9-DF7C-4EC2-A414-22D2805465DF}"/>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32</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2382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4CE99-DD6F-4D44-9264-479AC1E0E0F2}"/>
              </a:ext>
            </a:extLst>
          </p:cNvPr>
          <p:cNvSpPr>
            <a:spLocks noGrp="1"/>
          </p:cNvSpPr>
          <p:nvPr>
            <p:ph type="title"/>
          </p:nvPr>
        </p:nvSpPr>
        <p:spPr/>
        <p:txBody>
          <a:bodyPr/>
          <a:lstStyle/>
          <a:p>
            <a:r>
              <a:rPr lang="en-US" altLang="en-US" b="0" dirty="0">
                <a:solidFill>
                  <a:schemeClr val="tx1"/>
                </a:solidFill>
                <a:latin typeface="Arial" panose="020B0604020202020204" pitchFamily="34" charset="0"/>
              </a:rPr>
              <a:t>802.1Qcr - Amendment: Asynchronous Traffic Shaping</a:t>
            </a:r>
            <a:endParaRPr lang="en-US" dirty="0"/>
          </a:p>
        </p:txBody>
      </p:sp>
      <p:sp>
        <p:nvSpPr>
          <p:cNvPr id="3" name="Content Placeholder 2">
            <a:extLst>
              <a:ext uri="{FF2B5EF4-FFF2-40B4-BE49-F238E27FC236}">
                <a16:creationId xmlns:a16="http://schemas.microsoft.com/office/drawing/2014/main" xmlns="" id="{F87A3189-4AFC-444D-B5F8-6F557643BCC2}"/>
              </a:ext>
            </a:extLst>
          </p:cNvPr>
          <p:cNvSpPr>
            <a:spLocks noGrp="1"/>
          </p:cNvSpPr>
          <p:nvPr>
            <p:ph idx="1"/>
          </p:nvPr>
        </p:nvSpPr>
        <p:spPr/>
        <p:txBody>
          <a:bodyPr/>
          <a:lstStyle/>
          <a:p>
            <a:pPr marL="0" lvl="0" indent="0" defTabSz="914400" eaLnBrk="0" hangingPunct="0">
              <a:spcBef>
                <a:spcPct val="0"/>
              </a:spcBef>
              <a:buClrTx/>
              <a:buSzTx/>
            </a:pPr>
            <a:r>
              <a:rPr lang="en-US" altLang="en-US" b="0" dirty="0">
                <a:solidFill>
                  <a:schemeClr val="tx1"/>
                </a:solidFill>
                <a:latin typeface="Arial" panose="020B0604020202020204" pitchFamily="34" charset="0"/>
              </a:rPr>
              <a:t>PAR: </a:t>
            </a:r>
            <a:r>
              <a:rPr lang="en-US" altLang="en-US" b="0" dirty="0">
                <a:solidFill>
                  <a:schemeClr val="tx1"/>
                </a:solidFill>
                <a:latin typeface="Arial" panose="020B0604020202020204" pitchFamily="34" charset="0"/>
                <a:hlinkClick r:id="rId2"/>
              </a:rPr>
              <a:t>http://www.ieee802.org/1/files/public/docs2018/cr-PAR-modification-0718-v01.pdf</a:t>
            </a:r>
            <a:r>
              <a:rPr lang="en-US" altLang="en-US" b="0" dirty="0">
                <a:solidFill>
                  <a:schemeClr val="tx1"/>
                </a:solidFill>
                <a:latin typeface="Arial" panose="020B0604020202020204" pitchFamily="34" charset="0"/>
              </a:rPr>
              <a:t> </a:t>
            </a:r>
          </a:p>
          <a:p>
            <a:pPr marL="0" lvl="0" indent="0" defTabSz="914400" eaLnBrk="0" hangingPunct="0">
              <a:spcBef>
                <a:spcPct val="0"/>
              </a:spcBef>
              <a:buClrTx/>
              <a:buSzTx/>
            </a:pPr>
            <a:r>
              <a:rPr lang="en-US" altLang="en-US" b="0" dirty="0">
                <a:solidFill>
                  <a:schemeClr val="tx1"/>
                </a:solidFill>
                <a:latin typeface="Arial" panose="020B0604020202020204" pitchFamily="34" charset="0"/>
              </a:rPr>
              <a:t>CSD: </a:t>
            </a:r>
            <a:r>
              <a:rPr lang="en-US" altLang="en-US" b="0" dirty="0">
                <a:solidFill>
                  <a:schemeClr val="tx1"/>
                </a:solidFill>
                <a:latin typeface="Arial" panose="020B0604020202020204" pitchFamily="34" charset="0"/>
                <a:hlinkClick r:id="rId3"/>
              </a:rPr>
              <a:t>https://mentor.ieee.org/802-ec/dcn/16/ec-16-0056-00-ACSD-802-1qcr.pdf</a:t>
            </a:r>
            <a:r>
              <a:rPr lang="en-US" altLang="en-US" b="0" dirty="0">
                <a:solidFill>
                  <a:schemeClr val="tx1"/>
                </a:solidFill>
                <a:latin typeface="Arial" panose="020B0604020202020204" pitchFamily="34" charset="0"/>
              </a:rPr>
              <a:t>, which remains the one approved with the original PAR </a:t>
            </a:r>
          </a:p>
          <a:p>
            <a:pPr marL="0" lvl="0" indent="0" defTabSz="914400" eaLnBrk="0" hangingPunct="0">
              <a:spcBef>
                <a:spcPct val="0"/>
              </a:spcBef>
              <a:buClrTx/>
              <a:buSzTx/>
            </a:pPr>
            <a:r>
              <a:rPr lang="en-US" altLang="en-US" b="0" dirty="0">
                <a:solidFill>
                  <a:schemeClr val="tx1"/>
                </a:solidFill>
                <a:latin typeface="Arial" panose="020B0604020202020204" pitchFamily="34" charset="0"/>
              </a:rPr>
              <a:t>Responses to the comments: </a:t>
            </a:r>
            <a:r>
              <a:rPr lang="en-US" altLang="en-US" b="0" dirty="0">
                <a:solidFill>
                  <a:schemeClr val="tx1"/>
                </a:solidFill>
                <a:latin typeface="Arial" panose="020B0604020202020204" pitchFamily="34" charset="0"/>
                <a:hlinkClick r:id="rId4"/>
              </a:rPr>
              <a:t>http://www.ieee802.org/1/files/public/docs2018/cr-PAR-CSD-comments-0718-v01.pdf</a:t>
            </a:r>
            <a:endParaRPr lang="en-US" altLang="en-US" b="0" dirty="0">
              <a:solidFill>
                <a:schemeClr val="tx1"/>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xmlns="" id="{F87C528D-B3D1-4EDC-AF52-C45C6F41F7E8}"/>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89503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A6E3F-BAEE-4F25-BD87-6CEF7D9D5397}"/>
              </a:ext>
            </a:extLst>
          </p:cNvPr>
          <p:cNvSpPr>
            <a:spLocks noGrp="1"/>
          </p:cNvSpPr>
          <p:nvPr>
            <p:ph type="title"/>
          </p:nvPr>
        </p:nvSpPr>
        <p:spPr>
          <a:xfrm>
            <a:off x="914402" y="685803"/>
            <a:ext cx="10361084" cy="654965"/>
          </a:xfrm>
        </p:spPr>
        <p:txBody>
          <a:bodyPr/>
          <a:lstStyle/>
          <a:p>
            <a:r>
              <a:rPr lang="en-US" altLang="en-US" b="0" dirty="0">
                <a:solidFill>
                  <a:schemeClr val="tx1"/>
                </a:solidFill>
                <a:latin typeface="Arial" panose="020B0604020202020204" pitchFamily="34" charset="0"/>
              </a:rPr>
              <a:t>802.1Qcz - Amendment: Congestion Isolation</a:t>
            </a:r>
            <a:endParaRPr lang="en-US" dirty="0"/>
          </a:p>
        </p:txBody>
      </p:sp>
      <p:sp>
        <p:nvSpPr>
          <p:cNvPr id="3" name="Content Placeholder 2">
            <a:extLst>
              <a:ext uri="{FF2B5EF4-FFF2-40B4-BE49-F238E27FC236}">
                <a16:creationId xmlns:a16="http://schemas.microsoft.com/office/drawing/2014/main" xmlns="" id="{1BB05B83-9B74-4D80-9BA4-5228607E2D7A}"/>
              </a:ext>
            </a:extLst>
          </p:cNvPr>
          <p:cNvSpPr>
            <a:spLocks noGrp="1"/>
          </p:cNvSpPr>
          <p:nvPr>
            <p:ph idx="1"/>
          </p:nvPr>
        </p:nvSpPr>
        <p:spPr/>
        <p:txBody>
          <a:bodyPr/>
          <a:lstStyle/>
          <a:p>
            <a:pPr marL="0" lvl="0" indent="0" defTabSz="914400" eaLnBrk="0" hangingPunct="0">
              <a:spcBef>
                <a:spcPct val="0"/>
              </a:spcBef>
              <a:buClrTx/>
              <a:buSzTx/>
            </a:pPr>
            <a:r>
              <a:rPr lang="en-US" altLang="en-US" b="0" dirty="0">
                <a:solidFill>
                  <a:schemeClr val="tx1"/>
                </a:solidFill>
                <a:latin typeface="Arial" panose="020B0604020202020204" pitchFamily="34" charset="0"/>
              </a:rPr>
              <a:t>PAR: </a:t>
            </a:r>
            <a:r>
              <a:rPr lang="en-US" altLang="en-US" b="0" dirty="0">
                <a:solidFill>
                  <a:schemeClr val="tx1"/>
                </a:solidFill>
                <a:latin typeface="Arial" panose="020B0604020202020204" pitchFamily="34" charset="0"/>
                <a:hlinkClick r:id="rId2"/>
              </a:rPr>
              <a:t>http://www.ieee802.org/1/files/public/docs2018/cz-PAR-0718-v01.pdf</a:t>
            </a:r>
            <a:endParaRPr lang="en-US" altLang="en-US"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b="0" dirty="0">
                <a:solidFill>
                  <a:schemeClr val="tx1"/>
                </a:solidFill>
                <a:latin typeface="Arial" panose="020B0604020202020204" pitchFamily="34" charset="0"/>
              </a:rPr>
              <a:t>CSD: </a:t>
            </a:r>
            <a:r>
              <a:rPr lang="en-US" altLang="en-US" b="0" dirty="0">
                <a:solidFill>
                  <a:schemeClr val="tx1"/>
                </a:solidFill>
                <a:latin typeface="Arial" panose="020B0604020202020204" pitchFamily="34" charset="0"/>
                <a:hlinkClick r:id="rId3"/>
              </a:rPr>
              <a:t>http://www.ieee802.org/1/files/public/docs2018/cz-CSD-0718-v01.pdf</a:t>
            </a:r>
            <a:endParaRPr lang="en-US" altLang="en-US"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b="0" dirty="0">
                <a:solidFill>
                  <a:schemeClr val="tx1"/>
                </a:solidFill>
                <a:latin typeface="Arial" panose="020B0604020202020204" pitchFamily="34" charset="0"/>
              </a:rPr>
              <a:t>Responses to the comments: </a:t>
            </a:r>
            <a:r>
              <a:rPr lang="en-US" altLang="en-US" b="0" dirty="0">
                <a:solidFill>
                  <a:schemeClr val="tx1"/>
                </a:solidFill>
                <a:latin typeface="Arial" panose="020B0604020202020204" pitchFamily="34" charset="0"/>
                <a:hlinkClick r:id="rId4"/>
              </a:rPr>
              <a:t>http://www.ieee802.org/1/files/public/docs2018/cz-PAR-CSD-comments-0718-v01.pdf</a:t>
            </a:r>
            <a:endParaRPr lang="en-US" altLang="en-US" b="0" dirty="0">
              <a:solidFill>
                <a:schemeClr val="tx1"/>
              </a:solidFill>
              <a:latin typeface="Arial" panose="020B0604020202020204" pitchFamily="34" charset="0"/>
            </a:endParaRPr>
          </a:p>
        </p:txBody>
      </p:sp>
      <p:sp>
        <p:nvSpPr>
          <p:cNvPr id="6" name="Slide Number Placeholder 5">
            <a:extLst>
              <a:ext uri="{FF2B5EF4-FFF2-40B4-BE49-F238E27FC236}">
                <a16:creationId xmlns:a16="http://schemas.microsoft.com/office/drawing/2014/main" xmlns="" id="{7C302932-1CCF-4D8E-955F-F99B0AC93623}"/>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296626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973E28-9632-4D12-9703-50EF3AB497D5}"/>
              </a:ext>
            </a:extLst>
          </p:cNvPr>
          <p:cNvSpPr>
            <a:spLocks noGrp="1"/>
          </p:cNvSpPr>
          <p:nvPr>
            <p:ph type="title"/>
          </p:nvPr>
        </p:nvSpPr>
        <p:spPr>
          <a:xfrm>
            <a:off x="914402" y="685803"/>
            <a:ext cx="10361084" cy="726973"/>
          </a:xfrm>
        </p:spPr>
        <p:txBody>
          <a:bodyPr/>
          <a:lstStyle/>
          <a:p>
            <a:pPr defTabSz="914400" eaLnBrk="0" hangingPunct="0">
              <a:buClrTx/>
              <a:buSzTx/>
            </a:pPr>
            <a:r>
              <a:rPr lang="en-US" altLang="en-US" b="0" dirty="0">
                <a:solidFill>
                  <a:schemeClr val="tx1"/>
                </a:solidFill>
                <a:latin typeface="Arial" panose="020B0604020202020204" pitchFamily="34" charset="0"/>
              </a:rPr>
              <a:t>802.1Qdd – Amendment: Resource Allocation Protocol  </a:t>
            </a:r>
            <a:endParaRPr lang="en-US" dirty="0"/>
          </a:p>
        </p:txBody>
      </p:sp>
      <p:sp>
        <p:nvSpPr>
          <p:cNvPr id="3" name="Content Placeholder 2">
            <a:extLst>
              <a:ext uri="{FF2B5EF4-FFF2-40B4-BE49-F238E27FC236}">
                <a16:creationId xmlns:a16="http://schemas.microsoft.com/office/drawing/2014/main" xmlns="" id="{A775F39B-234D-4ACD-BB57-1D3B635DE114}"/>
              </a:ext>
            </a:extLst>
          </p:cNvPr>
          <p:cNvSpPr>
            <a:spLocks noGrp="1"/>
          </p:cNvSpPr>
          <p:nvPr>
            <p:ph idx="1"/>
          </p:nvPr>
        </p:nvSpPr>
        <p:spPr/>
        <p:txBody>
          <a:bodyPr/>
          <a:lstStyle/>
          <a:p>
            <a:pPr marL="0" lvl="0" indent="0" defTabSz="914400" eaLnBrk="0" hangingPunct="0">
              <a:spcBef>
                <a:spcPct val="0"/>
              </a:spcBef>
              <a:buClrTx/>
              <a:buSzTx/>
            </a:pPr>
            <a:r>
              <a:rPr lang="en-US" altLang="en-US" b="0" dirty="0">
                <a:solidFill>
                  <a:schemeClr val="tx1"/>
                </a:solidFill>
                <a:latin typeface="Arial" panose="020B0604020202020204" pitchFamily="34" charset="0"/>
              </a:rPr>
              <a:t>PAR: </a:t>
            </a:r>
            <a:r>
              <a:rPr lang="en-US" altLang="en-US" b="0" dirty="0">
                <a:solidFill>
                  <a:schemeClr val="tx1"/>
                </a:solidFill>
                <a:latin typeface="Arial" panose="020B0604020202020204" pitchFamily="34" charset="0"/>
                <a:hlinkClick r:id="rId2"/>
              </a:rPr>
              <a:t>http://www.ieee802.org/1/files/public/docs2018/dd-PAR-0718-v01.pdf</a:t>
            </a:r>
            <a:endParaRPr lang="en-US" altLang="en-US"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b="0" dirty="0">
                <a:solidFill>
                  <a:schemeClr val="tx1"/>
                </a:solidFill>
                <a:latin typeface="Arial" panose="020B0604020202020204" pitchFamily="34" charset="0"/>
              </a:rPr>
              <a:t>CSD: </a:t>
            </a:r>
            <a:r>
              <a:rPr lang="en-US" altLang="en-US" b="0" dirty="0">
                <a:solidFill>
                  <a:schemeClr val="tx1"/>
                </a:solidFill>
                <a:latin typeface="Arial" panose="020B0604020202020204" pitchFamily="34" charset="0"/>
                <a:hlinkClick r:id="rId3"/>
              </a:rPr>
              <a:t>http://www.ieee802.org/1/files/public/docs2018/dd-CSD-0718-v01.pdf</a:t>
            </a:r>
            <a:r>
              <a:rPr lang="en-US" altLang="en-US" b="0" dirty="0">
                <a:solidFill>
                  <a:schemeClr val="tx1"/>
                </a:solidFill>
                <a:latin typeface="Arial" panose="020B0604020202020204" pitchFamily="34" charset="0"/>
              </a:rPr>
              <a:t> </a:t>
            </a:r>
          </a:p>
          <a:p>
            <a:pPr marL="0" lvl="0" indent="0" defTabSz="914400" eaLnBrk="0" hangingPunct="0">
              <a:spcBef>
                <a:spcPct val="0"/>
              </a:spcBef>
              <a:buClrTx/>
              <a:buSzTx/>
            </a:pPr>
            <a:r>
              <a:rPr lang="en-US" altLang="en-US" b="0" dirty="0">
                <a:solidFill>
                  <a:schemeClr val="tx1"/>
                </a:solidFill>
                <a:latin typeface="Arial" panose="020B0604020202020204" pitchFamily="34" charset="0"/>
              </a:rPr>
              <a:t>Responses to the comments: </a:t>
            </a:r>
            <a:r>
              <a:rPr lang="en-US" altLang="en-US" b="0" dirty="0">
                <a:solidFill>
                  <a:schemeClr val="tx1"/>
                </a:solidFill>
                <a:latin typeface="Arial" panose="020B0604020202020204" pitchFamily="34" charset="0"/>
                <a:hlinkClick r:id="rId4"/>
              </a:rPr>
              <a:t>http://www.ieee802.org/1/files/public/docs2018/dd-PAR-CSD-comments-0718-v01.pdf</a:t>
            </a:r>
            <a:r>
              <a:rPr lang="en-US" altLang="en-US" b="0" dirty="0">
                <a:solidFill>
                  <a:schemeClr val="tx1"/>
                </a:solidFill>
                <a:latin typeface="Arial" panose="020B0604020202020204" pitchFamily="34" charset="0"/>
              </a:rPr>
              <a:t> </a:t>
            </a:r>
          </a:p>
        </p:txBody>
      </p:sp>
      <p:sp>
        <p:nvSpPr>
          <p:cNvPr id="6" name="Slide Number Placeholder 5">
            <a:extLst>
              <a:ext uri="{FF2B5EF4-FFF2-40B4-BE49-F238E27FC236}">
                <a16:creationId xmlns:a16="http://schemas.microsoft.com/office/drawing/2014/main" xmlns="" id="{FE69266F-733D-4F2D-B536-4CA152DC126E}"/>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8767717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44F3AD-17BF-40AB-99F8-70A241EB73A9}"/>
              </a:ext>
            </a:extLst>
          </p:cNvPr>
          <p:cNvSpPr>
            <a:spLocks noGrp="1"/>
          </p:cNvSpPr>
          <p:nvPr>
            <p:ph type="title"/>
          </p:nvPr>
        </p:nvSpPr>
        <p:spPr>
          <a:xfrm>
            <a:off x="914402" y="685804"/>
            <a:ext cx="10361084" cy="619542"/>
          </a:xfrm>
        </p:spPr>
        <p:txBody>
          <a:bodyPr/>
          <a:lstStyle/>
          <a:p>
            <a:r>
              <a:rPr lang="en-US" dirty="0"/>
              <a:t>Emailed 802.3 Response</a:t>
            </a:r>
          </a:p>
        </p:txBody>
      </p:sp>
      <p:sp>
        <p:nvSpPr>
          <p:cNvPr id="7" name="Rectangle 1">
            <a:extLst>
              <a:ext uri="{FF2B5EF4-FFF2-40B4-BE49-F238E27FC236}">
                <a16:creationId xmlns:a16="http://schemas.microsoft.com/office/drawing/2014/main" xmlns="" id="{AFD170DC-1300-46B2-8ADB-F2698A4CB510}"/>
              </a:ext>
            </a:extLst>
          </p:cNvPr>
          <p:cNvSpPr>
            <a:spLocks noGrp="1" noChangeArrowheads="1"/>
          </p:cNvSpPr>
          <p:nvPr>
            <p:ph idx="1"/>
          </p:nvPr>
        </p:nvSpPr>
        <p:spPr bwMode="auto">
          <a:xfrm>
            <a:off x="1199456" y="1305345"/>
            <a:ext cx="1026233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Dear EC members,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Mr. Law has directed me to respond to the comments on the IEEE P802.3cn PAR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and CSD under consideration at the plenary this week. My thanks to all for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their comments.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Please find attached the responses to the comments we received on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IEEE P802.3cn PAR and CSD modification request in the attached file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&lt;IEEE_P802_3cn_comment_responses.pdf&gt;.</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&lt;&lt;...&gt;&gt;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The draft PARs and CSDs for the IEEE P802.3cn projects may be accessed at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following URLs.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ymbol" panose="05050102010706020507" pitchFamily="18" charset="2"/>
              </a:rPr>
              <a:t>·</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IEEE P802.3cn PAR:</a:t>
            </a:r>
            <a:r>
              <a:rPr kumimoji="0" lang="en-US" altLang="en-US" sz="1800" b="0" i="0" u="none" strike="noStrike" cap="none" normalizeH="0" baseline="0" dirty="0">
                <a:ln>
                  <a:noFill/>
                </a:ln>
                <a:solidFill>
                  <a:schemeClr val="tx1"/>
                </a:solidFill>
                <a:effectLst/>
              </a:rPr>
              <a:t> </a:t>
            </a:r>
            <a:r>
              <a:rPr kumimoji="0" lang="en-US" altLang="en-US" sz="1800" b="0" i="0" u="sng" strike="noStrike" cap="none" normalizeH="0" baseline="0" dirty="0">
                <a:ln>
                  <a:noFill/>
                </a:ln>
                <a:solidFill>
                  <a:srgbClr val="0563C1"/>
                </a:solidFill>
                <a:effectLst/>
                <a:latin typeface="Consolas" panose="020B0609020204030204" pitchFamily="49" charset="0"/>
                <a:cs typeface="Consolas" panose="020B0609020204030204" pitchFamily="49" charset="0"/>
                <a:hlinkClick r:id="rId2"/>
              </a:rPr>
              <a:t>https://mentor.ieee.org/802-ec/dcn/18/ec-18-0145-00-00EC-ieee-p802-3cn-standard-for-ethernet-amendment-physical-layers-and-management-parameters-for-50-gb-s-100-gb-s-200-gb-s-and-400-gb-s-operation-over-single-mode-fiber-and-dwdm-dense-wavelength-division-multiplexing-systems.pdf</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Symbol" panose="05050102010706020507" pitchFamily="18" charset="2"/>
              </a:rPr>
              <a:t>·</a:t>
            </a:r>
            <a:r>
              <a:rPr kumimoji="0" lang="en-US" altLang="en-US" sz="18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      </a:t>
            </a:r>
            <a:r>
              <a:rPr kumimoji="0" lang="en-US" altLang="en-US" sz="1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IEEE P802.3cn CSD:</a:t>
            </a:r>
            <a:r>
              <a:rPr kumimoji="0" lang="en-US" altLang="en-US" sz="1800" b="0" i="0" u="none" strike="noStrike" cap="none" normalizeH="0" baseline="0" dirty="0">
                <a:ln>
                  <a:noFill/>
                </a:ln>
                <a:solidFill>
                  <a:schemeClr val="tx1"/>
                </a:solidFill>
                <a:effectLst/>
              </a:rPr>
              <a:t> </a:t>
            </a:r>
            <a:r>
              <a:rPr kumimoji="0" lang="en-US" altLang="en-US" sz="1800" b="0" i="0" u="sng" strike="noStrike" cap="none" normalizeH="0" baseline="0" dirty="0">
                <a:ln>
                  <a:noFill/>
                </a:ln>
                <a:solidFill>
                  <a:srgbClr val="0563C1"/>
                </a:solidFill>
                <a:effectLst/>
                <a:latin typeface="Consolas" panose="020B0609020204030204" pitchFamily="49" charset="0"/>
                <a:cs typeface="Consolas" panose="020B0609020204030204" pitchFamily="49" charset="0"/>
                <a:hlinkClick r:id="rId3"/>
              </a:rPr>
              <a:t>https://mentor.ieee.org/802-ec/dcn/18/ec-18-0146-00-00EC-ieee-p802-3cn-draft-csd.pdf</a:t>
            </a: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Best regards,</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rPr>
              <a:t>John </a:t>
            </a:r>
            <a:r>
              <a:rPr kumimoji="0" lang="en-US" altLang="en-US" sz="1800" b="0" i="0" u="none" strike="noStrike" cap="none" normalizeH="0" baseline="0" dirty="0" err="1">
                <a:ln>
                  <a:noFill/>
                </a:ln>
                <a:solidFill>
                  <a:srgbClr val="000000"/>
                </a:solidFill>
                <a:effectLst/>
                <a:latin typeface="Consolas" panose="020B0609020204030204" pitchFamily="49" charset="0"/>
                <a:cs typeface="Consolas" panose="020B0609020204030204" pitchFamily="49" charset="0"/>
              </a:rPr>
              <a:t>D’Ambrosia</a:t>
            </a:r>
            <a:endParaRPr kumimoji="0" lang="en-US" altLang="en-US" sz="1800" b="0" i="0" u="none" strike="noStrike" cap="none" normalizeH="0" baseline="0" dirty="0">
              <a:ln>
                <a:noFill/>
              </a:ln>
              <a:solidFill>
                <a:srgbClr val="000000"/>
              </a:solidFill>
              <a:effectLst/>
              <a:latin typeface="Consolas" panose="020B0609020204030204" pitchFamily="49" charset="0"/>
              <a:cs typeface="Consolas" panose="020B0609020204030204" pitchFamily="49" charset="0"/>
            </a:endParaRPr>
          </a:p>
        </p:txBody>
      </p:sp>
      <p:sp>
        <p:nvSpPr>
          <p:cNvPr id="6" name="Slide Number Placeholder 5">
            <a:extLst>
              <a:ext uri="{FF2B5EF4-FFF2-40B4-BE49-F238E27FC236}">
                <a16:creationId xmlns:a16="http://schemas.microsoft.com/office/drawing/2014/main" xmlns="" id="{6B1C45A1-1815-4412-AFF4-50CE73DED7F5}"/>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1483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July 2018</a:t>
            </a:r>
            <a:endParaRPr lang="en-GB"/>
          </a:p>
        </p:txBody>
      </p:sp>
      <p:sp>
        <p:nvSpPr>
          <p:cNvPr id="5" name="Footer Placeholder 4"/>
          <p:cNvSpPr>
            <a:spLocks noGrp="1"/>
          </p:cNvSpPr>
          <p:nvPr>
            <p:ph type="ftr" idx="11"/>
          </p:nvPr>
        </p:nvSpPr>
        <p:spPr/>
        <p:txBody>
          <a:bodyPr/>
          <a:lstStyle/>
          <a:p>
            <a:r>
              <a:rPr lang="en-GB"/>
              <a:t>Jon Rosdahl (Qualcomm)</a:t>
            </a:r>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15295097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9D7A995-8B83-4208-8DE7-896838B64108}"/>
              </a:ext>
            </a:extLst>
          </p:cNvPr>
          <p:cNvSpPr>
            <a:spLocks noGrp="1"/>
          </p:cNvSpPr>
          <p:nvPr>
            <p:ph type="title"/>
          </p:nvPr>
        </p:nvSpPr>
        <p:spPr/>
        <p:txBody>
          <a:bodyPr/>
          <a:lstStyle/>
          <a:p>
            <a:r>
              <a:rPr lang="en-US" dirty="0"/>
              <a:t>Summary Report to 802.11</a:t>
            </a:r>
          </a:p>
        </p:txBody>
      </p:sp>
      <p:sp>
        <p:nvSpPr>
          <p:cNvPr id="8" name="Content Placeholder 7">
            <a:extLst>
              <a:ext uri="{FF2B5EF4-FFF2-40B4-BE49-F238E27FC236}">
                <a16:creationId xmlns:a16="http://schemas.microsoft.com/office/drawing/2014/main" xmlns="" id="{6D66076C-8C27-4E7B-B8E1-45B2D32895B8}"/>
              </a:ext>
            </a:extLst>
          </p:cNvPr>
          <p:cNvSpPr>
            <a:spLocks noGrp="1"/>
          </p:cNvSpPr>
          <p:nvPr>
            <p:ph idx="1"/>
          </p:nvPr>
        </p:nvSpPr>
        <p:spPr/>
        <p:txBody>
          <a:bodyPr/>
          <a:lstStyle/>
          <a:p>
            <a:r>
              <a:rPr lang="en-US" dirty="0"/>
              <a:t>Comments were filed on 4 PARS and in general all our comments were accepted.</a:t>
            </a:r>
          </a:p>
          <a:p>
            <a:endParaRPr lang="en-US" dirty="0"/>
          </a:p>
        </p:txBody>
      </p:sp>
      <p:sp>
        <p:nvSpPr>
          <p:cNvPr id="6" name="Slide Number Placeholder 5">
            <a:extLst>
              <a:ext uri="{FF2B5EF4-FFF2-40B4-BE49-F238E27FC236}">
                <a16:creationId xmlns:a16="http://schemas.microsoft.com/office/drawing/2014/main" xmlns="" id="{A14C5D33-2D95-499B-A8A8-DD5A9B838FDA}"/>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38</a:t>
            </a:fld>
            <a:endParaRPr lang="en-US" altLang="en-US">
              <a:solidFill>
                <a:srgbClr val="000000"/>
              </a:solidFill>
            </a:endParaRPr>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635629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11-18/1050r2 as the report from PAR Review SC for the July 2018 plenary.</a:t>
            </a:r>
          </a:p>
          <a:p>
            <a:endParaRPr lang="en-US" dirty="0"/>
          </a:p>
          <a:p>
            <a:r>
              <a:rPr lang="en-US" dirty="0"/>
              <a:t>Moved: Stephen McCann</a:t>
            </a:r>
          </a:p>
          <a:p>
            <a:r>
              <a:rPr lang="en-US" dirty="0"/>
              <a:t>2</a:t>
            </a:r>
            <a:r>
              <a:rPr lang="en-US" baseline="30000" dirty="0"/>
              <a:t>nd</a:t>
            </a:r>
            <a:r>
              <a:rPr lang="en-US" dirty="0"/>
              <a:t>: Marc </a:t>
            </a:r>
            <a:r>
              <a:rPr lang="en-US" dirty="0" err="1"/>
              <a:t>Emmelmann</a:t>
            </a:r>
            <a:endParaRPr lang="en-US" dirty="0"/>
          </a:p>
          <a:p>
            <a:r>
              <a:rPr lang="en-US" dirty="0"/>
              <a:t>Results: Unanimous </a:t>
            </a:r>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8" name="Footer Placeholder 7"/>
          <p:cNvSpPr>
            <a:spLocks noGrp="1"/>
          </p:cNvSpPr>
          <p:nvPr>
            <p:ph type="ftr" idx="14"/>
          </p:nvPr>
        </p:nvSpPr>
        <p:spPr/>
        <p:txBody>
          <a:bodyPr/>
          <a:lstStyle/>
          <a:p>
            <a:r>
              <a:rPr lang="en-GB" smtClean="0"/>
              <a:t>Jon Rosdahl (Qualcomm)</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547119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July 10</a:t>
            </a:r>
            <a:r>
              <a:rPr lang="en-GB" baseline="30000" dirty="0" smtClean="0"/>
              <a:t>th</a:t>
            </a:r>
            <a:r>
              <a:rPr lang="en-GB" dirty="0" smtClean="0"/>
              <a:t> roundtable status report</a:t>
            </a:r>
            <a:endParaRPr lang="en-GB" dirty="0"/>
          </a:p>
        </p:txBody>
      </p:sp>
      <p:sp>
        <p:nvSpPr>
          <p:cNvPr id="9218" name="Rectangle 2"/>
          <p:cNvSpPr>
            <a:spLocks noGrp="1" noChangeArrowheads="1"/>
          </p:cNvSpPr>
          <p:nvPr>
            <p:ph idx="1"/>
          </p:nvPr>
        </p:nvSpPr>
        <p:spPr>
          <a:xfrm>
            <a:off x="965200" y="1600200"/>
            <a:ext cx="10361084" cy="4800600"/>
          </a:xfrm>
          <a:ln/>
        </p:spPr>
        <p:txBody>
          <a:bodyPr/>
          <a:lstStyle/>
          <a:p>
            <a:r>
              <a:rPr lang="en-GB" sz="2000" dirty="0" smtClean="0"/>
              <a:t>11ak </a:t>
            </a:r>
            <a:r>
              <a:rPr lang="en-GB" sz="2000" dirty="0"/>
              <a:t>– </a:t>
            </a:r>
            <a:r>
              <a:rPr lang="en-GB" sz="2000" dirty="0" smtClean="0"/>
              <a:t> published</a:t>
            </a:r>
            <a:endParaRPr lang="en-GB" sz="2000" dirty="0"/>
          </a:p>
          <a:p>
            <a:r>
              <a:rPr lang="en-GB" sz="2000" dirty="0"/>
              <a:t>11aq – </a:t>
            </a:r>
            <a:r>
              <a:rPr lang="en-GB" sz="2000" dirty="0" smtClean="0"/>
              <a:t> in publication editing, will roll into </a:t>
            </a:r>
            <a:r>
              <a:rPr lang="en-GB" sz="2000" dirty="0" err="1" smtClean="0"/>
              <a:t>REVmd</a:t>
            </a:r>
            <a:r>
              <a:rPr lang="en-GB" sz="2000" dirty="0" smtClean="0"/>
              <a:t> in mid-August</a:t>
            </a:r>
            <a:endParaRPr lang="en-GB" sz="2000" dirty="0"/>
          </a:p>
          <a:p>
            <a:r>
              <a:rPr lang="en-GB" sz="2000" dirty="0"/>
              <a:t>11ax </a:t>
            </a:r>
            <a:r>
              <a:rPr lang="en-US" sz="2000" dirty="0"/>
              <a:t>– </a:t>
            </a:r>
            <a:r>
              <a:rPr lang="en-US" sz="2000" dirty="0" smtClean="0"/>
              <a:t> D3.0 comment resolution, hope to </a:t>
            </a:r>
            <a:r>
              <a:rPr lang="en-US" sz="2000" dirty="0" err="1" smtClean="0"/>
              <a:t>recirc</a:t>
            </a:r>
            <a:r>
              <a:rPr lang="en-US" sz="2000" dirty="0" smtClean="0"/>
              <a:t> out of Nov and start MDR on D3.0</a:t>
            </a:r>
            <a:endParaRPr lang="en-US" sz="2000" dirty="0"/>
          </a:p>
          <a:p>
            <a:r>
              <a:rPr lang="en-US" sz="2000" dirty="0"/>
              <a:t>11ay – </a:t>
            </a:r>
            <a:r>
              <a:rPr lang="en-US" sz="2000" dirty="0" smtClean="0"/>
              <a:t> completing comment resolution and D2.0 WGLB out of July</a:t>
            </a:r>
            <a:endParaRPr lang="en-GB" sz="2000" dirty="0"/>
          </a:p>
          <a:p>
            <a:r>
              <a:rPr lang="en-GB" sz="2000" dirty="0"/>
              <a:t>11az – </a:t>
            </a:r>
            <a:r>
              <a:rPr lang="en-US" sz="2000" dirty="0" smtClean="0"/>
              <a:t> SFD v16 will freeze, D0.4 will come out next week for WG CC</a:t>
            </a:r>
            <a:endParaRPr lang="en-GB" sz="2000" dirty="0"/>
          </a:p>
          <a:p>
            <a:r>
              <a:rPr lang="en-GB" sz="2000" dirty="0"/>
              <a:t>11ba – </a:t>
            </a:r>
            <a:r>
              <a:rPr lang="en-GB" sz="2000" dirty="0" smtClean="0"/>
              <a:t>D0.3 this week, and will decide whether D1.0 for WGLB or D0.4 for CC  </a:t>
            </a:r>
            <a:endParaRPr lang="en-GB" sz="2000" dirty="0"/>
          </a:p>
          <a:p>
            <a:r>
              <a:rPr lang="en-GB" sz="2000" dirty="0" err="1"/>
              <a:t>REVmd</a:t>
            </a:r>
            <a:r>
              <a:rPr lang="en-GB" sz="2000" dirty="0"/>
              <a:t> </a:t>
            </a:r>
            <a:r>
              <a:rPr lang="en-GB" sz="2000" dirty="0" smtClean="0"/>
              <a:t>– D1.2 including 11aj </a:t>
            </a:r>
            <a:r>
              <a:rPr lang="en-GB" sz="2000" dirty="0" err="1" smtClean="0"/>
              <a:t>rollin</a:t>
            </a:r>
            <a:r>
              <a:rPr lang="en-GB" sz="2000" dirty="0" smtClean="0"/>
              <a:t>, in comment resolution, ad hoc late July, roll in 11ak before Sept, hope to </a:t>
            </a:r>
            <a:r>
              <a:rPr lang="en-GB" sz="2000" dirty="0" err="1" smtClean="0"/>
              <a:t>rollin</a:t>
            </a:r>
            <a:r>
              <a:rPr lang="en-GB" sz="2000" dirty="0" smtClean="0"/>
              <a:t> 11aq and </a:t>
            </a:r>
            <a:r>
              <a:rPr lang="en-GB" sz="2000" dirty="0" err="1" smtClean="0"/>
              <a:t>recirc</a:t>
            </a:r>
            <a:r>
              <a:rPr lang="en-GB" sz="2000" dirty="0" smtClean="0"/>
              <a:t> out of Sept</a:t>
            </a:r>
            <a:endParaRPr lang="en-GB" sz="2000" dirty="0"/>
          </a:p>
          <a:p>
            <a:pPr marL="0" indent="0"/>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spTree>
    <p:extLst>
      <p:ext uri="{BB962C8B-B14F-4D97-AF65-F5344CB8AC3E}">
        <p14:creationId xmlns:p14="http://schemas.microsoft.com/office/powerpoint/2010/main" val="2107079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361084"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Previous Plenary:  11-18/0524r0:</a:t>
            </a:r>
          </a:p>
          <a:p>
            <a:pPr lvl="2"/>
            <a:r>
              <a:rPr lang="en-US" dirty="0"/>
              <a:t> </a:t>
            </a:r>
            <a:r>
              <a:rPr lang="en-US" dirty="0">
                <a:hlinkClick r:id="rId4"/>
              </a:rPr>
              <a:t>https://mentor.ieee.org/802.11/dcn/18/11-18-0524-00-0PAR-minutes-march-2018-session.docx</a:t>
            </a:r>
            <a:r>
              <a:rPr lang="en-US" dirty="0"/>
              <a:t> </a:t>
            </a:r>
          </a:p>
          <a:p>
            <a:pPr lvl="1"/>
            <a:endParaRPr lang="en-US" b="1" dirty="0"/>
          </a:p>
          <a:p>
            <a:pPr lvl="1"/>
            <a:r>
              <a:rPr lang="en-US" b="1" dirty="0"/>
              <a:t>Current Meeting: 11-18-1245r0:</a:t>
            </a:r>
          </a:p>
          <a:p>
            <a:pPr lvl="2"/>
            <a:r>
              <a:rPr lang="en-US" dirty="0"/>
              <a:t> </a:t>
            </a:r>
            <a:r>
              <a:rPr lang="en-US" dirty="0">
                <a:hlinkClick r:id="rId5"/>
              </a:rPr>
              <a:t>https://mentor.ieee.org/802.11/dcn/18/11-18-01245-00-0PAR-minutes-July-2018-session.docx</a:t>
            </a:r>
            <a:r>
              <a:rPr lang="en-US" dirty="0"/>
              <a:t> </a:t>
            </a:r>
          </a:p>
          <a:p>
            <a:pPr lvl="1"/>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40</a:t>
            </a:fld>
            <a:endParaRPr lang="en-GB"/>
          </a:p>
        </p:txBody>
      </p:sp>
      <p:sp>
        <p:nvSpPr>
          <p:cNvPr id="3" name="Footer Placeholder 2"/>
          <p:cNvSpPr>
            <a:spLocks noGrp="1"/>
          </p:cNvSpPr>
          <p:nvPr>
            <p:ph type="ftr" idx="14"/>
          </p:nvPr>
        </p:nvSpPr>
        <p:spPr/>
        <p:txBody>
          <a:bodyPr/>
          <a:lstStyle/>
          <a:p>
            <a:r>
              <a:rPr lang="en-GB" smtClean="0"/>
              <a:t>Jon Rosdahl (Qualcomm)</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991677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San Diego in July 2018</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13 July 2018</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41</a:t>
            </a:fld>
            <a:endParaRPr lang="en-GB" dirty="0"/>
          </a:p>
        </p:txBody>
      </p:sp>
      <p:sp>
        <p:nvSpPr>
          <p:cNvPr id="4" name="Footer Placeholder 3"/>
          <p:cNvSpPr>
            <a:spLocks noGrp="1"/>
          </p:cNvSpPr>
          <p:nvPr>
            <p:ph type="ftr" idx="14"/>
          </p:nvPr>
        </p:nvSpPr>
        <p:spPr/>
        <p:txBody>
          <a:bodyPr/>
          <a:lstStyle/>
          <a:p>
            <a:r>
              <a:rPr lang="en-GB" smtClean="0"/>
              <a:t>Andrew Myles, Cisco</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1663304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3"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San Diego in July 2018 (</a:t>
            </a:r>
            <a:r>
              <a:rPr lang="en-AU" dirty="0">
                <a:hlinkClick r:id="rId2"/>
              </a:rPr>
              <a:t>agenda</a:t>
            </a:r>
            <a:r>
              <a:rPr lang="en-AU" dirty="0" smtClean="0"/>
              <a:t>)</a:t>
            </a:r>
          </a:p>
          <a:p>
            <a:pPr lvl="1"/>
            <a:r>
              <a:rPr lang="en-AU" dirty="0" smtClean="0"/>
              <a:t>Discussed results of ETSI BRAN meeting</a:t>
            </a:r>
          </a:p>
          <a:p>
            <a:pPr lvl="2"/>
            <a:r>
              <a:rPr lang="en-AU" dirty="0" smtClean="0"/>
              <a:t>It appears ETSI BRAN will adopt adaptivity refinements aligned with IEEE 802.11 WG’s LS to ETSI BRAN in May 2018; 802.11ax and beyond will be allowed to use traditional PD/ED mechanisms; refinement is underway</a:t>
            </a:r>
          </a:p>
          <a:p>
            <a:pPr lvl="2"/>
            <a:r>
              <a:rPr lang="en-AU" dirty="0" smtClean="0"/>
              <a:t>Still other work to be completed to refine the next revision of EN 301 893; discussion progressed in SC on various refinements</a:t>
            </a:r>
          </a:p>
          <a:p>
            <a:pPr lvl="2"/>
            <a:r>
              <a:rPr lang="en-AU" b="1" dirty="0" smtClean="0"/>
              <a:t>Note</a:t>
            </a:r>
            <a:r>
              <a:rPr lang="en-AU" dirty="0" smtClean="0"/>
              <a:t>: it is likely early 802.11ax products in Europe will need to use Notified Body process </a:t>
            </a:r>
          </a:p>
          <a:p>
            <a:pPr lvl="1"/>
            <a:r>
              <a:rPr lang="en-AU" dirty="0" smtClean="0"/>
              <a:t>Discussed recent 3GPP RAN1 meeting</a:t>
            </a:r>
          </a:p>
          <a:p>
            <a:pPr lvl="2"/>
            <a:r>
              <a:rPr lang="en-AU" dirty="0" smtClean="0"/>
              <a:t>Studies are underway on NR-U, including coexistence with 802.11</a:t>
            </a:r>
          </a:p>
          <a:p>
            <a:pPr lvl="2"/>
            <a:r>
              <a:rPr lang="en-AU" dirty="0" smtClean="0"/>
              <a:t>Approved a LS to 3GPP RAN4 on issue that may affect multi-channel coexistence</a:t>
            </a:r>
          </a:p>
          <a:p>
            <a:pPr lvl="2"/>
            <a:r>
              <a:rPr lang="en-AU" b="1" dirty="0" smtClean="0"/>
              <a:t>Call to action</a:t>
            </a:r>
            <a:r>
              <a:rPr lang="en-AU" dirty="0" smtClean="0"/>
              <a:t>: more Wi-Fi stakeholders needed in 3GPP!</a:t>
            </a:r>
          </a:p>
          <a:p>
            <a:pPr lvl="1"/>
            <a:r>
              <a:rPr lang="en-AU" dirty="0" smtClean="0"/>
              <a:t>…</a:t>
            </a:r>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42</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790885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3"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San Diego in July 2018 (</a:t>
            </a:r>
            <a:r>
              <a:rPr lang="en-AU" dirty="0">
                <a:hlinkClick r:id="rId2"/>
              </a:rPr>
              <a:t>agenda</a:t>
            </a:r>
            <a:r>
              <a:rPr lang="en-AU" dirty="0" smtClean="0"/>
              <a:t>)</a:t>
            </a:r>
          </a:p>
          <a:p>
            <a:pPr lvl="1"/>
            <a:r>
              <a:rPr lang="en-AU" dirty="0" smtClean="0"/>
              <a:t>…</a:t>
            </a:r>
          </a:p>
          <a:p>
            <a:pPr lvl="1"/>
            <a:r>
              <a:rPr lang="en-AU" dirty="0" smtClean="0"/>
              <a:t>Discussed options for coexistence in greenfield 6GHz spectrum </a:t>
            </a:r>
          </a:p>
          <a:p>
            <a:pPr lvl="2"/>
            <a:r>
              <a:rPr lang="en-AU" dirty="0" smtClean="0"/>
              <a:t>Led to a proposal for a LS to 3GPP RAN for a Coexistence Workshop</a:t>
            </a:r>
          </a:p>
          <a:p>
            <a:pPr lvl="2"/>
            <a:r>
              <a:rPr lang="en-AU" dirty="0" smtClean="0"/>
              <a:t>LS was straw polled successfully but edited extensively afterwards, and so will be brought to the WG as a personal motion</a:t>
            </a:r>
          </a:p>
          <a:p>
            <a:pPr lvl="1"/>
            <a:r>
              <a:rPr lang="en-AU" b="1" dirty="0" smtClean="0"/>
              <a:t>The real excitement was that we broke new ground in IEEE 802.11 WG with a “recorded vote” required to approve our minutes </a:t>
            </a:r>
            <a:r>
              <a:rPr lang="en-AU" b="1" dirty="0" smtClean="0">
                <a:sym typeface="Wingdings" panose="05000000000000000000" pitchFamily="2" charset="2"/>
              </a:rPr>
              <a:t></a:t>
            </a:r>
            <a:endParaRPr lang="en-AU" b="1" dirty="0" smtClean="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43</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3147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proposing a motion to approve a LS to 3GPP RAN4</a:t>
            </a:r>
            <a:endParaRPr lang="en-AU" dirty="0"/>
          </a:p>
        </p:txBody>
      </p:sp>
      <p:sp>
        <p:nvSpPr>
          <p:cNvPr id="3" name="Content Placeholder 2"/>
          <p:cNvSpPr>
            <a:spLocks noGrp="1"/>
          </p:cNvSpPr>
          <p:nvPr>
            <p:ph idx="1"/>
          </p:nvPr>
        </p:nvSpPr>
        <p:spPr/>
        <p:txBody>
          <a:bodyPr/>
          <a:lstStyle/>
          <a:p>
            <a:r>
              <a:rPr lang="en-AU" dirty="0" smtClean="0"/>
              <a:t>SC motion for WG</a:t>
            </a:r>
          </a:p>
          <a:p>
            <a:pPr lvl="1"/>
            <a:r>
              <a:rPr lang="en-US" i="1" dirty="0" smtClean="0"/>
              <a:t>IEEE </a:t>
            </a:r>
            <a:r>
              <a:rPr lang="en-US" i="1" dirty="0"/>
              <a:t>802.11 WG </a:t>
            </a:r>
            <a:r>
              <a:rPr lang="en-US" i="1" dirty="0" smtClean="0"/>
              <a:t>approves the transmission of the </a:t>
            </a:r>
            <a:r>
              <a:rPr lang="en-US" i="1" dirty="0"/>
              <a:t>contents of </a:t>
            </a:r>
            <a:r>
              <a:rPr lang="en-US" i="1" dirty="0" smtClean="0">
                <a:hlinkClick r:id="rId2"/>
              </a:rPr>
              <a:t>18-11-1305r0</a:t>
            </a:r>
            <a:r>
              <a:rPr lang="en-US" i="1" dirty="0" smtClean="0"/>
              <a:t> to </a:t>
            </a:r>
            <a:r>
              <a:rPr lang="en-US" i="1" dirty="0"/>
              <a:t>3GPP RAN4 as a Liaison Statement</a:t>
            </a:r>
          </a:p>
          <a:p>
            <a:pPr lvl="1"/>
            <a:r>
              <a:rPr lang="en-AU" dirty="0" smtClean="0"/>
              <a:t>Moved:</a:t>
            </a:r>
          </a:p>
          <a:p>
            <a:pPr lvl="1"/>
            <a:r>
              <a:rPr lang="en-AU" dirty="0" smtClean="0"/>
              <a:t>Seconded:</a:t>
            </a:r>
          </a:p>
          <a:p>
            <a:pPr lvl="1"/>
            <a:r>
              <a:rPr lang="en-AU" dirty="0"/>
              <a:t>Result</a:t>
            </a:r>
            <a:r>
              <a:rPr lang="en-AU" dirty="0" smtClean="0"/>
              <a:t>:</a:t>
            </a:r>
          </a:p>
          <a:p>
            <a:pPr lvl="1"/>
            <a:r>
              <a:rPr lang="en-AU" dirty="0" smtClean="0"/>
              <a:t>Note: equivalent motion passed 22/0/8 in the SC</a:t>
            </a:r>
          </a:p>
          <a:p>
            <a:pPr lvl="1"/>
            <a:r>
              <a:rPr lang="en-AU" dirty="0" smtClean="0"/>
              <a:t>Note: the WG Chair will have editorial license</a:t>
            </a:r>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44</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75250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The SC is proposing a motion to approve a LS to 3GPP RAN inviting them to a Coexistence Workshop</a:t>
            </a:r>
            <a:endParaRPr lang="en-AU" dirty="0"/>
          </a:p>
        </p:txBody>
      </p:sp>
      <p:sp>
        <p:nvSpPr>
          <p:cNvPr id="3" name="Content Placeholder 2"/>
          <p:cNvSpPr>
            <a:spLocks noGrp="1"/>
          </p:cNvSpPr>
          <p:nvPr>
            <p:ph idx="1"/>
          </p:nvPr>
        </p:nvSpPr>
        <p:spPr/>
        <p:txBody>
          <a:bodyPr/>
          <a:lstStyle/>
          <a:p>
            <a:r>
              <a:rPr lang="en-AU" dirty="0" smtClean="0"/>
              <a:t>Personal motion for WG</a:t>
            </a:r>
          </a:p>
          <a:p>
            <a:pPr lvl="1"/>
            <a:r>
              <a:rPr lang="en-US" i="1" dirty="0" smtClean="0"/>
              <a:t>IEEE </a:t>
            </a:r>
            <a:r>
              <a:rPr lang="en-US" i="1" dirty="0"/>
              <a:t>802.11 WG </a:t>
            </a:r>
            <a:r>
              <a:rPr lang="en-US" i="1" dirty="0" smtClean="0"/>
              <a:t>approves the transmission of the </a:t>
            </a:r>
            <a:r>
              <a:rPr lang="en-US" i="1" dirty="0"/>
              <a:t>contents of </a:t>
            </a:r>
            <a:r>
              <a:rPr lang="en-US" i="1" dirty="0" smtClean="0">
                <a:hlinkClick r:id="rId2"/>
              </a:rPr>
              <a:t>11-18-1327-02</a:t>
            </a:r>
            <a:r>
              <a:rPr lang="en-US" i="1" dirty="0" smtClean="0"/>
              <a:t> to </a:t>
            </a:r>
            <a:r>
              <a:rPr lang="en-US" i="1" dirty="0"/>
              <a:t>3GPP </a:t>
            </a:r>
            <a:r>
              <a:rPr lang="en-US" i="1" dirty="0" smtClean="0"/>
              <a:t>RAN </a:t>
            </a:r>
            <a:r>
              <a:rPr lang="en-US" i="1" dirty="0"/>
              <a:t>as a Liaison </a:t>
            </a:r>
            <a:r>
              <a:rPr lang="en-US" i="1" dirty="0" smtClean="0"/>
              <a:t>Statement inviting them to participate in a Coexistence Workshop</a:t>
            </a:r>
            <a:endParaRPr lang="en-US" i="1" dirty="0"/>
          </a:p>
          <a:p>
            <a:pPr lvl="1"/>
            <a:r>
              <a:rPr lang="en-AU" dirty="0" smtClean="0"/>
              <a:t>Moved: Andrew Myles</a:t>
            </a:r>
          </a:p>
          <a:p>
            <a:pPr lvl="1"/>
            <a:r>
              <a:rPr lang="en-AU" dirty="0" smtClean="0"/>
              <a:t>Seconded:</a:t>
            </a:r>
          </a:p>
          <a:p>
            <a:pPr lvl="1"/>
            <a:r>
              <a:rPr lang="en-AU" dirty="0" smtClean="0"/>
              <a:t>Result:</a:t>
            </a:r>
          </a:p>
          <a:p>
            <a:pPr lvl="1"/>
            <a:r>
              <a:rPr lang="en-AU" dirty="0" smtClean="0"/>
              <a:t>Note: overwhelming straw poll approved a version that was later  significantly edited</a:t>
            </a:r>
          </a:p>
          <a:p>
            <a:pPr lvl="1"/>
            <a:r>
              <a:rPr lang="en-AU" dirty="0"/>
              <a:t>Note: the WG Chair will have editorial license</a:t>
            </a:r>
          </a:p>
          <a:p>
            <a:pPr lvl="1"/>
            <a:endParaRPr lang="en-AU"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45</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802798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Hawaii in Sept 2018</a:t>
            </a:r>
            <a:endParaRPr lang="en-AU"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Hawaii in Sept 2018</a:t>
            </a:r>
          </a:p>
          <a:p>
            <a:pPr lvl="1"/>
            <a:r>
              <a:rPr lang="en-AU" dirty="0" smtClean="0"/>
              <a:t>Continue to act as a forum for discussion of coexistence issues between IEEE 802.11 and non-IEEE 802 technologies</a:t>
            </a:r>
          </a:p>
          <a:p>
            <a:pPr lvl="2"/>
            <a:r>
              <a:rPr lang="en-AU" dirty="0" smtClean="0"/>
              <a:t>Prepare for ETSI BRAN meeting in Sept wrt coexistence</a:t>
            </a:r>
          </a:p>
          <a:p>
            <a:pPr lvl="2"/>
            <a:r>
              <a:rPr lang="en-AU" dirty="0" smtClean="0"/>
              <a:t>Review responses from 3GPP RAN/RAN4</a:t>
            </a:r>
          </a:p>
          <a:p>
            <a:pPr lvl="2"/>
            <a:r>
              <a:rPr lang="en-AU" dirty="0" smtClean="0"/>
              <a:t>Organise </a:t>
            </a:r>
            <a:r>
              <a:rPr lang="en-AU" dirty="0" err="1" smtClean="0"/>
              <a:t>Coex</a:t>
            </a:r>
            <a:r>
              <a:rPr lang="en-AU" dirty="0" smtClean="0"/>
              <a:t> Workshop</a:t>
            </a:r>
          </a:p>
          <a:p>
            <a:pPr lvl="1"/>
            <a:r>
              <a:rPr lang="en-AU" b="1" dirty="0" smtClean="0">
                <a:solidFill>
                  <a:srgbClr val="FF0000"/>
                </a:solidFill>
              </a:rPr>
              <a:t>Call to action</a:t>
            </a:r>
          </a:p>
          <a:p>
            <a:pPr lvl="2"/>
            <a:r>
              <a:rPr lang="en-AU" dirty="0" smtClean="0"/>
              <a:t>Coexistence with unlicensed LTE and NR-U is vital for future success of 802.11, in both 5GHz band (where 802.11 is incumbent) &amp; 6GHz band (where the rules might be quite different)</a:t>
            </a:r>
          </a:p>
          <a:p>
            <a:pPr lvl="2"/>
            <a:r>
              <a:rPr lang="en-AU" dirty="0" smtClean="0"/>
              <a:t>If you care then you need to get involved; leaving it to a few individuals or a few companies may lead to an undesirable result!</a:t>
            </a:r>
          </a:p>
          <a:p>
            <a:pPr lvl="2"/>
            <a:endParaRPr lang="en-AU" dirty="0" smtClean="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46</a:t>
            </a:fld>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8142218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idx="1"/>
          </p:nvPr>
        </p:nvSpPr>
        <p:spPr>
          <a:xfrm>
            <a:off x="2209800" y="1524000"/>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2018-07-10</a:t>
            </a:r>
            <a:endParaRPr lang="en-GB" altLang="en-US" sz="2000" b="0" dirty="0"/>
          </a:p>
        </p:txBody>
      </p:sp>
      <p:sp>
        <p:nvSpPr>
          <p:cNvPr id="13316" name="Slide Number Placeholder 5"/>
          <p:cNvSpPr>
            <a:spLocks noGrp="1"/>
          </p:cNvSpPr>
          <p:nvPr>
            <p:ph type="sldNum"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47</a:t>
            </a:fld>
            <a:endParaRPr lang="en-GB" altLang="en-US" sz="1200" b="0"/>
          </a:p>
        </p:txBody>
      </p:sp>
      <p:sp>
        <p:nvSpPr>
          <p:cNvPr id="3" name="Footer Placeholder 2"/>
          <p:cNvSpPr>
            <a:spLocks noGrp="1"/>
          </p:cNvSpPr>
          <p:nvPr>
            <p:ph type="ftr" idx="14"/>
          </p:nvPr>
        </p:nvSpPr>
        <p:spPr/>
        <p:txBody>
          <a:bodyPr/>
          <a:lstStyle/>
          <a:p>
            <a:r>
              <a:rPr lang="en-GB" smtClean="0"/>
              <a:t>Lei Wang,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3319" name="Object 5"/>
          <p:cNvGraphicFramePr>
            <a:graphicFrameLocks noChangeAspect="1"/>
          </p:cNvGraphicFramePr>
          <p:nvPr>
            <p:extLst/>
          </p:nvPr>
        </p:nvGraphicFramePr>
        <p:xfrm>
          <a:off x="2203451" y="2384425"/>
          <a:ext cx="10207625" cy="2014538"/>
        </p:xfrm>
        <a:graphic>
          <a:graphicData uri="http://schemas.openxmlformats.org/presentationml/2006/ole">
            <mc:AlternateContent xmlns:mc="http://schemas.openxmlformats.org/markup-compatibility/2006">
              <mc:Choice xmlns:v="urn:schemas-microsoft-com:vml" Requires="v">
                <p:oleObj spid="_x0000_s21519" name="Document" r:id="rId4" imgW="11674317" imgH="2304153" progId="Word.Document.8">
                  <p:embed/>
                </p:oleObj>
              </mc:Choice>
              <mc:Fallback>
                <p:oleObj name="Document" r:id="rId4" imgW="11674317" imgH="2304153" progId="Word.Document.8">
                  <p:embed/>
                  <p:pic>
                    <p:nvPicPr>
                      <p:cNvPr id="0" name=""/>
                      <p:cNvPicPr>
                        <a:picLocks noChangeAspect="1" noChangeArrowheads="1"/>
                      </p:cNvPicPr>
                      <p:nvPr/>
                    </p:nvPicPr>
                    <p:blipFill>
                      <a:blip r:embed="rId5"/>
                      <a:srcRect/>
                      <a:stretch>
                        <a:fillRect/>
                      </a:stretch>
                    </p:blipFill>
                    <p:spPr bwMode="auto">
                      <a:xfrm>
                        <a:off x="2203451" y="2384425"/>
                        <a:ext cx="10207625" cy="2014538"/>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Tree>
    <p:extLst>
      <p:ext uri="{BB962C8B-B14F-4D97-AF65-F5344CB8AC3E}">
        <p14:creationId xmlns:p14="http://schemas.microsoft.com/office/powerpoint/2010/main" val="1093205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idx="1"/>
          </p:nvPr>
        </p:nvSpPr>
        <p:spPr>
          <a:noFill/>
        </p:spPr>
        <p:txBody>
          <a:bodyPr/>
          <a:lstStyle/>
          <a:p>
            <a:pPr algn="ctr">
              <a:buFontTx/>
              <a:buNone/>
            </a:pPr>
            <a:r>
              <a:rPr lang="en-GB" altLang="en-US" sz="3200" dirty="0"/>
              <a:t> Closing report for WNG SC for July 2018 in San Diego, CA, USA</a:t>
            </a:r>
          </a:p>
        </p:txBody>
      </p:sp>
      <p:sp>
        <p:nvSpPr>
          <p:cNvPr id="14340" name="Slide Number Placeholder 5"/>
          <p:cNvSpPr>
            <a:spLocks noGrp="1"/>
          </p:cNvSpPr>
          <p:nvPr>
            <p:ph type="sldNum"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48</a:t>
            </a:fld>
            <a:endParaRPr lang="en-GB" altLang="en-US" sz="1200" b="0"/>
          </a:p>
        </p:txBody>
      </p:sp>
      <p:sp>
        <p:nvSpPr>
          <p:cNvPr id="4" name="Footer Placeholder 3"/>
          <p:cNvSpPr>
            <a:spLocks noGrp="1"/>
          </p:cNvSpPr>
          <p:nvPr>
            <p:ph type="ftr" idx="14"/>
          </p:nvPr>
        </p:nvSpPr>
        <p:spPr/>
        <p:txBody>
          <a:bodyPr/>
          <a:lstStyle/>
          <a:p>
            <a:r>
              <a:rPr lang="en-GB" smtClean="0"/>
              <a:t>Lei Wang, Huawei</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493840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idx="1"/>
          </p:nvPr>
        </p:nvSpPr>
        <p:spPr>
          <a:xfrm>
            <a:off x="1847528" y="620689"/>
            <a:ext cx="8712968" cy="5832648"/>
          </a:xfrm>
        </p:spPr>
        <p:txBody>
          <a:bodyPr>
            <a:normAutofit fontScale="70000" lnSpcReduction="20000"/>
          </a:bodyPr>
          <a:lstStyle/>
          <a:p>
            <a:pPr marL="0" indent="0" algn="ctr">
              <a:lnSpc>
                <a:spcPct val="120000"/>
              </a:lnSpc>
              <a:spcBef>
                <a:spcPts val="400"/>
              </a:spcBef>
              <a:spcAft>
                <a:spcPts val="0"/>
              </a:spcAft>
            </a:pPr>
            <a:r>
              <a:rPr lang="en-US" altLang="en-US" sz="2800" dirty="0"/>
              <a:t>Summary </a:t>
            </a:r>
          </a:p>
          <a:p>
            <a:pPr marL="174625" indent="-174625">
              <a:lnSpc>
                <a:spcPct val="120000"/>
              </a:lnSpc>
              <a:spcBef>
                <a:spcPts val="400"/>
              </a:spcBef>
              <a:spcAft>
                <a:spcPts val="0"/>
              </a:spcAft>
            </a:pPr>
            <a:r>
              <a:rPr lang="en-US" altLang="en-US" sz="2000" dirty="0"/>
              <a:t>Final Agenda</a:t>
            </a:r>
          </a:p>
          <a:p>
            <a:pPr marL="174625" indent="0">
              <a:lnSpc>
                <a:spcPct val="120000"/>
              </a:lnSpc>
              <a:spcBef>
                <a:spcPts val="400"/>
              </a:spcBef>
              <a:spcAft>
                <a:spcPts val="0"/>
              </a:spcAft>
            </a:pPr>
            <a:r>
              <a:rPr lang="en-US" altLang="en-US" sz="1800" b="0" dirty="0">
                <a:hlinkClick r:id="rId3"/>
              </a:rPr>
              <a:t>https://mentor.ieee.org/802.11/dcn/18/11-18-1040-02-0wng-agenda-for-wng-2018-july.ppt</a:t>
            </a:r>
            <a:r>
              <a:rPr lang="en-US" altLang="en-US" sz="1800" b="0" dirty="0"/>
              <a:t> </a:t>
            </a:r>
          </a:p>
          <a:p>
            <a:pPr marL="174625" lvl="1" indent="-174625">
              <a:lnSpc>
                <a:spcPct val="120000"/>
              </a:lnSpc>
              <a:spcBef>
                <a:spcPts val="400"/>
              </a:spcBef>
              <a:spcAft>
                <a:spcPts val="0"/>
              </a:spcAft>
              <a:buChar char="•"/>
            </a:pPr>
            <a:r>
              <a:rPr lang="en-US" altLang="en-US" b="1" dirty="0" smtClean="0">
                <a:ea typeface="+mn-ea"/>
                <a:cs typeface="+mn-cs"/>
              </a:rPr>
              <a:t>Had one session on Tuesday AM-1</a:t>
            </a:r>
            <a:endParaRPr lang="en-US" altLang="en-US" b="1" dirty="0">
              <a:ea typeface="+mn-ea"/>
              <a:cs typeface="+mn-cs"/>
            </a:endParaRPr>
          </a:p>
          <a:p>
            <a:pPr marL="576263" lvl="1">
              <a:lnSpc>
                <a:spcPct val="120000"/>
              </a:lnSpc>
              <a:spcBef>
                <a:spcPts val="400"/>
              </a:spcBef>
              <a:spcAft>
                <a:spcPts val="0"/>
              </a:spcAft>
            </a:pPr>
            <a:r>
              <a:rPr lang="en-US" altLang="en-US" sz="1600" dirty="0"/>
              <a:t>Lei Wang, Vice Chair of WNG SC acted as the chair, due to WNG SC chair’s absence in this meeting;</a:t>
            </a:r>
          </a:p>
          <a:p>
            <a:pPr marL="576263" lvl="1">
              <a:lnSpc>
                <a:spcPct val="120000"/>
              </a:lnSpc>
              <a:spcBef>
                <a:spcPts val="400"/>
              </a:spcBef>
              <a:spcAft>
                <a:spcPts val="0"/>
              </a:spcAft>
            </a:pPr>
            <a:r>
              <a:rPr lang="en-US" altLang="en-US" sz="1600" dirty="0"/>
              <a:t>Graham Smith, acted as secretary </a:t>
            </a:r>
            <a:endParaRPr lang="en-US" altLang="en-US" dirty="0"/>
          </a:p>
          <a:p>
            <a:pPr marL="174625" indent="-174625">
              <a:lnSpc>
                <a:spcPct val="120000"/>
              </a:lnSpc>
              <a:spcBef>
                <a:spcPts val="400"/>
              </a:spcBef>
              <a:spcAft>
                <a:spcPts val="0"/>
              </a:spcAft>
            </a:pPr>
            <a:r>
              <a:rPr lang="en-US" altLang="en-US" sz="2000" dirty="0"/>
              <a:t>Presentations at July 2018 WNG SC meeting</a:t>
            </a:r>
            <a:endParaRPr lang="en-GB" altLang="en-US" sz="1800" dirty="0"/>
          </a:p>
          <a:p>
            <a:pPr marL="457200" lvl="1" indent="-228600">
              <a:lnSpc>
                <a:spcPct val="120000"/>
              </a:lnSpc>
              <a:spcBef>
                <a:spcPts val="400"/>
              </a:spcBef>
              <a:spcAft>
                <a:spcPts val="0"/>
              </a:spcAft>
              <a:buFont typeface="Times New Roman" panose="02020603050405020304" pitchFamily="18" charset="0"/>
              <a:buAutoNum type="arabicParenR"/>
              <a:defRPr/>
            </a:pPr>
            <a:r>
              <a:rPr lang="en-US" altLang="en-US" sz="1600" dirty="0">
                <a:hlinkClick r:id="rId4"/>
              </a:rPr>
              <a:t>https://mentor.ieee.org/802.11/dcn/18/11-18-1210-00-0wng-a-resilient-mesh-for-dynamic-topologies.pptx</a:t>
            </a:r>
            <a:r>
              <a:rPr lang="en-US" altLang="en-US" sz="1600" dirty="0"/>
              <a:t> “</a:t>
            </a:r>
            <a:r>
              <a:rPr lang="en-US" sz="1600" dirty="0"/>
              <a:t>A resilient mesh for dynamic topologies</a:t>
            </a:r>
            <a:r>
              <a:rPr lang="en-US" altLang="en-US" sz="1600" dirty="0"/>
              <a:t>” – </a:t>
            </a:r>
            <a:r>
              <a:rPr lang="en-US" altLang="en-US" sz="1600" dirty="0" err="1"/>
              <a:t>Sreekrishna</a:t>
            </a:r>
            <a:r>
              <a:rPr lang="en-US" altLang="en-US" sz="1600" dirty="0"/>
              <a:t> </a:t>
            </a:r>
            <a:r>
              <a:rPr lang="en-US" altLang="en-US" sz="1600" dirty="0" err="1"/>
              <a:t>Pandi</a:t>
            </a:r>
            <a:r>
              <a:rPr lang="en-US" altLang="en-US" sz="1600" dirty="0"/>
              <a:t> (TU Dresden)</a:t>
            </a:r>
          </a:p>
          <a:p>
            <a:pPr marL="860425" lvl="1">
              <a:lnSpc>
                <a:spcPct val="120000"/>
              </a:lnSpc>
              <a:spcBef>
                <a:spcPts val="400"/>
              </a:spcBef>
              <a:spcAft>
                <a:spcPts val="0"/>
              </a:spcAft>
              <a:defRPr/>
            </a:pPr>
            <a:r>
              <a:rPr lang="en-US" altLang="en-US" sz="1600" dirty="0"/>
              <a:t>No Straw Poll; no Motion</a:t>
            </a:r>
          </a:p>
          <a:p>
            <a:pPr marL="457200" lvl="1" indent="-228600">
              <a:lnSpc>
                <a:spcPct val="120000"/>
              </a:lnSpc>
              <a:spcBef>
                <a:spcPts val="400"/>
              </a:spcBef>
              <a:spcAft>
                <a:spcPts val="0"/>
              </a:spcAft>
              <a:buFont typeface="+mj-lt"/>
              <a:buAutoNum type="arabicParenR" startAt="2"/>
              <a:defRPr/>
            </a:pPr>
            <a:r>
              <a:rPr lang="en-US" altLang="en-US" sz="1600" dirty="0">
                <a:hlinkClick r:id="rId5"/>
              </a:rPr>
              <a:t>https://mentor.ieee.org/802.11/dcn/18/11-18-1055-02-0wng-a-future-for-unlicensed-spectrum.pptx</a:t>
            </a:r>
            <a:r>
              <a:rPr lang="en-US" altLang="en-US" sz="1600" dirty="0"/>
              <a:t> : “A Future For Unlicensed Spectrum” – Rich Kennedy (self)</a:t>
            </a:r>
          </a:p>
          <a:p>
            <a:pPr marL="860425" lvl="1" indent="-342900">
              <a:lnSpc>
                <a:spcPct val="120000"/>
              </a:lnSpc>
              <a:spcBef>
                <a:spcPts val="400"/>
              </a:spcBef>
              <a:spcAft>
                <a:spcPts val="0"/>
              </a:spcAft>
              <a:defRPr/>
            </a:pPr>
            <a:r>
              <a:rPr lang="en-US" altLang="en-US" sz="1600" dirty="0"/>
              <a:t>Presented by Stephen McCann (</a:t>
            </a:r>
            <a:r>
              <a:rPr lang="en-US" sz="1600" dirty="0"/>
              <a:t>BlackBerry</a:t>
            </a:r>
            <a:r>
              <a:rPr lang="en-US" altLang="en-US" sz="1600" dirty="0"/>
              <a:t>)</a:t>
            </a:r>
          </a:p>
          <a:p>
            <a:pPr marL="860425" lvl="1" indent="-342900">
              <a:lnSpc>
                <a:spcPct val="120000"/>
              </a:lnSpc>
              <a:spcBef>
                <a:spcPts val="400"/>
              </a:spcBef>
              <a:spcAft>
                <a:spcPts val="0"/>
              </a:spcAft>
              <a:defRPr/>
            </a:pPr>
            <a:r>
              <a:rPr lang="en-US" altLang="en-US" sz="1600" dirty="0"/>
              <a:t>3 Straw Polls, no Motion</a:t>
            </a:r>
          </a:p>
          <a:p>
            <a:pPr marL="457200" lvl="1" indent="-228600">
              <a:lnSpc>
                <a:spcPct val="120000"/>
              </a:lnSpc>
              <a:spcBef>
                <a:spcPts val="400"/>
              </a:spcBef>
              <a:spcAft>
                <a:spcPts val="0"/>
              </a:spcAft>
              <a:buFont typeface="+mj-lt"/>
              <a:buAutoNum type="arabicParenR" startAt="3"/>
              <a:defRPr/>
            </a:pPr>
            <a:r>
              <a:rPr lang="en-US" altLang="en-US" sz="1600" dirty="0">
                <a:hlinkClick r:id="rId6"/>
              </a:rPr>
              <a:t>https://mentor.ieee.org/802.11/dcn/18/11-18-1234-00-0wng-real-time-mobile-game-vs-wi-fi.pptx</a:t>
            </a:r>
            <a:r>
              <a:rPr lang="en-US" altLang="en-US" sz="1600" dirty="0"/>
              <a:t> : “</a:t>
            </a:r>
            <a:r>
              <a:rPr lang="en-US" altLang="zh-CN" sz="1600" dirty="0">
                <a:ea typeface="微软雅黑" panose="020B0503020204020204" pitchFamily="34" charset="-122"/>
              </a:rPr>
              <a:t>Real-time Mobile Game vs Wi-Fi</a:t>
            </a:r>
            <a:r>
              <a:rPr lang="en-US" altLang="en-US" sz="1600" dirty="0"/>
              <a:t>” – Kate </a:t>
            </a:r>
            <a:r>
              <a:rPr lang="en-US" altLang="en-US" sz="1600" dirty="0" err="1"/>
              <a:t>Meng</a:t>
            </a:r>
            <a:r>
              <a:rPr lang="en-US" altLang="en-US" sz="1600" dirty="0"/>
              <a:t> (</a:t>
            </a:r>
            <a:r>
              <a:rPr lang="en-US" altLang="en-US" sz="1600" dirty="0" err="1"/>
              <a:t>Tencent</a:t>
            </a:r>
            <a:r>
              <a:rPr lang="en-US" altLang="en-US" sz="1600" dirty="0"/>
              <a:t>)</a:t>
            </a:r>
          </a:p>
          <a:p>
            <a:pPr marL="860425" lvl="1">
              <a:lnSpc>
                <a:spcPct val="120000"/>
              </a:lnSpc>
              <a:spcBef>
                <a:spcPts val="400"/>
              </a:spcBef>
              <a:spcAft>
                <a:spcPts val="0"/>
              </a:spcAft>
              <a:defRPr/>
            </a:pPr>
            <a:r>
              <a:rPr lang="en-US" altLang="en-US" sz="1600" dirty="0"/>
              <a:t>2 Straw Polls, no Motion</a:t>
            </a:r>
          </a:p>
          <a:p>
            <a:pPr marL="457200" lvl="1" indent="-228600">
              <a:lnSpc>
                <a:spcPct val="120000"/>
              </a:lnSpc>
              <a:spcBef>
                <a:spcPts val="400"/>
              </a:spcBef>
              <a:spcAft>
                <a:spcPts val="0"/>
              </a:spcAft>
              <a:buFont typeface="+mj-lt"/>
              <a:buAutoNum type="arabicParenR" startAt="4"/>
              <a:defRPr/>
            </a:pPr>
            <a:r>
              <a:rPr lang="en-US" altLang="en-US" sz="1600" dirty="0">
                <a:hlinkClick r:id="rId7"/>
              </a:rPr>
              <a:t>https://mentor.ieee.org/802.11/dcn/18/11-18-1160-00-0wng-controlling-latency-in-802-11.pptx</a:t>
            </a:r>
            <a:r>
              <a:rPr lang="en-US" altLang="en-US" sz="1600" dirty="0"/>
              <a:t> “Controlling latency in 802.11” -- Dave </a:t>
            </a:r>
            <a:r>
              <a:rPr lang="en-US" altLang="en-US" sz="1600" dirty="0" err="1"/>
              <a:t>Cavalcanti</a:t>
            </a:r>
            <a:r>
              <a:rPr lang="en-US" altLang="en-US" sz="1600" dirty="0"/>
              <a:t>  (Intel)</a:t>
            </a:r>
          </a:p>
          <a:p>
            <a:pPr marL="860425" lvl="1">
              <a:lnSpc>
                <a:spcPct val="120000"/>
              </a:lnSpc>
              <a:spcBef>
                <a:spcPts val="400"/>
              </a:spcBef>
              <a:spcAft>
                <a:spcPts val="0"/>
              </a:spcAft>
              <a:defRPr/>
            </a:pPr>
            <a:r>
              <a:rPr lang="en-US" altLang="en-US" sz="1600" dirty="0"/>
              <a:t>No Straw Poll, no Motion</a:t>
            </a:r>
          </a:p>
          <a:p>
            <a:pPr marL="174625" lvl="1" indent="-174625">
              <a:lnSpc>
                <a:spcPct val="120000"/>
              </a:lnSpc>
              <a:spcBef>
                <a:spcPts val="400"/>
              </a:spcBef>
              <a:spcAft>
                <a:spcPts val="0"/>
              </a:spcAft>
              <a:buChar char="•"/>
              <a:defRPr/>
            </a:pPr>
            <a:r>
              <a:rPr lang="en-US" altLang="en-US" b="1" dirty="0" smtClean="0">
                <a:ea typeface="+mn-ea"/>
                <a:cs typeface="+mn-cs"/>
              </a:rPr>
              <a:t>Meeting Minutes</a:t>
            </a:r>
            <a:r>
              <a:rPr lang="en-US" altLang="en-US" b="1" dirty="0">
                <a:ea typeface="+mn-ea"/>
                <a:cs typeface="+mn-cs"/>
              </a:rPr>
              <a:t>: </a:t>
            </a:r>
            <a:r>
              <a:rPr lang="en-US" altLang="en-US" b="1" dirty="0">
                <a:ea typeface="+mn-ea"/>
                <a:cs typeface="+mn-cs"/>
                <a:hlinkClick r:id="rId8"/>
              </a:rPr>
              <a:t>https://</a:t>
            </a:r>
            <a:r>
              <a:rPr lang="en-US" altLang="en-US" b="1" dirty="0" smtClean="0">
                <a:ea typeface="+mn-ea"/>
                <a:cs typeface="+mn-cs"/>
                <a:hlinkClick r:id="rId8"/>
              </a:rPr>
              <a:t>mentor.ieee.org/802.11/dcn/18/11-18-1279-00-0wng-wng-sc-meeting-minutes-2018-july-san-diego.docx</a:t>
            </a:r>
            <a:r>
              <a:rPr lang="en-US" altLang="en-US" b="1" dirty="0" smtClean="0">
                <a:ea typeface="+mn-ea"/>
                <a:cs typeface="+mn-cs"/>
              </a:rPr>
              <a:t> </a:t>
            </a:r>
            <a:endParaRPr lang="en-US" altLang="en-US" b="1" dirty="0">
              <a:ea typeface="+mn-ea"/>
              <a:cs typeface="+mn-cs"/>
            </a:endParaRPr>
          </a:p>
          <a:p>
            <a:pPr marL="174625" lvl="1" indent="-174625">
              <a:lnSpc>
                <a:spcPct val="120000"/>
              </a:lnSpc>
              <a:spcBef>
                <a:spcPts val="400"/>
              </a:spcBef>
              <a:spcAft>
                <a:spcPts val="0"/>
              </a:spcAft>
              <a:buChar char="•"/>
              <a:defRPr/>
            </a:pPr>
            <a:r>
              <a:rPr lang="en-US" altLang="en-US" b="1" dirty="0" smtClean="0">
                <a:ea typeface="+mn-ea"/>
                <a:cs typeface="+mn-cs"/>
              </a:rPr>
              <a:t>Plan for September Meeting: TBD</a:t>
            </a:r>
            <a:endParaRPr lang="en-US" altLang="en-US" b="1" dirty="0">
              <a:ea typeface="+mn-ea"/>
              <a:cs typeface="+mn-cs"/>
            </a:endParaRPr>
          </a:p>
          <a:p>
            <a:pPr marL="174625" lvl="1" indent="-174625">
              <a:lnSpc>
                <a:spcPct val="120000"/>
              </a:lnSpc>
              <a:spcBef>
                <a:spcPts val="400"/>
              </a:spcBef>
              <a:spcAft>
                <a:spcPts val="0"/>
              </a:spcAft>
              <a:buChar char="•"/>
              <a:defRPr/>
            </a:pPr>
            <a:r>
              <a:rPr lang="en-US" altLang="en-US" b="1" dirty="0">
                <a:ea typeface="+mn-ea"/>
                <a:cs typeface="+mn-cs"/>
              </a:rPr>
              <a:t>No motions in the </a:t>
            </a:r>
            <a:r>
              <a:rPr lang="en-US" altLang="en-US" b="1" dirty="0" smtClean="0">
                <a:ea typeface="+mn-ea"/>
                <a:cs typeface="+mn-cs"/>
              </a:rPr>
              <a:t>WG</a:t>
            </a:r>
            <a:r>
              <a:rPr lang="en-US" altLang="en-US" b="1" dirty="0">
                <a:ea typeface="+mn-ea"/>
                <a:cs typeface="+mn-cs"/>
              </a:rPr>
              <a:t>, no conference </a:t>
            </a:r>
            <a:r>
              <a:rPr lang="en-US" altLang="en-US" b="1" dirty="0" smtClean="0">
                <a:ea typeface="+mn-ea"/>
                <a:cs typeface="+mn-cs"/>
              </a:rPr>
              <a:t>calls</a:t>
            </a:r>
            <a:endParaRPr lang="en-US" altLang="en-US" b="1" dirty="0">
              <a:ea typeface="+mn-ea"/>
              <a:cs typeface="+mn-cs"/>
            </a:endParaRPr>
          </a:p>
        </p:txBody>
      </p:sp>
      <p:sp>
        <p:nvSpPr>
          <p:cNvPr id="15364" name="Slide Number Placeholder 5"/>
          <p:cNvSpPr>
            <a:spLocks noGrp="1"/>
          </p:cNvSpPr>
          <p:nvPr>
            <p:ph type="sldNum"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49</a:t>
            </a:fld>
            <a:endParaRPr lang="en-GB" altLang="en-US" sz="1200" b="0"/>
          </a:p>
        </p:txBody>
      </p:sp>
      <p:sp>
        <p:nvSpPr>
          <p:cNvPr id="4" name="Footer Placeholder 3"/>
          <p:cNvSpPr>
            <a:spLocks noGrp="1"/>
          </p:cNvSpPr>
          <p:nvPr>
            <p:ph type="ftr" idx="14"/>
          </p:nvPr>
        </p:nvSpPr>
        <p:spPr/>
        <p:txBody>
          <a:bodyPr/>
          <a:lstStyle/>
          <a:p>
            <a:r>
              <a:rPr lang="en-GB" smtClean="0"/>
              <a:t>Lei Wang, Huawei</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8186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802.11 Style Guide</a:t>
            </a:r>
            <a:endParaRPr lang="en-GB" dirty="0"/>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a:t>
            </a:r>
            <a:r>
              <a:rPr lang="en-GB" dirty="0" smtClean="0">
                <a:hlinkClick r:id="rId3"/>
              </a:rPr>
              <a:t>mentor.ieee.org/802.11/dcn/09/11-09-1034-12-0000-802-11-editorial-style-guide.docx</a:t>
            </a:r>
            <a:endParaRPr lang="en-GB" dirty="0" smtClean="0"/>
          </a:p>
          <a:p>
            <a:r>
              <a:rPr lang="en-US" dirty="0" smtClean="0"/>
              <a:t>We </a:t>
            </a:r>
            <a:r>
              <a:rPr lang="en-US" dirty="0"/>
              <a:t>updated 802.11 WG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a:t>
            </a:r>
            <a:r>
              <a:rPr lang="en-US" b="0" dirty="0" smtClean="0"/>
              <a:t>802.11 Style </a:t>
            </a:r>
            <a:r>
              <a:rPr lang="en-US" b="0" dirty="0"/>
              <a:t>Guide evolves with our </a:t>
            </a:r>
            <a:r>
              <a:rPr lang="en-US" b="0" dirty="0" smtClean="0"/>
              <a:t>practice</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spTree>
    <p:extLst>
      <p:ext uri="{BB962C8B-B14F-4D97-AF65-F5344CB8AC3E}">
        <p14:creationId xmlns:p14="http://schemas.microsoft.com/office/powerpoint/2010/main" val="702861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(San Diego) closing report</a:t>
            </a:r>
          </a:p>
        </p:txBody>
      </p:sp>
      <p:sp>
        <p:nvSpPr>
          <p:cNvPr id="1030" name="Rectangle 6"/>
          <p:cNvSpPr>
            <a:spLocks noGrp="1" noChangeArrowheads="1"/>
          </p:cNvSpPr>
          <p:nvPr>
            <p:ph idx="1"/>
          </p:nvPr>
        </p:nvSpPr>
        <p:spPr>
          <a:xfrm>
            <a:off x="2209800" y="2330450"/>
            <a:ext cx="7772400" cy="381000"/>
          </a:xfrm>
        </p:spPr>
        <p:txBody>
          <a:bodyPr/>
          <a:lstStyle/>
          <a:p>
            <a:pPr marL="0" indent="0" algn="ctr">
              <a:defRPr/>
            </a:pPr>
            <a:r>
              <a:rPr lang="en-US" b="0" dirty="0" smtClean="0">
                <a:solidFill>
                  <a:schemeClr val="accent2">
                    <a:lumMod val="50000"/>
                  </a:schemeClr>
                </a:solidFill>
              </a:rPr>
              <a:t>13 July 2018</a:t>
            </a:r>
          </a:p>
        </p:txBody>
      </p:sp>
      <p:sp>
        <p:nvSpPr>
          <p:cNvPr id="8" name="Slide Number Placeholder 5"/>
          <p:cNvSpPr>
            <a:spLocks noGrp="1"/>
          </p:cNvSpPr>
          <p:nvPr>
            <p:ph type="sldNum" idx="12"/>
          </p:nvPr>
        </p:nvSpPr>
        <p:spPr>
          <a:xfrm>
            <a:off x="5851525" y="6475413"/>
            <a:ext cx="565150" cy="182562"/>
          </a:xfrm>
          <a:prstGeom prst="rect">
            <a:avLst/>
          </a:prstGeom>
        </p:spPr>
        <p:txBody>
          <a:bodyPr/>
          <a:lstStyle/>
          <a:p>
            <a:pPr>
              <a:defRPr/>
            </a:pPr>
            <a:r>
              <a:rPr lang="en-US" smtClean="0"/>
              <a:t>Slide </a:t>
            </a:r>
            <a:fld id="{C81347C9-C12F-43D2-B3D1-D523E0829A79}" type="slidenum">
              <a:rPr lang="en-US" smtClean="0"/>
              <a:pPr>
                <a:defRPr/>
              </a:pPr>
              <a:t>50</a:t>
            </a:fld>
            <a:endParaRPr lang="en-US" dirty="0"/>
          </a:p>
        </p:txBody>
      </p:sp>
      <p:sp>
        <p:nvSpPr>
          <p:cNvPr id="4" name="Footer Placeholder 3"/>
          <p:cNvSpPr>
            <a:spLocks noGrp="1"/>
          </p:cNvSpPr>
          <p:nvPr>
            <p:ph type="ftr" idx="14"/>
          </p:nvPr>
        </p:nvSpPr>
        <p:spPr/>
        <p:txBody>
          <a:bodyPr/>
          <a:lstStyle/>
          <a:p>
            <a:r>
              <a:rPr lang="en-GB" dirty="0" smtClean="0"/>
              <a:t>Andrew Myles, Cisco</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05392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IEEE 802 JTC1 SC focused on executing PSDO process &amp; reviewing progress of SC6 Security ad hoc</a:t>
            </a:r>
            <a:endParaRPr lang="en-AU" dirty="0"/>
          </a:p>
        </p:txBody>
      </p:sp>
      <p:sp>
        <p:nvSpPr>
          <p:cNvPr id="3" name="Content Placeholder 2"/>
          <p:cNvSpPr>
            <a:spLocks noGrp="1"/>
          </p:cNvSpPr>
          <p:nvPr>
            <p:ph idx="1"/>
          </p:nvPr>
        </p:nvSpPr>
        <p:spPr/>
        <p:txBody>
          <a:bodyPr/>
          <a:lstStyle/>
          <a:p>
            <a:r>
              <a:rPr lang="en-AU" dirty="0" smtClean="0"/>
              <a:t>IEEE 802 JTC1 SC achievements in San Diego in July 2018</a:t>
            </a:r>
          </a:p>
          <a:p>
            <a:pPr lvl="1"/>
            <a:endParaRPr lang="en-AU" dirty="0" smtClean="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r>
              <a:rPr lang="en-US" smtClean="0"/>
              <a:t>Slide </a:t>
            </a:r>
            <a:fld id="{EF4002E7-DB4D-4CC3-8382-1939D19420D8}" type="slidenum">
              <a:rPr lang="en-US" smtClean="0"/>
              <a:pPr/>
              <a:t>51</a:t>
            </a:fld>
            <a:endParaRPr lang="en-US"/>
          </a:p>
        </p:txBody>
      </p:sp>
      <p:sp>
        <p:nvSpPr>
          <p:cNvPr id="8" name="Footer Placeholder 7"/>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graphicFrame>
        <p:nvGraphicFramePr>
          <p:cNvPr id="7" name="Content Placeholder 5"/>
          <p:cNvGraphicFramePr>
            <a:graphicFrameLocks/>
          </p:cNvGraphicFramePr>
          <p:nvPr>
            <p:extLst/>
          </p:nvPr>
        </p:nvGraphicFramePr>
        <p:xfrm>
          <a:off x="3048000" y="2743200"/>
          <a:ext cx="5791200" cy="301752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xmlns="" val="4026387333"/>
                    </a:ext>
                  </a:extLst>
                </a:gridCol>
                <a:gridCol w="1930400">
                  <a:extLst>
                    <a:ext uri="{9D8B030D-6E8A-4147-A177-3AD203B41FA5}">
                      <a16:colId xmlns:a16="http://schemas.microsoft.com/office/drawing/2014/main" xmlns="" val="1749157900"/>
                    </a:ext>
                  </a:extLst>
                </a:gridCol>
                <a:gridCol w="1930400">
                  <a:extLst>
                    <a:ext uri="{9D8B030D-6E8A-4147-A177-3AD203B41FA5}">
                      <a16:colId xmlns:a16="http://schemas.microsoft.com/office/drawing/2014/main" xmlns="" val="3686578755"/>
                    </a:ext>
                  </a:extLst>
                </a:gridCol>
              </a:tblGrid>
              <a:tr h="303107">
                <a:tc>
                  <a:txBody>
                    <a:bodyPr/>
                    <a:lstStyle/>
                    <a:p>
                      <a:pPr algn="ctr"/>
                      <a:r>
                        <a:rPr lang="en-AU" sz="1600" dirty="0" smtClean="0"/>
                        <a:t>WG</a:t>
                      </a:r>
                      <a:endParaRPr lang="en-AU" sz="1600" dirty="0"/>
                    </a:p>
                  </a:txBody>
                  <a:tcPr/>
                </a:tc>
                <a:tc>
                  <a:txBody>
                    <a:bodyPr/>
                    <a:lstStyle/>
                    <a:p>
                      <a:pPr algn="ctr"/>
                      <a:r>
                        <a:rPr lang="en-AU" sz="1600" dirty="0" smtClean="0"/>
                        <a:t>Competed</a:t>
                      </a:r>
                      <a:endParaRPr lang="en-AU" sz="1600" dirty="0"/>
                    </a:p>
                  </a:txBody>
                  <a:tcPr/>
                </a:tc>
                <a:tc>
                  <a:txBody>
                    <a:bodyPr/>
                    <a:lstStyle/>
                    <a:p>
                      <a:pPr algn="ctr"/>
                      <a:r>
                        <a:rPr lang="en-AU" sz="1600" dirty="0" smtClean="0"/>
                        <a:t>In-process</a:t>
                      </a:r>
                      <a:endParaRPr lang="en-AU" sz="1600" dirty="0"/>
                    </a:p>
                  </a:txBody>
                  <a:tcPr/>
                </a:tc>
                <a:extLst>
                  <a:ext uri="{0D108BD9-81ED-4DB2-BD59-A6C34878D82A}">
                    <a16:rowId xmlns:a16="http://schemas.microsoft.com/office/drawing/2014/main" xmlns="" val="2218623818"/>
                  </a:ext>
                </a:extLst>
              </a:tr>
              <a:tr h="303107">
                <a:tc>
                  <a:txBody>
                    <a:bodyPr/>
                    <a:lstStyle/>
                    <a:p>
                      <a:pPr algn="ctr"/>
                      <a:r>
                        <a:rPr lang="en-AU" sz="1600" b="1" dirty="0" smtClean="0"/>
                        <a:t>802.1</a:t>
                      </a:r>
                      <a:endParaRPr lang="en-AU" sz="1600" b="1" dirty="0"/>
                    </a:p>
                  </a:txBody>
                  <a:tcPr/>
                </a:tc>
                <a:tc>
                  <a:txBody>
                    <a:bodyPr/>
                    <a:lstStyle/>
                    <a:p>
                      <a:pPr algn="ctr"/>
                      <a:r>
                        <a:rPr lang="en-AU" sz="1600" dirty="0" smtClean="0"/>
                        <a:t>22</a:t>
                      </a:r>
                      <a:endParaRPr lang="en-AU" sz="1600" dirty="0"/>
                    </a:p>
                  </a:txBody>
                  <a:tcPr/>
                </a:tc>
                <a:tc>
                  <a:txBody>
                    <a:bodyPr/>
                    <a:lstStyle/>
                    <a:p>
                      <a:pPr algn="ctr"/>
                      <a:r>
                        <a:rPr lang="en-AU" sz="1600" dirty="0" smtClean="0"/>
                        <a:t>16</a:t>
                      </a:r>
                      <a:endParaRPr lang="en-AU" sz="1600" dirty="0"/>
                    </a:p>
                  </a:txBody>
                  <a:tcPr/>
                </a:tc>
                <a:extLst>
                  <a:ext uri="{0D108BD9-81ED-4DB2-BD59-A6C34878D82A}">
                    <a16:rowId xmlns:a16="http://schemas.microsoft.com/office/drawing/2014/main" xmlns="" val="2541870238"/>
                  </a:ext>
                </a:extLst>
              </a:tr>
              <a:tr h="303107">
                <a:tc>
                  <a:txBody>
                    <a:bodyPr/>
                    <a:lstStyle/>
                    <a:p>
                      <a:pPr algn="ctr"/>
                      <a:r>
                        <a:rPr lang="en-AU" sz="1600" b="1" dirty="0" smtClean="0"/>
                        <a:t>802.3</a:t>
                      </a:r>
                    </a:p>
                  </a:txBody>
                  <a:tcPr/>
                </a:tc>
                <a:tc>
                  <a:txBody>
                    <a:bodyPr/>
                    <a:lstStyle/>
                    <a:p>
                      <a:pPr algn="ctr"/>
                      <a:r>
                        <a:rPr lang="en-AU" sz="1600" dirty="0" smtClean="0"/>
                        <a:t>9</a:t>
                      </a:r>
                      <a:endParaRPr lang="en-AU" sz="1600" dirty="0"/>
                    </a:p>
                  </a:txBody>
                  <a:tcPr/>
                </a:tc>
                <a:tc>
                  <a:txBody>
                    <a:bodyPr/>
                    <a:lstStyle/>
                    <a:p>
                      <a:pPr algn="ctr"/>
                      <a:r>
                        <a:rPr lang="en-AU" sz="1600" dirty="0" smtClean="0"/>
                        <a:t>10</a:t>
                      </a:r>
                      <a:endParaRPr lang="en-AU" sz="1600" dirty="0"/>
                    </a:p>
                  </a:txBody>
                  <a:tcPr/>
                </a:tc>
                <a:extLst>
                  <a:ext uri="{0D108BD9-81ED-4DB2-BD59-A6C34878D82A}">
                    <a16:rowId xmlns:a16="http://schemas.microsoft.com/office/drawing/2014/main" xmlns="" val="2616437558"/>
                  </a:ext>
                </a:extLst>
              </a:tr>
              <a:tr h="303107">
                <a:tc>
                  <a:txBody>
                    <a:bodyPr/>
                    <a:lstStyle/>
                    <a:p>
                      <a:pPr algn="ctr"/>
                      <a:r>
                        <a:rPr lang="en-AU" sz="1600" b="1" dirty="0" smtClean="0"/>
                        <a:t>802.11</a:t>
                      </a:r>
                      <a:endParaRPr lang="en-AU" sz="1600" b="1" dirty="0"/>
                    </a:p>
                  </a:txBody>
                  <a:tcPr/>
                </a:tc>
                <a:tc>
                  <a:txBody>
                    <a:bodyPr/>
                    <a:lstStyle/>
                    <a:p>
                      <a:pPr algn="ctr"/>
                      <a:r>
                        <a:rPr lang="en-AU" sz="1600" dirty="0" smtClean="0"/>
                        <a:t>7</a:t>
                      </a:r>
                      <a:endParaRPr lang="en-AU" sz="1600" dirty="0"/>
                    </a:p>
                  </a:txBody>
                  <a:tcPr/>
                </a:tc>
                <a:tc>
                  <a:txBody>
                    <a:bodyPr/>
                    <a:lstStyle/>
                    <a:p>
                      <a:pPr algn="ctr"/>
                      <a:r>
                        <a:rPr lang="en-AU" sz="1600" dirty="0" smtClean="0"/>
                        <a:t>9</a:t>
                      </a:r>
                      <a:endParaRPr lang="en-AU" sz="1600" dirty="0"/>
                    </a:p>
                  </a:txBody>
                  <a:tcPr/>
                </a:tc>
                <a:extLst>
                  <a:ext uri="{0D108BD9-81ED-4DB2-BD59-A6C34878D82A}">
                    <a16:rowId xmlns:a16="http://schemas.microsoft.com/office/drawing/2014/main" xmlns="" val="3943146548"/>
                  </a:ext>
                </a:extLst>
              </a:tr>
              <a:tr h="303107">
                <a:tc>
                  <a:txBody>
                    <a:bodyPr/>
                    <a:lstStyle/>
                    <a:p>
                      <a:pPr algn="ctr"/>
                      <a:r>
                        <a:rPr lang="en-AU" sz="1600" b="1" dirty="0" smtClean="0"/>
                        <a:t>802.15</a:t>
                      </a:r>
                    </a:p>
                  </a:txBody>
                  <a:tcPr/>
                </a:tc>
                <a:tc>
                  <a:txBody>
                    <a:bodyPr/>
                    <a:lstStyle/>
                    <a:p>
                      <a:pPr algn="ctr"/>
                      <a:r>
                        <a:rPr lang="en-AU" sz="1600" dirty="0" smtClean="0"/>
                        <a:t>2</a:t>
                      </a:r>
                      <a:endParaRPr lang="en-AU" sz="1600" dirty="0"/>
                    </a:p>
                  </a:txBody>
                  <a:tcPr/>
                </a:tc>
                <a:tc>
                  <a:txBody>
                    <a:bodyPr/>
                    <a:lstStyle/>
                    <a:p>
                      <a:pPr algn="ctr"/>
                      <a:r>
                        <a:rPr lang="en-AU" sz="1600" dirty="0" smtClean="0"/>
                        <a:t>1</a:t>
                      </a:r>
                      <a:endParaRPr lang="en-AU" sz="1600" dirty="0"/>
                    </a:p>
                  </a:txBody>
                  <a:tcPr/>
                </a:tc>
                <a:extLst>
                  <a:ext uri="{0D108BD9-81ED-4DB2-BD59-A6C34878D82A}">
                    <a16:rowId xmlns:a16="http://schemas.microsoft.com/office/drawing/2014/main" xmlns="" val="2187709932"/>
                  </a:ext>
                </a:extLst>
              </a:tr>
              <a:tr h="303107">
                <a:tc>
                  <a:txBody>
                    <a:bodyPr/>
                    <a:lstStyle/>
                    <a:p>
                      <a:pPr algn="ctr"/>
                      <a:r>
                        <a:rPr lang="en-AU" sz="1600" b="1" dirty="0" smtClean="0"/>
                        <a:t>802.16</a:t>
                      </a:r>
                      <a:endParaRPr lang="en-AU" sz="1600" b="1" dirty="0"/>
                    </a:p>
                  </a:txBody>
                  <a:tcPr/>
                </a:tc>
                <a:tc>
                  <a:txBody>
                    <a:bodyPr/>
                    <a:lstStyle/>
                    <a:p>
                      <a:pPr algn="ctr"/>
                      <a:r>
                        <a:rPr lang="en-AU" sz="1600" dirty="0" smtClean="0"/>
                        <a:t>0</a:t>
                      </a:r>
                      <a:endParaRPr lang="en-AU" sz="1600" dirty="0"/>
                    </a:p>
                  </a:txBody>
                  <a:tcPr/>
                </a:tc>
                <a:tc>
                  <a:txBody>
                    <a:bodyPr/>
                    <a:lstStyle/>
                    <a:p>
                      <a:pPr algn="ctr"/>
                      <a:r>
                        <a:rPr lang="en-AU" sz="1600" dirty="0" smtClean="0"/>
                        <a:t>1</a:t>
                      </a:r>
                      <a:endParaRPr lang="en-AU" sz="1600" dirty="0"/>
                    </a:p>
                  </a:txBody>
                  <a:tcPr/>
                </a:tc>
                <a:extLst>
                  <a:ext uri="{0D108BD9-81ED-4DB2-BD59-A6C34878D82A}">
                    <a16:rowId xmlns:a16="http://schemas.microsoft.com/office/drawing/2014/main" xmlns="" val="1930315798"/>
                  </a:ext>
                </a:extLst>
              </a:tr>
              <a:tr h="303107">
                <a:tc>
                  <a:txBody>
                    <a:bodyPr/>
                    <a:lstStyle/>
                    <a:p>
                      <a:pPr algn="ctr"/>
                      <a:r>
                        <a:rPr lang="en-AU" sz="1600" b="1" dirty="0" smtClean="0"/>
                        <a:t>802.21</a:t>
                      </a:r>
                      <a:endParaRPr lang="en-AU" sz="1600" b="1" dirty="0"/>
                    </a:p>
                  </a:txBody>
                  <a:tcPr/>
                </a:tc>
                <a:tc>
                  <a:txBody>
                    <a:bodyPr/>
                    <a:lstStyle/>
                    <a:p>
                      <a:pPr algn="ctr"/>
                      <a:r>
                        <a:rPr lang="en-AU" sz="1600" dirty="0" smtClean="0"/>
                        <a:t>2</a:t>
                      </a:r>
                      <a:endParaRPr lang="en-AU" sz="1600" dirty="0"/>
                    </a:p>
                  </a:txBody>
                  <a:tcPr/>
                </a:tc>
                <a:tc>
                  <a:txBody>
                    <a:bodyPr/>
                    <a:lstStyle/>
                    <a:p>
                      <a:pPr algn="ctr"/>
                      <a:r>
                        <a:rPr lang="en-AU" sz="1600" dirty="0" smtClean="0"/>
                        <a:t>1</a:t>
                      </a:r>
                      <a:endParaRPr lang="en-AU" sz="1600" dirty="0"/>
                    </a:p>
                  </a:txBody>
                  <a:tcPr/>
                </a:tc>
                <a:extLst>
                  <a:ext uri="{0D108BD9-81ED-4DB2-BD59-A6C34878D82A}">
                    <a16:rowId xmlns:a16="http://schemas.microsoft.com/office/drawing/2014/main" xmlns="" val="3179030079"/>
                  </a:ext>
                </a:extLst>
              </a:tr>
              <a:tr h="303107">
                <a:tc>
                  <a:txBody>
                    <a:bodyPr/>
                    <a:lstStyle/>
                    <a:p>
                      <a:pPr algn="ctr"/>
                      <a:r>
                        <a:rPr lang="en-AU" sz="1600" b="1" dirty="0" smtClean="0"/>
                        <a:t>802.22</a:t>
                      </a:r>
                      <a:endParaRPr lang="en-AU" sz="1600" b="1" dirty="0"/>
                    </a:p>
                  </a:txBody>
                  <a:tcPr/>
                </a:tc>
                <a:tc>
                  <a:txBody>
                    <a:bodyPr/>
                    <a:lstStyle/>
                    <a:p>
                      <a:pPr algn="ctr"/>
                      <a:r>
                        <a:rPr lang="en-AU" sz="1600" dirty="0" smtClean="0"/>
                        <a:t>3</a:t>
                      </a:r>
                      <a:endParaRPr lang="en-AU" sz="1600" dirty="0"/>
                    </a:p>
                  </a:txBody>
                  <a:tcPr>
                    <a:lnB w="12700" cap="flat" cmpd="sng" algn="ctr">
                      <a:solidFill>
                        <a:schemeClr val="tx1"/>
                      </a:solidFill>
                      <a:prstDash val="solid"/>
                      <a:round/>
                      <a:headEnd type="none" w="med" len="med"/>
                      <a:tailEnd type="none" w="med" len="med"/>
                    </a:lnB>
                  </a:tcPr>
                </a:tc>
                <a:tc>
                  <a:txBody>
                    <a:bodyPr/>
                    <a:lstStyle/>
                    <a:p>
                      <a:pPr algn="ctr"/>
                      <a:r>
                        <a:rPr lang="en-AU" sz="1600" dirty="0" smtClean="0"/>
                        <a:t>0</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6360250"/>
                  </a:ext>
                </a:extLst>
              </a:tr>
              <a:tr h="303107">
                <a:tc>
                  <a:txBody>
                    <a:bodyPr/>
                    <a:lstStyle/>
                    <a:p>
                      <a:pPr algn="ctr"/>
                      <a:r>
                        <a:rPr lang="en-AU" sz="1600" b="1" dirty="0" smtClean="0"/>
                        <a:t>All</a:t>
                      </a:r>
                      <a:endParaRPr lang="en-AU" sz="1600" b="1" dirty="0"/>
                    </a:p>
                  </a:txBody>
                  <a:tcPr/>
                </a:tc>
                <a:tc>
                  <a:txBody>
                    <a:bodyPr/>
                    <a:lstStyle/>
                    <a:p>
                      <a:pPr algn="ctr"/>
                      <a:r>
                        <a:rPr lang="en-AU" sz="1600" b="1" dirty="0" smtClean="0"/>
                        <a:t>44</a:t>
                      </a:r>
                      <a:endParaRPr lang="en-AU" sz="1600" b="1" dirty="0"/>
                    </a:p>
                  </a:txBody>
                  <a:tcPr>
                    <a:lnT w="12700" cap="flat" cmpd="sng" algn="ctr">
                      <a:solidFill>
                        <a:schemeClr val="tx1"/>
                      </a:solidFill>
                      <a:prstDash val="solid"/>
                      <a:round/>
                      <a:headEnd type="none" w="med" len="med"/>
                      <a:tailEnd type="none" w="med" len="med"/>
                    </a:lnT>
                  </a:tcPr>
                </a:tc>
                <a:tc>
                  <a:txBody>
                    <a:bodyPr/>
                    <a:lstStyle/>
                    <a:p>
                      <a:pPr algn="ctr"/>
                      <a:r>
                        <a:rPr lang="en-AU" sz="1600" b="1" dirty="0" smtClean="0"/>
                        <a:t>38</a:t>
                      </a:r>
                      <a:endParaRPr lang="en-AU" sz="1600"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3024263602"/>
                  </a:ext>
                </a:extLst>
              </a:tr>
            </a:tbl>
          </a:graphicData>
        </a:graphic>
      </p:graphicFrame>
    </p:spTree>
    <p:extLst>
      <p:ext uri="{BB962C8B-B14F-4D97-AF65-F5344CB8AC3E}">
        <p14:creationId xmlns:p14="http://schemas.microsoft.com/office/powerpoint/2010/main" val="33507895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IEEE 802 JTC1 SC focused on executing PSDO process &amp; reviewing progress of SC6 Security ad hoc</a:t>
            </a:r>
            <a:endParaRPr lang="en-AU" dirty="0"/>
          </a:p>
        </p:txBody>
      </p:sp>
      <p:sp>
        <p:nvSpPr>
          <p:cNvPr id="3" name="Content Placeholder 2"/>
          <p:cNvSpPr>
            <a:spLocks noGrp="1"/>
          </p:cNvSpPr>
          <p:nvPr>
            <p:ph idx="1"/>
          </p:nvPr>
        </p:nvSpPr>
        <p:spPr/>
        <p:txBody>
          <a:bodyPr/>
          <a:lstStyle/>
          <a:p>
            <a:r>
              <a:rPr lang="en-AU" dirty="0" smtClean="0"/>
              <a:t>IEEE 802 JTC1 SC achievements in San Diego in July 2018</a:t>
            </a:r>
          </a:p>
          <a:p>
            <a:pPr lvl="1"/>
            <a:r>
              <a:rPr lang="en-AU" dirty="0" smtClean="0"/>
              <a:t>EC reaffirmed previous goals</a:t>
            </a:r>
            <a:endParaRPr lang="en-AU" dirty="0"/>
          </a:p>
          <a:p>
            <a:pPr lvl="1"/>
            <a:r>
              <a:rPr lang="en-AU" dirty="0" smtClean="0"/>
              <a:t>Processed </a:t>
            </a:r>
            <a:r>
              <a:rPr lang="en-AU" dirty="0"/>
              <a:t>38 standards </a:t>
            </a:r>
            <a:r>
              <a:rPr lang="en-AU" dirty="0" smtClean="0"/>
              <a:t>in PSDO </a:t>
            </a:r>
            <a:r>
              <a:rPr lang="en-AU" dirty="0" err="1" smtClean="0"/>
              <a:t>pipline</a:t>
            </a:r>
            <a:endParaRPr lang="en-AU" dirty="0"/>
          </a:p>
          <a:p>
            <a:pPr lvl="2"/>
            <a:r>
              <a:rPr lang="en-AU" dirty="0" smtClean="0"/>
              <a:t>Need to liaise published versions of 802.11ak/</a:t>
            </a:r>
            <a:r>
              <a:rPr lang="en-AU" dirty="0" err="1" smtClean="0"/>
              <a:t>aj</a:t>
            </a:r>
            <a:r>
              <a:rPr lang="en-AU" dirty="0" smtClean="0"/>
              <a:t>/</a:t>
            </a:r>
            <a:r>
              <a:rPr lang="en-AU" dirty="0" err="1" smtClean="0"/>
              <a:t>aq</a:t>
            </a:r>
            <a:r>
              <a:rPr lang="en-AU" dirty="0" smtClean="0"/>
              <a:t> in preparation for PSDO</a:t>
            </a:r>
          </a:p>
          <a:p>
            <a:pPr lvl="2"/>
            <a:r>
              <a:rPr lang="en-AU" dirty="0"/>
              <a:t>Chair &amp; Vice Chair will generate a LS to SC6 with status of PSDO </a:t>
            </a:r>
            <a:r>
              <a:rPr lang="en-AU" dirty="0" smtClean="0"/>
              <a:t>process</a:t>
            </a:r>
          </a:p>
          <a:p>
            <a:pPr lvl="1"/>
            <a:r>
              <a:rPr lang="en-AU" dirty="0" smtClean="0"/>
              <a:t>Reviewed SC6 Security ad hoc status</a:t>
            </a:r>
          </a:p>
          <a:p>
            <a:pPr lvl="2"/>
            <a:r>
              <a:rPr lang="en-AU" dirty="0" smtClean="0"/>
              <a:t>The Security ad hoc was proposed in SC6 primarily as a mechanism to attack 802.1 based security, consistent with many previous China NB comments</a:t>
            </a:r>
          </a:p>
          <a:p>
            <a:pPr lvl="2"/>
            <a:r>
              <a:rPr lang="en-AU" dirty="0" smtClean="0"/>
              <a:t>China NB experts are asserting 802.1/3/11 define broken security, but IEEE 802 experts disagree</a:t>
            </a:r>
          </a:p>
          <a:p>
            <a:pPr lvl="2"/>
            <a:r>
              <a:rPr lang="en-AU" dirty="0" smtClean="0"/>
              <a:t>The next teleconference will attempt to build consensus on a final report; success is not looking very likely</a:t>
            </a:r>
          </a:p>
          <a:p>
            <a:pPr lvl="2"/>
            <a:r>
              <a:rPr lang="en-AU" dirty="0" smtClean="0"/>
              <a:t>IEEE 802 will propose a workshop in November to resolve these issues</a:t>
            </a:r>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r>
              <a:rPr lang="en-US" smtClean="0"/>
              <a:t>Slide </a:t>
            </a:r>
            <a:fld id="{EF4002E7-DB4D-4CC3-8382-1939D19420D8}" type="slidenum">
              <a:rPr lang="en-US" smtClean="0"/>
              <a:pPr/>
              <a:t>52</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120570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4" cy="1066800"/>
          </a:xfrm>
        </p:spPr>
        <p:txBody>
          <a:bodyPr/>
          <a:lstStyle/>
          <a:p>
            <a:r>
              <a:rPr lang="en-AU" dirty="0" smtClean="0"/>
              <a:t>IEEE 802 JTC1 SC will execute the PSDO process &amp; review security ad hoc activity in Hawaii in Sep 2018</a:t>
            </a:r>
            <a:endParaRPr lang="en-AU" dirty="0"/>
          </a:p>
        </p:txBody>
      </p:sp>
      <p:sp>
        <p:nvSpPr>
          <p:cNvPr id="3" name="Content Placeholder 2"/>
          <p:cNvSpPr>
            <a:spLocks noGrp="1"/>
          </p:cNvSpPr>
          <p:nvPr>
            <p:ph idx="1"/>
          </p:nvPr>
        </p:nvSpPr>
        <p:spPr/>
        <p:txBody>
          <a:bodyPr/>
          <a:lstStyle/>
          <a:p>
            <a:r>
              <a:rPr lang="en-AU" dirty="0" smtClean="0"/>
              <a:t>IEEE 802 JTC1 SC plans for Hawaii in September 2018</a:t>
            </a:r>
          </a:p>
          <a:p>
            <a:pPr lvl="1"/>
            <a:r>
              <a:rPr lang="en-AU" dirty="0" smtClean="0"/>
              <a:t>Execute PSDO process</a:t>
            </a:r>
          </a:p>
          <a:p>
            <a:pPr lvl="1"/>
            <a:r>
              <a:rPr lang="en-AU" dirty="0" smtClean="0"/>
              <a:t>Review results of SC6 meeting in August 2018</a:t>
            </a:r>
          </a:p>
          <a:p>
            <a:pPr lvl="2"/>
            <a:r>
              <a:rPr lang="en-AU" dirty="0" smtClean="0"/>
              <a:t>Including SC6 </a:t>
            </a:r>
            <a:r>
              <a:rPr lang="en-AU" i="1" dirty="0"/>
              <a:t>Security ad hoc </a:t>
            </a:r>
            <a:r>
              <a:rPr lang="en-AU" dirty="0"/>
              <a:t>activities</a:t>
            </a:r>
          </a:p>
          <a:p>
            <a:pPr lvl="1"/>
            <a:endParaRPr lang="en-AU" dirty="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r>
              <a:rPr lang="en-US" smtClean="0"/>
              <a:t>Slide </a:t>
            </a:r>
            <a:fld id="{EF4002E7-DB4D-4CC3-8382-1939D19420D8}" type="slidenum">
              <a:rPr lang="en-US" smtClean="0"/>
              <a:pPr/>
              <a:t>53</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56945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802.11 WG needs to ask to liaise 11ak/</a:t>
            </a:r>
            <a:r>
              <a:rPr lang="en-AU" dirty="0" err="1" smtClean="0"/>
              <a:t>aq</a:t>
            </a:r>
            <a:r>
              <a:rPr lang="en-AU" dirty="0" smtClean="0"/>
              <a:t>/</a:t>
            </a:r>
            <a:r>
              <a:rPr lang="en-AU" dirty="0" err="1" smtClean="0"/>
              <a:t>aj</a:t>
            </a:r>
            <a:r>
              <a:rPr lang="en-AU" dirty="0" smtClean="0"/>
              <a:t> to SC6 for information</a:t>
            </a:r>
            <a:endParaRPr lang="en-AU" dirty="0"/>
          </a:p>
        </p:txBody>
      </p:sp>
      <p:sp>
        <p:nvSpPr>
          <p:cNvPr id="3" name="Content Placeholder 2"/>
          <p:cNvSpPr>
            <a:spLocks noGrp="1"/>
          </p:cNvSpPr>
          <p:nvPr>
            <p:ph idx="1"/>
          </p:nvPr>
        </p:nvSpPr>
        <p:spPr/>
        <p:txBody>
          <a:bodyPr/>
          <a:lstStyle/>
          <a:p>
            <a:r>
              <a:rPr lang="en-AU" dirty="0" smtClean="0"/>
              <a:t>Motion for 802.11 WG</a:t>
            </a:r>
          </a:p>
          <a:p>
            <a:pPr lvl="1"/>
            <a:r>
              <a:rPr lang="en-AU" i="1" dirty="0" smtClean="0"/>
              <a:t>IEEE 802.11 </a:t>
            </a:r>
            <a:r>
              <a:rPr lang="en-AU" i="1" dirty="0"/>
              <a:t>WG requests IEEE 802 EC approval to </a:t>
            </a:r>
            <a:r>
              <a:rPr lang="en-AU" i="1" dirty="0" smtClean="0"/>
              <a:t>forward IEEE 802.11ak, IEEE 802.11aq and IEEE 802.11aj </a:t>
            </a:r>
            <a:r>
              <a:rPr lang="en-AU" i="1" dirty="0"/>
              <a:t>to ISO/IEC JTC1/SC6, for information under the </a:t>
            </a:r>
            <a:r>
              <a:rPr lang="en-AU" i="1" dirty="0" smtClean="0"/>
              <a:t>PSDO </a:t>
            </a:r>
            <a:r>
              <a:rPr lang="en-AU" i="1" dirty="0"/>
              <a:t>agreement </a:t>
            </a:r>
            <a:endParaRPr lang="en-AU" i="1" dirty="0" smtClean="0"/>
          </a:p>
          <a:p>
            <a:pPr lvl="1"/>
            <a:r>
              <a:rPr lang="en-AU" dirty="0" smtClean="0"/>
              <a:t>Moved: Andrew Myles</a:t>
            </a:r>
          </a:p>
          <a:p>
            <a:pPr lvl="1"/>
            <a:r>
              <a:rPr lang="en-AU" dirty="0" smtClean="0"/>
              <a:t>Seconded:</a:t>
            </a:r>
          </a:p>
          <a:p>
            <a:pPr lvl="1"/>
            <a:endParaRPr lang="en-AU" dirty="0"/>
          </a:p>
          <a:p>
            <a:pPr lvl="1"/>
            <a:r>
              <a:rPr lang="en-AU" dirty="0" smtClean="0"/>
              <a:t>Note: the WG Chair will take to EC assuming the motion passes</a:t>
            </a:r>
            <a:endParaRPr lang="en-AU" dirty="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pPr>
              <a:defRPr/>
            </a:pPr>
            <a:r>
              <a:rPr lang="en-US" smtClean="0"/>
              <a:t>Slide </a:t>
            </a:r>
            <a:fld id="{EF4002E7-DB4D-4CC3-8382-1939D19420D8}" type="slidenum">
              <a:rPr lang="en-US" smtClean="0"/>
              <a:pPr>
                <a:defRPr/>
              </a:pPr>
              <a:t>54</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6064101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EC needs to approve a LS asking SC6 to a security workshop in Nov 2018</a:t>
            </a:r>
            <a:endParaRPr lang="en-AU" dirty="0"/>
          </a:p>
        </p:txBody>
      </p:sp>
      <p:sp>
        <p:nvSpPr>
          <p:cNvPr id="3" name="Content Placeholder 2"/>
          <p:cNvSpPr>
            <a:spLocks noGrp="1"/>
          </p:cNvSpPr>
          <p:nvPr>
            <p:ph idx="1"/>
          </p:nvPr>
        </p:nvSpPr>
        <p:spPr/>
        <p:txBody>
          <a:bodyPr/>
          <a:lstStyle/>
          <a:p>
            <a:r>
              <a:rPr lang="en-AU" dirty="0" smtClean="0"/>
              <a:t>Motion for EC</a:t>
            </a:r>
            <a:endParaRPr lang="en-AU" dirty="0"/>
          </a:p>
          <a:p>
            <a:pPr lvl="1"/>
            <a:r>
              <a:rPr lang="en-AU" i="1" dirty="0" smtClean="0"/>
              <a:t>Approve an invitation (</a:t>
            </a:r>
            <a:r>
              <a:rPr lang="en-AU" i="1" dirty="0" smtClean="0">
                <a:hlinkClick r:id="rId3"/>
              </a:rPr>
              <a:t>11-18-1140-01</a:t>
            </a:r>
            <a:r>
              <a:rPr lang="en-AU" i="1" dirty="0"/>
              <a:t>) be sent to ISO/IEC JTC1/SC6 </a:t>
            </a:r>
            <a:r>
              <a:rPr lang="en-AU" i="1" dirty="0" smtClean="0"/>
              <a:t>for </a:t>
            </a:r>
            <a:r>
              <a:rPr lang="en-AU" i="1" dirty="0"/>
              <a:t>an ISO/IEC/IEEE 8802 Security Workshop in November </a:t>
            </a:r>
            <a:r>
              <a:rPr lang="en-AU" i="1" dirty="0" smtClean="0"/>
              <a:t>2018</a:t>
            </a:r>
          </a:p>
          <a:p>
            <a:pPr lvl="1"/>
            <a:r>
              <a:rPr lang="en-AU" dirty="0" smtClean="0"/>
              <a:t>Moved</a:t>
            </a:r>
          </a:p>
          <a:p>
            <a:pPr lvl="1"/>
            <a:r>
              <a:rPr lang="en-AU" dirty="0" smtClean="0"/>
              <a:t>Seconded</a:t>
            </a:r>
          </a:p>
          <a:p>
            <a:pPr lvl="1"/>
            <a:endParaRPr lang="en-AU" dirty="0"/>
          </a:p>
          <a:p>
            <a:pPr lvl="1"/>
            <a:r>
              <a:rPr lang="en-AU" dirty="0" smtClean="0"/>
              <a:t>Note: equivalent motion passed in IEEE 802 JTC1 SC by 13/0/0</a:t>
            </a:r>
            <a:endParaRPr lang="en-AU" dirty="0"/>
          </a:p>
          <a:p>
            <a:endParaRPr lang="en-AU" dirty="0"/>
          </a:p>
        </p:txBody>
      </p:sp>
      <p:sp>
        <p:nvSpPr>
          <p:cNvPr id="5" name="Slide Number Placeholder 4"/>
          <p:cNvSpPr>
            <a:spLocks noGrp="1"/>
          </p:cNvSpPr>
          <p:nvPr>
            <p:ph type="sldNum" idx="12"/>
          </p:nvPr>
        </p:nvSpPr>
        <p:spPr>
          <a:xfrm>
            <a:off x="5851525" y="6475413"/>
            <a:ext cx="565150" cy="182562"/>
          </a:xfrm>
          <a:prstGeom prst="rect">
            <a:avLst/>
          </a:prstGeom>
        </p:spPr>
        <p:txBody>
          <a:bodyPr/>
          <a:lstStyle/>
          <a:p>
            <a:pPr>
              <a:defRPr/>
            </a:pPr>
            <a:r>
              <a:rPr lang="en-US" smtClean="0"/>
              <a:t>Slide </a:t>
            </a:r>
            <a:fld id="{EF4002E7-DB4D-4CC3-8382-1939D19420D8}" type="slidenum">
              <a:rPr lang="en-US" smtClean="0"/>
              <a:pPr>
                <a:defRPr/>
              </a:pPr>
              <a:t>55</a:t>
            </a:fld>
            <a:endParaRPr lang="en-US"/>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069328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July 2018 Closing Report</a:t>
            </a:r>
          </a:p>
        </p:txBody>
      </p:sp>
      <p:sp>
        <p:nvSpPr>
          <p:cNvPr id="2054" name="Rectangle 6"/>
          <p:cNvSpPr>
            <a:spLocks noGrp="1" noChangeArrowheads="1"/>
          </p:cNvSpPr>
          <p:nvPr>
            <p:ph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2018-07-12</a:t>
            </a:r>
          </a:p>
        </p:txBody>
      </p:sp>
      <p:sp>
        <p:nvSpPr>
          <p:cNvPr id="3076" name="Slide Number Placeholder 5"/>
          <p:cNvSpPr>
            <a:spLocks noGrp="1"/>
          </p:cNvSpPr>
          <p:nvPr>
            <p:ph type="sldNum"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56</a:t>
            </a:fld>
            <a:endParaRPr lang="en-US" smtClean="0"/>
          </a:p>
        </p:txBody>
      </p:sp>
      <p:sp>
        <p:nvSpPr>
          <p:cNvPr id="3075" name="Footer Placeholder 4"/>
          <p:cNvSpPr>
            <a:spLocks noGrp="1"/>
          </p:cNvSpPr>
          <p:nvPr>
            <p:ph type="ftr" idx="14"/>
          </p:nvPr>
        </p:nvSpPr>
        <p:spPr>
          <a:xfrm>
            <a:off x="9220201" y="6475413"/>
            <a:ext cx="2209800"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22542"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Tree>
    <p:extLst>
      <p:ext uri="{BB962C8B-B14F-4D97-AF65-F5344CB8AC3E}">
        <p14:creationId xmlns:p14="http://schemas.microsoft.com/office/powerpoint/2010/main" val="3790539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July 2018 session.</a:t>
            </a:r>
          </a:p>
        </p:txBody>
      </p:sp>
      <p:sp>
        <p:nvSpPr>
          <p:cNvPr id="4100" name="Slide Number Placeholder 5"/>
          <p:cNvSpPr>
            <a:spLocks noGrp="1"/>
          </p:cNvSpPr>
          <p:nvPr>
            <p:ph type="sldNum"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57</a:t>
            </a:fld>
            <a:endParaRPr lang="en-US" smtClean="0"/>
          </a:p>
        </p:txBody>
      </p:sp>
      <p:sp>
        <p:nvSpPr>
          <p:cNvPr id="4099" name="Footer Placeholder 4"/>
          <p:cNvSpPr>
            <a:spLocks noGrp="1"/>
          </p:cNvSpPr>
          <p:nvPr>
            <p:ph type="ftr" idx="14"/>
          </p:nvPr>
        </p:nvSpPr>
        <p:spPr>
          <a:xfrm>
            <a:off x="9144001" y="6475413"/>
            <a:ext cx="2209800" cy="153988"/>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731362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114800"/>
          </a:xfrm>
        </p:spPr>
        <p:txBody>
          <a:bodyPr/>
          <a:lstStyle/>
          <a:p>
            <a:pPr>
              <a:defRPr/>
            </a:pPr>
            <a:r>
              <a:rPr lang="en-US" altLang="ja-JP" dirty="0" smtClean="0"/>
              <a:t>Continued comment resolution</a:t>
            </a:r>
          </a:p>
          <a:p>
            <a:pPr lvl="1">
              <a:defRPr/>
            </a:pPr>
            <a:r>
              <a:rPr lang="en-US" altLang="ja-JP" dirty="0" smtClean="0"/>
              <a:t>Approximately 330 (of 623) comment resolutions approved/ready for motion</a:t>
            </a:r>
          </a:p>
          <a:p>
            <a:r>
              <a:rPr lang="en-US" dirty="0" smtClean="0"/>
              <a:t>Approved teleconferences and an ad-hoc meeting for the purpose of continued comment resolution: </a:t>
            </a:r>
          </a:p>
          <a:p>
            <a:pPr lvl="1"/>
            <a:r>
              <a:rPr lang="en-US" dirty="0" smtClean="0"/>
              <a:t>Teleconference </a:t>
            </a:r>
            <a:r>
              <a:rPr lang="en-US" altLang="en-US" dirty="0"/>
              <a:t>Fridays July 27, August 10, 17, </a:t>
            </a:r>
            <a:r>
              <a:rPr lang="en-US" altLang="en-US" dirty="0" smtClean="0"/>
              <a:t>24 10am Eastern 2 hours</a:t>
            </a:r>
            <a:endParaRPr lang="en-GB" dirty="0"/>
          </a:p>
          <a:p>
            <a:pPr lvl="1"/>
            <a:r>
              <a:rPr lang="en-US" dirty="0" smtClean="0"/>
              <a:t>Ad-Hoc July 31, August 1, August 2, 2018 in Portland, OR; teleconference bridge to be provided</a:t>
            </a:r>
          </a:p>
          <a:p>
            <a:r>
              <a:rPr lang="en-US" dirty="0" smtClean="0"/>
              <a:t>Agenda</a:t>
            </a:r>
            <a:endParaRPr lang="en-US" dirty="0"/>
          </a:p>
          <a:p>
            <a:pPr lvl="1"/>
            <a:r>
              <a:rPr lang="en-US" dirty="0">
                <a:hlinkClick r:id="rId3"/>
              </a:rPr>
              <a:t>https://</a:t>
            </a:r>
            <a:r>
              <a:rPr lang="en-US" dirty="0" smtClean="0">
                <a:hlinkClick r:id="rId3"/>
              </a:rPr>
              <a:t>mentor.ieee.org/802.11/dcn/18/11-18-1028-06-000m-2018-july-tgmd-agenda.pptx</a:t>
            </a:r>
            <a:r>
              <a:rPr lang="en-US" dirty="0" smtClean="0"/>
              <a:t> </a:t>
            </a:r>
          </a:p>
        </p:txBody>
      </p:sp>
      <p:sp>
        <p:nvSpPr>
          <p:cNvPr id="6" name="Slide Number Placeholder 5"/>
          <p:cNvSpPr>
            <a:spLocks noGrp="1"/>
          </p:cNvSpPr>
          <p:nvPr>
            <p:ph type="sldNum" idx="12"/>
          </p:nvPr>
        </p:nvSpPr>
        <p:spPr/>
        <p:txBody>
          <a:bodyPr/>
          <a:lstStyle/>
          <a:p>
            <a:pPr>
              <a:defRPr/>
            </a:pPr>
            <a:r>
              <a:rPr lang="en-US" smtClean="0"/>
              <a:t>Slide </a:t>
            </a:r>
            <a:fld id="{9F280238-5E03-4A90-BACD-D800220B2674}" type="slidenum">
              <a:rPr lang="en-US" smtClean="0"/>
              <a:pPr>
                <a:defRPr/>
              </a:pPr>
              <a:t>58</a:t>
            </a:fld>
            <a:endParaRPr lang="en-US"/>
          </a:p>
        </p:txBody>
      </p:sp>
      <p:sp>
        <p:nvSpPr>
          <p:cNvPr id="5" name="Footer Placeholder 4"/>
          <p:cNvSpPr>
            <a:spLocks noGrp="1"/>
          </p:cNvSpPr>
          <p:nvPr>
            <p:ph type="ftr" idx="14"/>
          </p:nvPr>
        </p:nvSpPr>
        <p:spPr>
          <a:xfrm>
            <a:off x="9601201" y="6475413"/>
            <a:ext cx="466725" cy="182562"/>
          </a:xfrm>
          <a:prstGeom prst="rect">
            <a:avLst/>
          </a:prstGeom>
        </p:spPr>
        <p:txBody>
          <a:bodyPr/>
          <a:lstStyle/>
          <a:p>
            <a:pPr>
              <a:defRPr/>
            </a:pPr>
            <a:r>
              <a:rPr lang="en-US" smtClean="0"/>
              <a:t>Dorothy Stanley, HP Enterprise</a:t>
            </a:r>
            <a:endParaRPr lang="en-US"/>
          </a:p>
        </p:txBody>
      </p:sp>
      <p:sp>
        <p:nvSpPr>
          <p:cNvPr id="8" name="Date Placeholder 7"/>
          <p:cNvSpPr>
            <a:spLocks noGrp="1"/>
          </p:cNvSpPr>
          <p:nvPr>
            <p:ph type="dt" idx="15"/>
          </p:nvPr>
        </p:nvSpPr>
        <p:spPr/>
        <p:txBody>
          <a:bodyPr/>
          <a:lstStyle/>
          <a:p>
            <a:r>
              <a:rPr lang="en-US" smtClean="0"/>
              <a:t>July 2018</a:t>
            </a:r>
            <a:endParaRPr lang="en-GB" dirty="0"/>
          </a:p>
        </p:txBody>
      </p:sp>
      <p:sp>
        <p:nvSpPr>
          <p:cNvPr id="7" name="Footer Placeholder 4"/>
          <p:cNvSpPr>
            <a:spLocks noGrp="1"/>
          </p:cNvSpPr>
          <p:nvPr>
            <p:ph type="ftr" sz="quarter" idx="4294967295"/>
          </p:nvPr>
        </p:nvSpPr>
        <p:spPr>
          <a:xfrm>
            <a:off x="9982200" y="6475413"/>
            <a:ext cx="2209800"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Tree>
    <p:extLst>
      <p:ext uri="{BB962C8B-B14F-4D97-AF65-F5344CB8AC3E}">
        <p14:creationId xmlns:p14="http://schemas.microsoft.com/office/powerpoint/2010/main" val="2095476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 - unchanged</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6" name="Slide Number Placeholder 5"/>
          <p:cNvSpPr>
            <a:spLocks noGrp="1"/>
          </p:cNvSpPr>
          <p:nvPr>
            <p:ph type="sldNum" idx="12"/>
          </p:nvPr>
        </p:nvSpPr>
        <p:spPr/>
        <p:txBody>
          <a:bodyPr/>
          <a:lstStyle/>
          <a:p>
            <a:pPr>
              <a:defRPr/>
            </a:pPr>
            <a:r>
              <a:rPr lang="en-US" smtClean="0"/>
              <a:t>Slide </a:t>
            </a:r>
            <a:fld id="{9F280238-5E03-4A90-BACD-D800220B2674}" type="slidenum">
              <a:rPr lang="en-US" smtClean="0"/>
              <a:pPr>
                <a:defRPr/>
              </a:pPr>
              <a:t>59</a:t>
            </a:fld>
            <a:endParaRPr lang="en-US"/>
          </a:p>
        </p:txBody>
      </p:sp>
      <p:sp>
        <p:nvSpPr>
          <p:cNvPr id="5" name="Footer Placeholder 4"/>
          <p:cNvSpPr>
            <a:spLocks noGrp="1"/>
          </p:cNvSpPr>
          <p:nvPr>
            <p:ph type="ftr" idx="14"/>
          </p:nvPr>
        </p:nvSpPr>
        <p:spPr>
          <a:xfrm>
            <a:off x="9601201" y="6475413"/>
            <a:ext cx="466725" cy="182562"/>
          </a:xfrm>
          <a:prstGeom prst="rect">
            <a:avLst/>
          </a:prstGeom>
        </p:spPr>
        <p:txBody>
          <a:bodyPr/>
          <a:lstStyle/>
          <a:p>
            <a:pPr>
              <a:defRPr/>
            </a:pPr>
            <a:r>
              <a:rPr lang="en-US" smtClean="0"/>
              <a:t>Dorothy Stanley, HP Enterprise</a:t>
            </a:r>
            <a:endParaRPr lang="en-US"/>
          </a:p>
        </p:txBody>
      </p:sp>
      <p:sp>
        <p:nvSpPr>
          <p:cNvPr id="8" name="Date Placeholder 7"/>
          <p:cNvSpPr>
            <a:spLocks noGrp="1"/>
          </p:cNvSpPr>
          <p:nvPr>
            <p:ph type="dt" idx="15"/>
          </p:nvPr>
        </p:nvSpPr>
        <p:spPr/>
        <p:txBody>
          <a:bodyPr/>
          <a:lstStyle/>
          <a:p>
            <a:r>
              <a:rPr lang="en-US" smtClean="0"/>
              <a:t>July 2018</a:t>
            </a:r>
            <a:endParaRPr lang="en-GB" dirty="0"/>
          </a:p>
        </p:txBody>
      </p:sp>
      <p:sp>
        <p:nvSpPr>
          <p:cNvPr id="7" name="Footer Placeholder 4"/>
          <p:cNvSpPr>
            <a:spLocks noGrp="1"/>
          </p:cNvSpPr>
          <p:nvPr>
            <p:ph type="ftr" sz="quarter" idx="4294967295"/>
          </p:nvPr>
        </p:nvSpPr>
        <p:spPr>
          <a:xfrm>
            <a:off x="9982200" y="6475413"/>
            <a:ext cx="2209800" cy="153987"/>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Tree>
    <p:extLst>
      <p:ext uri="{BB962C8B-B14F-4D97-AF65-F5344CB8AC3E}">
        <p14:creationId xmlns:p14="http://schemas.microsoft.com/office/powerpoint/2010/main" val="86291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MIB Style, Visio and Frame Practices</a:t>
            </a:r>
            <a:endParaRPr lang="en-GB" dirty="0"/>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turn these all into .</a:t>
            </a:r>
            <a:r>
              <a:rPr lang="en-GB" sz="1800" dirty="0" err="1"/>
              <a:t>emf</a:t>
            </a:r>
            <a:r>
              <a:rPr lang="en-GB" sz="1800" dirty="0"/>
              <a:t> (windows meta file) format files (you can do this from </a:t>
            </a:r>
            <a:r>
              <a:rPr lang="en-GB" sz="1800" dirty="0" err="1"/>
              <a:t>visio</a:t>
            </a:r>
            <a:r>
              <a:rPr lang="en-GB" sz="1800" dirty="0"/>
              <a:t> using “save as”).   Keep separate files for the .</a:t>
            </a:r>
            <a:r>
              <a:rPr lang="en-GB" sz="1800" dirty="0" err="1"/>
              <a:t>vsd</a:t>
            </a:r>
            <a:r>
              <a:rPr lang="en-GB" sz="1800" dirty="0"/>
              <a:t> source and the .</a:t>
            </a:r>
            <a:r>
              <a:rPr lang="en-GB" sz="1800" dirty="0" err="1"/>
              <a:t>emf</a:t>
            </a:r>
            <a:r>
              <a:rPr lang="en-GB" sz="1800" dirty="0"/>
              <a:t> file that is linked to from frame. There is likelihood we should use .</a:t>
            </a:r>
            <a:r>
              <a:rPr lang="en-GB" sz="1800" dirty="0" err="1"/>
              <a:t>emf</a:t>
            </a:r>
            <a:endParaRPr lang="en-GB" sz="1800" dirty="0"/>
          </a:p>
          <a:p>
            <a:r>
              <a:rPr lang="en-GB" sz="2000" dirty="0"/>
              <a:t>Frame templates for 11aa, 11ac, 11af</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spTree>
    <p:extLst>
      <p:ext uri="{BB962C8B-B14F-4D97-AF65-F5344CB8AC3E}">
        <p14:creationId xmlns:p14="http://schemas.microsoft.com/office/powerpoint/2010/main" val="611859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idx="1"/>
          </p:nvPr>
        </p:nvSpPr>
        <p:spPr>
          <a:xfrm>
            <a:off x="2209800" y="1524000"/>
            <a:ext cx="8229600" cy="5334000"/>
          </a:xfrm>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p:txBody>
      </p:sp>
      <p:sp>
        <p:nvSpPr>
          <p:cNvPr id="15364" name="Slide Number Placeholder 5"/>
          <p:cNvSpPr>
            <a:spLocks noGrp="1"/>
          </p:cNvSpPr>
          <p:nvPr>
            <p:ph type="sldNum"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60</a:t>
            </a:fld>
            <a:endParaRPr lang="en-US" smtClean="0"/>
          </a:p>
        </p:txBody>
      </p:sp>
      <p:sp>
        <p:nvSpPr>
          <p:cNvPr id="15363" name="Footer Placeholder 4"/>
          <p:cNvSpPr>
            <a:spLocks noGrp="1"/>
          </p:cNvSpPr>
          <p:nvPr>
            <p:ph type="ftr" idx="14"/>
          </p:nvPr>
        </p:nvSpPr>
        <p:spPr>
          <a:xfrm>
            <a:off x="9067801" y="6475412"/>
            <a:ext cx="2286000" cy="230188"/>
          </a:xfrm>
          <a:prstGeom prst="rect">
            <a:avLst/>
          </a:prstGeom>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dirty="0" smtClean="0"/>
              <a:t>Dorothy Stanley, HP Enterprise</a:t>
            </a:r>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807071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r>
              <a:rPr lang="en-US" dirty="0" err="1" smtClean="0"/>
              <a:t>TGax</a:t>
            </a:r>
            <a:r>
              <a:rPr lang="en-US" dirty="0" smtClean="0"/>
              <a:t> July 2018 Closing Report</a:t>
            </a:r>
          </a:p>
        </p:txBody>
      </p:sp>
      <p:sp>
        <p:nvSpPr>
          <p:cNvPr id="1031" name="Rectangle 6"/>
          <p:cNvSpPr>
            <a:spLocks noGrp="1" noChangeArrowheads="1"/>
          </p:cNvSpPr>
          <p:nvPr>
            <p:ph idx="1"/>
          </p:nvPr>
        </p:nvSpPr>
        <p:spPr>
          <a:xfrm>
            <a:off x="2209800" y="1828800"/>
            <a:ext cx="7772400" cy="381000"/>
          </a:xfrm>
        </p:spPr>
        <p:txBody>
          <a:bodyPr/>
          <a:lstStyle/>
          <a:p>
            <a:pPr algn="ctr">
              <a:buFontTx/>
              <a:buNone/>
            </a:pPr>
            <a:r>
              <a:rPr lang="en-US" sz="2000" dirty="0"/>
              <a:t>Date:</a:t>
            </a:r>
            <a:r>
              <a:rPr lang="en-US" sz="2000" b="0" dirty="0"/>
              <a:t> 2018-07-12</a:t>
            </a:r>
          </a:p>
        </p:txBody>
      </p:sp>
      <p:sp>
        <p:nvSpPr>
          <p:cNvPr id="1029" name="Slide Number Placeholder 5"/>
          <p:cNvSpPr>
            <a:spLocks noGrp="1"/>
          </p:cNvSpPr>
          <p:nvPr>
            <p:ph type="sldNum" idx="12"/>
          </p:nvPr>
        </p:nvSpPr>
        <p:spPr>
          <a:noFill/>
        </p:spPr>
        <p:txBody>
          <a:bodyPr/>
          <a:lstStyle/>
          <a:p>
            <a:r>
              <a:rPr lang="en-US" smtClean="0"/>
              <a:t>Slide </a:t>
            </a:r>
            <a:fld id="{793F0BDF-8B5A-4F42-A460-6E03123FEBC0}" type="slidenum">
              <a:rPr lang="en-US" smtClean="0"/>
              <a:pPr/>
              <a:t>61</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23567"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Tree>
    <p:extLst>
      <p:ext uri="{BB962C8B-B14F-4D97-AF65-F5344CB8AC3E}">
        <p14:creationId xmlns:p14="http://schemas.microsoft.com/office/powerpoint/2010/main" val="22991554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idx="1"/>
          </p:nvPr>
        </p:nvSpPr>
        <p:spPr/>
        <p:txBody>
          <a:bodyPr/>
          <a:lstStyle/>
          <a:p>
            <a:pPr>
              <a:buFontTx/>
              <a:buNone/>
            </a:pPr>
            <a:r>
              <a:rPr lang="en-US" dirty="0" smtClean="0"/>
              <a:t>This document is the closing report for the TGax for the July 2018 session.</a:t>
            </a:r>
          </a:p>
        </p:txBody>
      </p:sp>
      <p:sp>
        <p:nvSpPr>
          <p:cNvPr id="7172" name="Slide Number Placeholder 5"/>
          <p:cNvSpPr>
            <a:spLocks noGrp="1"/>
          </p:cNvSpPr>
          <p:nvPr>
            <p:ph type="sldNum" idx="12"/>
          </p:nvPr>
        </p:nvSpPr>
        <p:spPr>
          <a:noFill/>
        </p:spPr>
        <p:txBody>
          <a:bodyPr/>
          <a:lstStyle/>
          <a:p>
            <a:r>
              <a:rPr lang="en-US" smtClean="0"/>
              <a:t>Slide </a:t>
            </a:r>
            <a:fld id="{9BDFEE4B-8411-40A8-8639-87B3C757CCB2}" type="slidenum">
              <a:rPr lang="en-US" smtClean="0"/>
              <a:pPr/>
              <a:t>62</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0947305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1981200" y="1524000"/>
            <a:ext cx="8458200" cy="4572000"/>
          </a:xfrm>
        </p:spPr>
        <p:txBody>
          <a:bodyPr/>
          <a:lstStyle/>
          <a:p>
            <a:r>
              <a:rPr lang="en-CA" dirty="0" smtClean="0"/>
              <a:t>The TG started the resolution of comments received on draft D3.0 </a:t>
            </a:r>
          </a:p>
          <a:p>
            <a:r>
              <a:rPr lang="en-CA" dirty="0" smtClean="0"/>
              <a:t>Members of 802.19 WG were invited to make a presentation on their concerns related to the TG Coexistence Assurance document.</a:t>
            </a:r>
          </a:p>
          <a:p>
            <a:r>
              <a:rPr lang="en-CA" dirty="0" smtClean="0"/>
              <a:t>The TG approved the proposed the PAR extension request and the revised CSD accommodating comments received from 802.3 WG.</a:t>
            </a:r>
          </a:p>
          <a:p>
            <a:r>
              <a:rPr lang="en-CA" dirty="0" smtClean="0"/>
              <a:t>The TG prepared and approved a liaison response to WBA</a:t>
            </a:r>
          </a:p>
          <a:p>
            <a:pPr lvl="1"/>
            <a:r>
              <a:rPr lang="en-CA" sz="1600" dirty="0">
                <a:hlinkClick r:id="rId3"/>
              </a:rPr>
              <a:t>https://mentor.ieee.org/802.11/dcn/18/11-18-1291-02-00ax-proposed-response-to-liaison-from-wba-on-11ax.docx</a:t>
            </a:r>
            <a:r>
              <a:rPr lang="en-CA" sz="1600" dirty="0"/>
              <a:t> </a:t>
            </a:r>
            <a:endParaRPr lang="en-CA" sz="1800" dirty="0"/>
          </a:p>
          <a:p>
            <a:r>
              <a:rPr lang="en-CA" sz="2000" dirty="0"/>
              <a:t>The agenda is available at: </a:t>
            </a:r>
            <a:endParaRPr lang="en-CA" sz="1800" dirty="0"/>
          </a:p>
          <a:p>
            <a:pPr lvl="1"/>
            <a:r>
              <a:rPr lang="en-CA" sz="1600" dirty="0">
                <a:hlinkClick r:id="rId4"/>
              </a:rPr>
              <a:t>https://mentor.ieee.org/802.11/dcn/18/11-18-1036-05-00ax-tgax-july-2018-meeting-agenda.pptx</a:t>
            </a:r>
            <a:r>
              <a:rPr lang="en-CA" sz="1600" dirty="0"/>
              <a:t> </a:t>
            </a:r>
          </a:p>
        </p:txBody>
      </p:sp>
      <p:sp>
        <p:nvSpPr>
          <p:cNvPr id="6" name="Slide Number Placeholder 5"/>
          <p:cNvSpPr>
            <a:spLocks noGrp="1"/>
          </p:cNvSpPr>
          <p:nvPr>
            <p:ph type="sldNum" idx="12"/>
          </p:nvPr>
        </p:nvSpPr>
        <p:spPr/>
        <p:txBody>
          <a:bodyPr/>
          <a:lstStyle/>
          <a:p>
            <a:pPr>
              <a:defRPr/>
            </a:pPr>
            <a:r>
              <a:rPr lang="en-US" smtClean="0"/>
              <a:t>Slide </a:t>
            </a:r>
            <a:fld id="{E7E6215C-0148-4EB1-A390-22B113FC486F}" type="slidenum">
              <a:rPr lang="en-US" smtClean="0"/>
              <a:pPr>
                <a:defRPr/>
              </a:pPr>
              <a:t>63</a:t>
            </a:fld>
            <a:endParaRPr lang="en-US"/>
          </a:p>
        </p:txBody>
      </p:sp>
      <p:sp>
        <p:nvSpPr>
          <p:cNvPr id="8" name="Footer Placeholder 7"/>
          <p:cNvSpPr>
            <a:spLocks noGrp="1"/>
          </p:cNvSpPr>
          <p:nvPr>
            <p:ph type="ftr" idx="14"/>
          </p:nvPr>
        </p:nvSpPr>
        <p:spPr/>
        <p:txBody>
          <a:bodyPr/>
          <a:lstStyle/>
          <a:p>
            <a:r>
              <a:rPr lang="en-GB" smtClean="0"/>
              <a:t>Osama Aboul-Magd, Huawei</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1682463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533401"/>
            <a:ext cx="7770813" cy="1065213"/>
          </a:xfrm>
        </p:spPr>
        <p:txBody>
          <a:bodyPr/>
          <a:lstStyle/>
          <a:p>
            <a:r>
              <a:rPr lang="en-US" dirty="0" smtClean="0"/>
              <a:t>Timeline</a:t>
            </a:r>
            <a:endParaRPr lang="en-US" dirty="0"/>
          </a:p>
        </p:txBody>
      </p:sp>
      <p:sp>
        <p:nvSpPr>
          <p:cNvPr id="3" name="Content Placeholder 2"/>
          <p:cNvSpPr>
            <a:spLocks noGrp="1"/>
          </p:cNvSpPr>
          <p:nvPr>
            <p:ph idx="1"/>
          </p:nvPr>
        </p:nvSpPr>
        <p:spPr>
          <a:xfrm>
            <a:off x="1905000" y="1447801"/>
            <a:ext cx="8458200" cy="4113213"/>
          </a:xfrm>
        </p:spPr>
        <p:txBody>
          <a:bodyPr/>
          <a:lstStyle/>
          <a:p>
            <a:pPr>
              <a:buFont typeface="Arial" panose="020B0604020202020204" pitchFamily="34" charset="0"/>
              <a:buChar char="•"/>
            </a:pPr>
            <a:r>
              <a:rPr lang="en-US" altLang="zh-CN" sz="1800" dirty="0"/>
              <a:t>July 2014: start of the TG</a:t>
            </a:r>
          </a:p>
          <a:p>
            <a:pPr>
              <a:buFont typeface="Arial" panose="020B0604020202020204" pitchFamily="34" charset="0"/>
              <a:buChar char="•"/>
            </a:pPr>
            <a:r>
              <a:rPr lang="en-US" altLang="zh-CN" sz="1800" dirty="0"/>
              <a:t>Nov. 2014: First draft of the TG SFD was approved</a:t>
            </a:r>
          </a:p>
          <a:p>
            <a:pPr>
              <a:buFont typeface="Arial" panose="020B0604020202020204" pitchFamily="34" charset="0"/>
              <a:buChar char="•"/>
            </a:pPr>
            <a:r>
              <a:rPr lang="en-US" altLang="zh-CN" sz="1800" dirty="0"/>
              <a:t>Jan. 2016: proposed TG draft</a:t>
            </a:r>
          </a:p>
          <a:p>
            <a:pPr>
              <a:buFont typeface="Arial" panose="020B0604020202020204" pitchFamily="34" charset="0"/>
              <a:buChar char="•"/>
            </a:pPr>
            <a:r>
              <a:rPr lang="en-US" altLang="zh-CN" sz="1800" dirty="0"/>
              <a:t>July 2016: Draft D0.1 was approved and CC started</a:t>
            </a:r>
          </a:p>
          <a:p>
            <a:pPr>
              <a:buFont typeface="Arial" panose="020B0604020202020204" pitchFamily="34" charset="0"/>
              <a:buChar char="•"/>
            </a:pPr>
            <a:r>
              <a:rPr lang="en-US" altLang="zh-CN" sz="1800" dirty="0">
                <a:solidFill>
                  <a:srgbClr val="FF0000"/>
                </a:solidFill>
              </a:rPr>
              <a:t>November 2016: Draft 1.0 and WG letter ballot – Failed (57.77%)</a:t>
            </a:r>
          </a:p>
          <a:p>
            <a:pPr lvl="1">
              <a:buFont typeface="Arial" panose="020B0604020202020204" pitchFamily="34" charset="0"/>
              <a:buChar char="•"/>
            </a:pPr>
            <a:r>
              <a:rPr lang="en-US" altLang="zh-CN" sz="1200" dirty="0">
                <a:solidFill>
                  <a:srgbClr val="FF0000"/>
                </a:solidFill>
              </a:rPr>
              <a:t>LB-225: opened Dec. 1</a:t>
            </a:r>
            <a:r>
              <a:rPr lang="en-US" altLang="zh-CN" sz="1200" baseline="30000" dirty="0">
                <a:solidFill>
                  <a:srgbClr val="FF0000"/>
                </a:solidFill>
              </a:rPr>
              <a:t>st</a:t>
            </a:r>
            <a:r>
              <a:rPr lang="en-US" altLang="zh-CN" sz="1200" dirty="0">
                <a:solidFill>
                  <a:srgbClr val="FF0000"/>
                </a:solidFill>
              </a:rPr>
              <a:t> 2016 and closed January 8</a:t>
            </a:r>
            <a:r>
              <a:rPr lang="en-US" altLang="zh-CN" sz="1200" baseline="30000" dirty="0">
                <a:solidFill>
                  <a:srgbClr val="FF0000"/>
                </a:solidFill>
              </a:rPr>
              <a:t>th</a:t>
            </a:r>
            <a:r>
              <a:rPr lang="en-US" altLang="zh-CN" sz="1200" dirty="0">
                <a:solidFill>
                  <a:srgbClr val="FF0000"/>
                </a:solidFill>
              </a:rPr>
              <a:t> 2017</a:t>
            </a:r>
          </a:p>
          <a:p>
            <a:pPr>
              <a:buFont typeface="Arial" panose="020B0604020202020204" pitchFamily="34" charset="0"/>
              <a:buChar char="•"/>
            </a:pPr>
            <a:r>
              <a:rPr lang="en-US" altLang="zh-CN" sz="1800" dirty="0">
                <a:solidFill>
                  <a:srgbClr val="FF0000"/>
                </a:solidFill>
              </a:rPr>
              <a:t>September 2017: Draft 2.0 and WG letter ballot – Failed (62.84%)</a:t>
            </a:r>
          </a:p>
          <a:p>
            <a:pPr lvl="1">
              <a:buFont typeface="Arial" panose="020B0604020202020204" pitchFamily="34" charset="0"/>
              <a:buChar char="•"/>
            </a:pPr>
            <a:r>
              <a:rPr lang="en-US" altLang="zh-CN" sz="1200" dirty="0">
                <a:solidFill>
                  <a:srgbClr val="FF0000"/>
                </a:solidFill>
              </a:rPr>
              <a:t>LB-230: opened Oct 5</a:t>
            </a:r>
            <a:r>
              <a:rPr lang="en-US" altLang="zh-CN" sz="1200" baseline="30000" dirty="0">
                <a:solidFill>
                  <a:srgbClr val="FF0000"/>
                </a:solidFill>
              </a:rPr>
              <a:t>th</a:t>
            </a:r>
            <a:r>
              <a:rPr lang="en-US" altLang="zh-CN" sz="1200" dirty="0">
                <a:solidFill>
                  <a:srgbClr val="FF0000"/>
                </a:solidFill>
              </a:rPr>
              <a:t> and closed Nov 4</a:t>
            </a:r>
            <a:r>
              <a:rPr lang="en-US" altLang="zh-CN" sz="1200" baseline="30000" dirty="0">
                <a:solidFill>
                  <a:srgbClr val="FF0000"/>
                </a:solidFill>
              </a:rPr>
              <a:t>th</a:t>
            </a:r>
            <a:r>
              <a:rPr lang="en-US" altLang="zh-CN" sz="1200" dirty="0">
                <a:solidFill>
                  <a:srgbClr val="FF0000"/>
                </a:solidFill>
              </a:rPr>
              <a:t>, 2017</a:t>
            </a:r>
          </a:p>
          <a:p>
            <a:pPr>
              <a:buFont typeface="Arial" panose="020B0604020202020204" pitchFamily="34" charset="0"/>
              <a:buChar char="•"/>
            </a:pPr>
            <a:r>
              <a:rPr lang="en-CA" altLang="zh-CN" sz="1800" dirty="0">
                <a:solidFill>
                  <a:srgbClr val="008000"/>
                </a:solidFill>
              </a:rPr>
              <a:t>May 2018: Draft 3.0 and WG letter Ballot – Passes (86.5%)</a:t>
            </a:r>
          </a:p>
          <a:p>
            <a:pPr>
              <a:buFont typeface="Arial" panose="020B0604020202020204" pitchFamily="34" charset="0"/>
              <a:buChar char="•"/>
            </a:pPr>
            <a:r>
              <a:rPr lang="en-CA" altLang="zh-CN" sz="2800" dirty="0">
                <a:solidFill>
                  <a:schemeClr val="tx1"/>
                </a:solidFill>
              </a:rPr>
              <a:t>November 2018: Draft 4.0 and </a:t>
            </a:r>
            <a:r>
              <a:rPr lang="en-CA" altLang="zh-CN" sz="2800" dirty="0" err="1">
                <a:solidFill>
                  <a:schemeClr val="tx1"/>
                </a:solidFill>
              </a:rPr>
              <a:t>Recirc</a:t>
            </a:r>
            <a:r>
              <a:rPr lang="en-CA" altLang="zh-CN" sz="2800" dirty="0">
                <a:solidFill>
                  <a:schemeClr val="tx1"/>
                </a:solidFill>
              </a:rPr>
              <a:t> </a:t>
            </a:r>
          </a:p>
          <a:p>
            <a:pPr>
              <a:buFont typeface="Arial" panose="020B0604020202020204" pitchFamily="34" charset="0"/>
              <a:buChar char="•"/>
            </a:pPr>
            <a:r>
              <a:rPr lang="en-CA" altLang="zh-CN" sz="1800" dirty="0">
                <a:solidFill>
                  <a:srgbClr val="FFC000"/>
                </a:solidFill>
              </a:rPr>
              <a:t>July 2018: MDR (Mandatory Document Review)</a:t>
            </a:r>
          </a:p>
          <a:p>
            <a:pPr>
              <a:buFont typeface="Arial" panose="020B0604020202020204" pitchFamily="34" charset="0"/>
              <a:buChar char="•"/>
            </a:pPr>
            <a:r>
              <a:rPr lang="en-CA" altLang="zh-CN" sz="1800" dirty="0">
                <a:solidFill>
                  <a:srgbClr val="FFC000"/>
                </a:solidFill>
              </a:rPr>
              <a:t>February 2019: Formation of SB pool </a:t>
            </a:r>
            <a:endParaRPr lang="en-US" altLang="zh-CN" sz="1400" dirty="0">
              <a:solidFill>
                <a:srgbClr val="FFC000"/>
              </a:solidFill>
            </a:endParaRPr>
          </a:p>
          <a:p>
            <a:pPr>
              <a:buFont typeface="Arial" panose="020B0604020202020204" pitchFamily="34" charset="0"/>
              <a:buChar char="•"/>
            </a:pPr>
            <a:r>
              <a:rPr lang="en-US" altLang="zh-CN" sz="1800" dirty="0">
                <a:solidFill>
                  <a:schemeClr val="accent6">
                    <a:lumMod val="75000"/>
                  </a:schemeClr>
                </a:solidFill>
              </a:rPr>
              <a:t>July 2019: Sponsor Ballot</a:t>
            </a:r>
          </a:p>
          <a:p>
            <a:pPr>
              <a:buFont typeface="Arial" panose="020B0604020202020204" pitchFamily="34" charset="0"/>
              <a:buChar char="•"/>
            </a:pPr>
            <a:r>
              <a:rPr lang="en-CA" altLang="zh-CN" sz="1800" dirty="0">
                <a:solidFill>
                  <a:srgbClr val="FFC000"/>
                </a:solidFill>
              </a:rPr>
              <a:t>December 2019: </a:t>
            </a:r>
            <a:r>
              <a:rPr lang="en-CA" altLang="zh-CN" sz="1800" dirty="0" err="1">
                <a:solidFill>
                  <a:srgbClr val="FFC000"/>
                </a:solidFill>
              </a:rPr>
              <a:t>RevCom</a:t>
            </a:r>
            <a:endParaRPr lang="en-US" altLang="zh-CN" sz="1800" dirty="0">
              <a:solidFill>
                <a:srgbClr val="FFC000"/>
              </a:solidFill>
            </a:endParaRPr>
          </a:p>
          <a:p>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
        <p:nvSpPr>
          <p:cNvPr id="5" name="Footer Placeholder 4"/>
          <p:cNvSpPr>
            <a:spLocks noGrp="1"/>
          </p:cNvSpPr>
          <p:nvPr>
            <p:ph type="ftr" idx="14"/>
          </p:nvPr>
        </p:nvSpPr>
        <p:spPr>
          <a:xfrm>
            <a:off x="8153400" y="6476207"/>
            <a:ext cx="3184520" cy="180975"/>
          </a:xfrm>
          <a:prstGeom prst="rect">
            <a:avLst/>
          </a:prstGeom>
        </p:spPr>
        <p:txBody>
          <a:bodyPr/>
          <a:lstStyle/>
          <a:p>
            <a:r>
              <a:rPr lang="en-GB" dirty="0" smtClean="0"/>
              <a:t>Osama </a:t>
            </a:r>
            <a:r>
              <a:rPr lang="en-GB" dirty="0" err="1" smtClean="0"/>
              <a:t>Aboul-Magd</a:t>
            </a:r>
            <a:r>
              <a:rPr lang="en-GB" dirty="0" smtClean="0"/>
              <a:t>, Huawei</a:t>
            </a:r>
            <a:endParaRPr lang="en-GB" dirty="0"/>
          </a:p>
        </p:txBody>
      </p:sp>
      <p:sp>
        <p:nvSpPr>
          <p:cNvPr id="6" name="Date Placeholder 5"/>
          <p:cNvSpPr>
            <a:spLocks noGrp="1"/>
          </p:cNvSpPr>
          <p:nvPr>
            <p:ph type="dt" idx="15"/>
          </p:nvPr>
        </p:nvSpPr>
        <p:spPr>
          <a:xfrm>
            <a:off x="2220913" y="333375"/>
            <a:ext cx="1874823" cy="273050"/>
          </a:xfrm>
          <a:prstGeom prst="rect">
            <a:avLst/>
          </a:prstGeom>
        </p:spPr>
        <p:txBody>
          <a:bodyPr/>
          <a:lstStyle/>
          <a:p>
            <a:r>
              <a:rPr lang="en-US" smtClean="0"/>
              <a:t>July 2018</a:t>
            </a:r>
            <a:endParaRPr lang="en-GB" dirty="0"/>
          </a:p>
        </p:txBody>
      </p:sp>
    </p:spTree>
    <p:extLst>
      <p:ext uri="{BB962C8B-B14F-4D97-AF65-F5344CB8AC3E}">
        <p14:creationId xmlns:p14="http://schemas.microsoft.com/office/powerpoint/2010/main" val="2340250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dirty="0" smtClean="0"/>
              <a:t>September 2018 Goals</a:t>
            </a:r>
          </a:p>
        </p:txBody>
      </p:sp>
      <p:sp>
        <p:nvSpPr>
          <p:cNvPr id="10246" name="Rectangle 3"/>
          <p:cNvSpPr>
            <a:spLocks noGrp="1" noChangeArrowheads="1"/>
          </p:cNvSpPr>
          <p:nvPr>
            <p:ph idx="1"/>
          </p:nvPr>
        </p:nvSpPr>
        <p:spPr>
          <a:xfrm>
            <a:off x="2209800" y="1676400"/>
            <a:ext cx="8077200" cy="4419600"/>
          </a:xfrm>
        </p:spPr>
        <p:txBody>
          <a:bodyPr/>
          <a:lstStyle/>
          <a:p>
            <a:pPr>
              <a:buFont typeface="Arial" panose="020B0604020202020204" pitchFamily="34" charset="0"/>
              <a:buChar char="•"/>
            </a:pPr>
            <a:r>
              <a:rPr lang="en-US" sz="2800" dirty="0"/>
              <a:t>Continue the resolution of comments on draft D3.0.</a:t>
            </a:r>
          </a:p>
        </p:txBody>
      </p:sp>
      <p:sp>
        <p:nvSpPr>
          <p:cNvPr id="10244" name="Slide Number Placeholder 5"/>
          <p:cNvSpPr>
            <a:spLocks noGrp="1"/>
          </p:cNvSpPr>
          <p:nvPr>
            <p:ph type="sldNum" idx="12"/>
          </p:nvPr>
        </p:nvSpPr>
        <p:spPr>
          <a:noFill/>
        </p:spPr>
        <p:txBody>
          <a:bodyPr/>
          <a:lstStyle/>
          <a:p>
            <a:r>
              <a:rPr lang="en-US" smtClean="0"/>
              <a:t>Slide </a:t>
            </a:r>
            <a:fld id="{049BA8DF-A3A2-4703-BC17-810D8C766354}" type="slidenum">
              <a:rPr lang="en-US" smtClean="0"/>
              <a:pPr/>
              <a:t>65</a:t>
            </a:fld>
            <a:endParaRPr lang="en-US" smtClean="0"/>
          </a:p>
        </p:txBody>
      </p:sp>
      <p:sp>
        <p:nvSpPr>
          <p:cNvPr id="3" name="Footer Placeholder 2"/>
          <p:cNvSpPr>
            <a:spLocks noGrp="1"/>
          </p:cNvSpPr>
          <p:nvPr>
            <p:ph type="ftr" idx="14"/>
          </p:nvPr>
        </p:nvSpPr>
        <p:spPr/>
        <p:txBody>
          <a:bodyPr/>
          <a:lstStyle/>
          <a:p>
            <a:r>
              <a:rPr lang="en-GB" smtClean="0"/>
              <a:t>Osama Aboul-Magd,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6980489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pPr>
              <a:buFont typeface="Arial"/>
              <a:buChar char="•"/>
            </a:pPr>
            <a:r>
              <a:rPr lang="en-US" sz="2800" dirty="0"/>
              <a:t>10:00 -12:00 ET</a:t>
            </a:r>
          </a:p>
          <a:p>
            <a:pPr lvl="1">
              <a:buFont typeface="Arial"/>
              <a:buChar char="•"/>
            </a:pPr>
            <a:r>
              <a:rPr lang="en-US" sz="2400" dirty="0"/>
              <a:t>Thursday July 26, August 09, August 23, September 20</a:t>
            </a:r>
          </a:p>
          <a:p>
            <a:pPr>
              <a:buFont typeface="Arial"/>
              <a:buChar char="•"/>
            </a:pPr>
            <a:r>
              <a:rPr lang="en-US" sz="2800" dirty="0"/>
              <a:t>20:00 – 22:00 ET</a:t>
            </a:r>
          </a:p>
          <a:p>
            <a:pPr lvl="1">
              <a:buFont typeface="Arial"/>
              <a:buChar char="•"/>
            </a:pPr>
            <a:r>
              <a:rPr lang="en-US" sz="2400" dirty="0"/>
              <a:t>Thursday August 02, August 16, August 30</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66</a:t>
            </a:fld>
            <a:endParaRPr lang="en-GB" dirty="0"/>
          </a:p>
        </p:txBody>
      </p:sp>
      <p:sp>
        <p:nvSpPr>
          <p:cNvPr id="8" name="Footer Placeholder 7"/>
          <p:cNvSpPr>
            <a:spLocks noGrp="1"/>
          </p:cNvSpPr>
          <p:nvPr>
            <p:ph type="ftr" idx="14"/>
          </p:nvPr>
        </p:nvSpPr>
        <p:spPr/>
        <p:txBody>
          <a:bodyPr/>
          <a:lstStyle/>
          <a:p>
            <a:r>
              <a:rPr lang="en-GB" smtClean="0"/>
              <a:t>Osama Aboul-Magd, Huawei</a:t>
            </a:r>
            <a:endParaRPr lang="en-GB" dirty="0"/>
          </a:p>
        </p:txBody>
      </p:sp>
      <p:sp>
        <p:nvSpPr>
          <p:cNvPr id="7" name="Date Placeholder 6"/>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0361497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1524000" y="609600"/>
            <a:ext cx="9144000" cy="1066800"/>
          </a:xfrm>
        </p:spPr>
        <p:txBody>
          <a:bodyPr/>
          <a:lstStyle/>
          <a:p>
            <a:r>
              <a:rPr lang="en-US" altLang="en-US" smtClean="0"/>
              <a:t>Task Group AY </a:t>
            </a:r>
            <a:br>
              <a:rPr lang="en-US" altLang="en-US" smtClean="0"/>
            </a:br>
            <a:r>
              <a:rPr lang="en-US" altLang="en-US" smtClean="0"/>
              <a:t>July 2018 Closing Report</a:t>
            </a:r>
          </a:p>
        </p:txBody>
      </p:sp>
      <p:sp>
        <p:nvSpPr>
          <p:cNvPr id="11270" name="Rectangle 6"/>
          <p:cNvSpPr>
            <a:spLocks noGrp="1" noChangeArrowheads="1"/>
          </p:cNvSpPr>
          <p:nvPr>
            <p:ph idx="1"/>
          </p:nvPr>
        </p:nvSpPr>
        <p:spPr>
          <a:xfrm>
            <a:off x="2209800" y="1676400"/>
            <a:ext cx="7772400" cy="381000"/>
          </a:xfrm>
        </p:spPr>
        <p:txBody>
          <a:bodyPr/>
          <a:lstStyle/>
          <a:p>
            <a:pPr algn="ctr">
              <a:buFontTx/>
              <a:buNone/>
            </a:pPr>
            <a:r>
              <a:rPr lang="en-US" altLang="en-US" sz="2000"/>
              <a:t>Date:</a:t>
            </a:r>
            <a:r>
              <a:rPr lang="en-US" altLang="en-US" sz="2000" b="0"/>
              <a:t> 2018-07-12</a:t>
            </a:r>
          </a:p>
        </p:txBody>
      </p:sp>
      <p:sp>
        <p:nvSpPr>
          <p:cNvPr id="1126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FEE98A1-DB93-4D2E-930A-2FA8798A25B5}" type="slidenum">
              <a:rPr lang="en-US" altLang="en-US" sz="1200" b="0"/>
              <a:pPr>
                <a:spcBef>
                  <a:spcPct val="0"/>
                </a:spcBef>
                <a:buFontTx/>
                <a:buNone/>
              </a:pPr>
              <a:t>67</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1271" name="Object 11"/>
          <p:cNvGraphicFramePr>
            <a:graphicFrameLocks noChangeAspect="1"/>
          </p:cNvGraphicFramePr>
          <p:nvPr/>
        </p:nvGraphicFramePr>
        <p:xfrm>
          <a:off x="2198688" y="2667000"/>
          <a:ext cx="7816850" cy="939800"/>
        </p:xfrm>
        <a:graphic>
          <a:graphicData uri="http://schemas.openxmlformats.org/presentationml/2006/ole">
            <mc:AlternateContent xmlns:mc="http://schemas.openxmlformats.org/markup-compatibility/2006">
              <mc:Choice xmlns:v="urn:schemas-microsoft-com:vml" Requires="v">
                <p:oleObj spid="_x0000_s24590"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Tree>
    <p:extLst>
      <p:ext uri="{BB962C8B-B14F-4D97-AF65-F5344CB8AC3E}">
        <p14:creationId xmlns:p14="http://schemas.microsoft.com/office/powerpoint/2010/main" val="12276852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Abstract</a:t>
            </a:r>
          </a:p>
        </p:txBody>
      </p:sp>
      <p:sp>
        <p:nvSpPr>
          <p:cNvPr id="13316" name="Rectangle 3"/>
          <p:cNvSpPr>
            <a:spLocks noGrp="1" noChangeArrowheads="1"/>
          </p:cNvSpPr>
          <p:nvPr>
            <p:ph idx="1"/>
          </p:nvPr>
        </p:nvSpPr>
        <p:spPr/>
        <p:txBody>
          <a:bodyPr/>
          <a:lstStyle/>
          <a:p>
            <a:pPr marL="0" algn="just"/>
            <a:r>
              <a:rPr lang="en-US" altLang="en-US" smtClean="0"/>
              <a:t>This document is the closing report for Task Group AY for the July 2018 session.</a:t>
            </a:r>
          </a:p>
        </p:txBody>
      </p:sp>
      <p:sp>
        <p:nvSpPr>
          <p:cNvPr id="1331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92329E7-6E32-4FED-94E3-6C2522866E3B}" type="slidenum">
              <a:rPr lang="en-US" altLang="en-US" sz="1200" b="0"/>
              <a:pPr>
                <a:spcBef>
                  <a:spcPct val="0"/>
                </a:spcBef>
                <a:buFontTx/>
                <a:buNone/>
              </a:pPr>
              <a:t>68</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13270788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BC15337-5D65-4A85-B102-8A7B2D5F49DC}" type="slidenum">
              <a:rPr lang="en-US" altLang="en-US" sz="1200" b="0"/>
              <a:pPr>
                <a:spcBef>
                  <a:spcPct val="0"/>
                </a:spcBef>
                <a:buFontTx/>
                <a:buNone/>
              </a:pPr>
              <a:t>69</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1536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5364"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26 submissions are covered during the meeting covering areas related to:</a:t>
            </a:r>
          </a:p>
          <a:p>
            <a:pPr lvl="1" algn="just">
              <a:spcBef>
                <a:spcPts val="575"/>
              </a:spcBef>
              <a:buFontTx/>
              <a:buChar char="•"/>
            </a:pPr>
            <a:r>
              <a:rPr lang="en-US" altLang="en-US" sz="1800"/>
              <a:t>Comment resolution on Letter Ballot 231 (Draft 1.0)</a:t>
            </a:r>
          </a:p>
          <a:p>
            <a:pPr lvl="1" algn="just">
              <a:spcBef>
                <a:spcPts val="575"/>
              </a:spcBef>
              <a:buFontTx/>
              <a:buChar char="•"/>
            </a:pPr>
            <a:r>
              <a:rPr lang="en-US" altLang="en-US" sz="1800"/>
              <a:t>Technical presentation</a:t>
            </a:r>
          </a:p>
          <a:p>
            <a:pPr algn="just">
              <a:spcBef>
                <a:spcPts val="1225"/>
              </a:spcBef>
            </a:pPr>
            <a:r>
              <a:rPr lang="en-CA" altLang="en-US"/>
              <a:t>All open CIDs are reviewed, resolved, and approved.</a:t>
            </a:r>
          </a:p>
          <a:p>
            <a:pPr algn="just">
              <a:spcBef>
                <a:spcPts val="1225"/>
              </a:spcBef>
            </a:pPr>
            <a:r>
              <a:rPr lang="en-US" altLang="en-US"/>
              <a:t>Coexistence assurance document is reaffirmed</a:t>
            </a:r>
          </a:p>
          <a:p>
            <a:pPr algn="just">
              <a:spcBef>
                <a:spcPts val="1225"/>
              </a:spcBef>
            </a:pPr>
            <a:r>
              <a:rPr lang="en-CA" altLang="en-US"/>
              <a:t>Passed a motion to prepare D2.0 and start a 30 day Working Group technical letter ballot</a:t>
            </a:r>
          </a:p>
          <a:p>
            <a:pPr algn="just">
              <a:spcBef>
                <a:spcPts val="1225"/>
              </a:spcBef>
            </a:pPr>
            <a:endParaRPr lang="en-CA" altLang="en-US"/>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2608049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smtClean="0">
                <a:solidFill>
                  <a:srgbClr val="FF0000"/>
                </a:solidFill>
              </a:rPr>
              <a:t>July </a:t>
            </a:r>
            <a:r>
              <a:rPr lang="en-US" sz="2000" dirty="0">
                <a:solidFill>
                  <a:srgbClr val="FF0000"/>
                </a:solidFill>
              </a:rPr>
              <a:t>2018</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Nov 2017, Editors discussed </a:t>
            </a:r>
            <a:r>
              <a:rPr lang="en-US" sz="1800" dirty="0" err="1"/>
              <a:t>REVmd</a:t>
            </a:r>
            <a:r>
              <a:rPr lang="en-US" sz="1800" dirty="0"/>
              <a:t> schedule and possible completion in </a:t>
            </a:r>
            <a:r>
              <a:rPr lang="en-US" sz="1800" dirty="0" smtClean="0"/>
              <a:t>2020. </a:t>
            </a:r>
            <a:r>
              <a:rPr lang="en-US" sz="1800" dirty="0"/>
              <a:t>We will revisit the running order in </a:t>
            </a:r>
            <a:r>
              <a:rPr lang="en-US" sz="1800" dirty="0" smtClean="0"/>
              <a:t>September.</a:t>
            </a:r>
            <a:endParaRPr lang="en-US" sz="1800" dirty="0"/>
          </a:p>
          <a:p>
            <a:pPr>
              <a:buFont typeface="Times New Roman" pitchFamily="16" charset="0"/>
              <a:buChar char="•"/>
            </a:pPr>
            <a:endParaRPr lang="en-GB" b="0" dirty="0" smtClean="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4" name="Date Placeholder 3"/>
          <p:cNvSpPr>
            <a:spLocks noGrp="1"/>
          </p:cNvSpPr>
          <p:nvPr>
            <p:ph type="dt" idx="15"/>
          </p:nvPr>
        </p:nvSpPr>
        <p:spPr/>
        <p:txBody>
          <a:bodyPr/>
          <a:lstStyle/>
          <a:p>
            <a:r>
              <a:rPr lang="en-US" smtClean="0"/>
              <a:t>July 2018</a:t>
            </a:r>
            <a:endParaRPr lang="en-GB"/>
          </a:p>
        </p:txBody>
      </p:sp>
      <p:graphicFrame>
        <p:nvGraphicFramePr>
          <p:cNvPr id="3" name="Table 2"/>
          <p:cNvGraphicFramePr>
            <a:graphicFrameLocks noGrp="1"/>
          </p:cNvGraphicFramePr>
          <p:nvPr>
            <p:extLst/>
          </p:nvPr>
        </p:nvGraphicFramePr>
        <p:xfrm>
          <a:off x="1295400" y="2285998"/>
          <a:ext cx="9296400" cy="4125562"/>
        </p:xfrm>
        <a:graphic>
          <a:graphicData uri="http://schemas.openxmlformats.org/drawingml/2006/table">
            <a:tbl>
              <a:tblPr firstRow="1" bandRow="1">
                <a:tableStyleId>{5C22544A-7EE6-4342-B048-85BDC9FD1C3A}</a:tableStyleId>
              </a:tblPr>
              <a:tblGrid>
                <a:gridCol w="3098800">
                  <a:extLst>
                    <a:ext uri="{9D8B030D-6E8A-4147-A177-3AD203B41FA5}">
                      <a16:colId xmlns="" xmlns:a16="http://schemas.microsoft.com/office/drawing/2014/main" val="3336049185"/>
                    </a:ext>
                  </a:extLst>
                </a:gridCol>
                <a:gridCol w="3098800">
                  <a:extLst>
                    <a:ext uri="{9D8B030D-6E8A-4147-A177-3AD203B41FA5}">
                      <a16:colId xmlns="" xmlns:a16="http://schemas.microsoft.com/office/drawing/2014/main" val="1921072032"/>
                    </a:ext>
                  </a:extLst>
                </a:gridCol>
                <a:gridCol w="3098800">
                  <a:extLst>
                    <a:ext uri="{9D8B030D-6E8A-4147-A177-3AD203B41FA5}">
                      <a16:colId xmlns="" xmlns:a16="http://schemas.microsoft.com/office/drawing/2014/main" val="3834352144"/>
                    </a:ext>
                  </a:extLst>
                </a:gridCol>
              </a:tblGrid>
              <a:tr h="55940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 xmlns:a16="http://schemas.microsoft.com/office/drawing/2014/main" val="3578554141"/>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accent2"/>
                          </a:solidFill>
                          <a:effectLst/>
                          <a:latin typeface="Times New Roman" pitchFamily="18" charset="0"/>
                        </a:rPr>
                        <a:t>TGai</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solidFill>
                          <a:effectLst/>
                          <a:latin typeface="Times New Roman" pitchFamily="18" charset="0"/>
                        </a:rPr>
                        <a:t>Dec 2016</a:t>
                      </a:r>
                    </a:p>
                  </a:txBody>
                  <a:tcPr horzOverflow="overflow">
                    <a:noFill/>
                  </a:tcPr>
                </a:tc>
                <a:extLst>
                  <a:ext uri="{0D108BD9-81ED-4DB2-BD59-A6C34878D82A}">
                    <a16:rowId xmlns="" xmlns:a16="http://schemas.microsoft.com/office/drawing/2014/main" val="216556490"/>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2</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a:ln>
                            <a:noFill/>
                          </a:ln>
                          <a:solidFill>
                            <a:schemeClr val="accent2"/>
                          </a:solidFill>
                          <a:effectLst/>
                          <a:latin typeface="Times New Roman" pitchFamily="18" charset="0"/>
                        </a:rPr>
                        <a:t>TGah</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solidFill>
                          <a:effectLst/>
                          <a:latin typeface="Times New Roman" pitchFamily="18" charset="0"/>
                        </a:rPr>
                        <a:t>Dec 2016</a:t>
                      </a:r>
                    </a:p>
                  </a:txBody>
                  <a:tcPr horzOverflow="overflow">
                    <a:noFill/>
                  </a:tcPr>
                </a:tc>
                <a:extLst>
                  <a:ext uri="{0D108BD9-81ED-4DB2-BD59-A6C34878D82A}">
                    <a16:rowId xmlns="" xmlns:a16="http://schemas.microsoft.com/office/drawing/2014/main" val="2414023622"/>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a:t>
                      </a:r>
                      <a:r>
                        <a:rPr kumimoji="0" lang="en-US" sz="2000" b="0" i="0" u="none" strike="noStrike" cap="none" normalizeH="0" baseline="0" dirty="0" smtClean="0">
                          <a:ln>
                            <a:noFill/>
                          </a:ln>
                          <a:solidFill>
                            <a:schemeClr val="accent2"/>
                          </a:solidFill>
                          <a:effectLst/>
                          <a:latin typeface="Times New Roman" pitchFamily="18" charset="0"/>
                        </a:rPr>
                        <a:t>3</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smtClean="0">
                          <a:ln>
                            <a:noFill/>
                          </a:ln>
                          <a:solidFill>
                            <a:schemeClr val="accent2"/>
                          </a:solidFill>
                          <a:effectLst/>
                          <a:latin typeface="Times New Roman" pitchFamily="18" charset="0"/>
                        </a:rPr>
                        <a:t>TGaj</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rPr>
                        <a:t>March 2018</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extLst>
                  <a:ext uri="{0D108BD9-81ED-4DB2-BD59-A6C34878D82A}">
                    <a16:rowId xmlns="" xmlns:a16="http://schemas.microsoft.com/office/drawing/2014/main" val="3227809256"/>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accent2"/>
                          </a:solidFill>
                          <a:effectLst/>
                          <a:latin typeface="Times New Roman" pitchFamily="18" charset="0"/>
                        </a:rPr>
                        <a:t>802.11-2016 Amendment 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smtClean="0">
                          <a:ln>
                            <a:noFill/>
                          </a:ln>
                          <a:solidFill>
                            <a:schemeClr val="accent2"/>
                          </a:solidFill>
                          <a:effectLst/>
                          <a:latin typeface="Times New Roman" pitchFamily="18" charset="0"/>
                        </a:rPr>
                        <a:t>TGak</a:t>
                      </a:r>
                      <a:endParaRPr kumimoji="0" lang="en-US" sz="2000" b="0" i="0" u="none" strike="noStrike" cap="none" normalizeH="0" baseline="0" dirty="0">
                        <a:ln>
                          <a:noFill/>
                        </a:ln>
                        <a:solidFill>
                          <a:srgbClr val="00206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accent2"/>
                          </a:solidFill>
                          <a:effectLst/>
                          <a:latin typeface="Times New Roman" pitchFamily="18" charset="0"/>
                        </a:rPr>
                        <a:t>March 2018</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extLst>
                  <a:ext uri="{0D108BD9-81ED-4DB2-BD59-A6C34878D82A}">
                    <a16:rowId xmlns="" xmlns:a16="http://schemas.microsoft.com/office/drawing/2014/main" val="1982380037"/>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accent2"/>
                          </a:solidFill>
                          <a:effectLst/>
                          <a:latin typeface="Times New Roman" pitchFamily="18" charset="0"/>
                        </a:rPr>
                        <a:t>802.11-2016 Amendment </a:t>
                      </a:r>
                      <a:r>
                        <a:rPr kumimoji="0" lang="en-US" sz="2000" b="0" i="0" u="none" strike="noStrike" cap="none" normalizeH="0" baseline="0" dirty="0" smtClean="0">
                          <a:ln>
                            <a:noFill/>
                          </a:ln>
                          <a:solidFill>
                            <a:schemeClr val="accent2"/>
                          </a:solidFill>
                          <a:effectLst/>
                          <a:latin typeface="Times New Roman" pitchFamily="18" charset="0"/>
                        </a:rPr>
                        <a:t>5</a:t>
                      </a: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err="1" smtClean="0">
                          <a:ln>
                            <a:noFill/>
                          </a:ln>
                          <a:solidFill>
                            <a:schemeClr val="accent2"/>
                          </a:solidFill>
                          <a:effectLst/>
                          <a:latin typeface="Times New Roman" pitchFamily="18" charset="0"/>
                        </a:rPr>
                        <a:t>TGaq</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June 2018</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4167905179"/>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802.11-2016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TGax – </a:t>
                      </a:r>
                      <a:r>
                        <a:rPr kumimoji="0" lang="en-US" sz="2000" b="0" i="0" u="none" strike="noStrike" cap="none" normalizeH="0" baseline="0" dirty="0" smtClean="0">
                          <a:ln>
                            <a:noFill/>
                          </a:ln>
                          <a:solidFill>
                            <a:srgbClr val="FF0000"/>
                          </a:solidFill>
                          <a:effectLst/>
                          <a:latin typeface="Times New Roman" pitchFamily="18" charset="0"/>
                        </a:rPr>
                        <a:t>682</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1182416159"/>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802.11-2016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581</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502494330"/>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802.11-2016 Amendment 8</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TGaz</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46</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 xmlns:a16="http://schemas.microsoft.com/office/drawing/2014/main" val="3939065581"/>
                  </a:ext>
                </a:extLst>
              </a:tr>
              <a:tr h="36982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802.11-2016 Amendment 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TGba</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77</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Jul 2020</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1287635205"/>
                  </a:ext>
                </a:extLst>
              </a:tr>
            </a:tbl>
          </a:graphicData>
        </a:graphic>
      </p:graphicFrame>
    </p:spTree>
    <p:extLst>
      <p:ext uri="{BB962C8B-B14F-4D97-AF65-F5344CB8AC3E}">
        <p14:creationId xmlns:p14="http://schemas.microsoft.com/office/powerpoint/2010/main" val="22623536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D02D639-4581-4D43-8068-EAF45BE68164}" type="slidenum">
              <a:rPr lang="en-US" altLang="en-US" sz="1200" b="0"/>
              <a:pPr>
                <a:spcBef>
                  <a:spcPct val="0"/>
                </a:spcBef>
                <a:buFontTx/>
                <a:buNone/>
              </a:pPr>
              <a:t>70</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September 2018 interim</a:t>
            </a:r>
          </a:p>
        </p:txBody>
      </p:sp>
      <p:sp>
        <p:nvSpPr>
          <p:cNvPr id="17412"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 on D2.0</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Tree>
    <p:extLst>
      <p:ext uri="{BB962C8B-B14F-4D97-AF65-F5344CB8AC3E}">
        <p14:creationId xmlns:p14="http://schemas.microsoft.com/office/powerpoint/2010/main" val="18741665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727253B-DDB1-4F9B-A34C-16CB98DB85DB}" type="slidenum">
              <a:rPr lang="en-US" altLang="en-US" sz="1200" b="0"/>
              <a:pPr>
                <a:spcBef>
                  <a:spcPct val="0"/>
                </a:spcBef>
                <a:buFontTx/>
                <a:buNone/>
              </a:pPr>
              <a:t>71</a:t>
            </a:fld>
            <a:endParaRPr lang="en-US" altLang="en-US" sz="1200" b="0"/>
          </a:p>
        </p:txBody>
      </p:sp>
      <p:sp>
        <p:nvSpPr>
          <p:cNvPr id="3" name="Footer Placeholder 2"/>
          <p:cNvSpPr>
            <a:spLocks noGrp="1"/>
          </p:cNvSpPr>
          <p:nvPr>
            <p:ph type="ftr" idx="14"/>
          </p:nvPr>
        </p:nvSpPr>
        <p:spPr/>
        <p:txBody>
          <a:bodyPr/>
          <a:lstStyle/>
          <a:p>
            <a:r>
              <a:rPr lang="en-GB" smtClean="0"/>
              <a:t>Edward Au (Huawei Technologies)</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19460"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September 5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Tree>
    <p:extLst>
      <p:ext uri="{BB962C8B-B14F-4D97-AF65-F5344CB8AC3E}">
        <p14:creationId xmlns:p14="http://schemas.microsoft.com/office/powerpoint/2010/main" val="6512219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July Closing </a:t>
            </a:r>
            <a:r>
              <a:rPr lang="en-US" altLang="en-US" dirty="0"/>
              <a:t>Report</a:t>
            </a:r>
            <a:endParaRPr lang="en-GB" dirty="0"/>
          </a:p>
        </p:txBody>
      </p:sp>
      <p:sp>
        <p:nvSpPr>
          <p:cNvPr id="3074" name="Rectangle 2"/>
          <p:cNvSpPr>
            <a:spLocks noGrp="1" noChangeArrowheads="1"/>
          </p:cNvSpPr>
          <p:nvPr>
            <p:ph idx="1"/>
          </p:nvPr>
        </p:nvSpPr>
        <p:spPr>
          <a:xfrm>
            <a:off x="2209800" y="180799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20118-07-12</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72</a:t>
            </a:fld>
            <a:endParaRPr lang="en-GB" dirty="0"/>
          </a:p>
        </p:txBody>
      </p:sp>
      <p:sp>
        <p:nvSpPr>
          <p:cNvPr id="7" name="Footer Placeholder 4"/>
          <p:cNvSpPr>
            <a:spLocks noGrp="1"/>
          </p:cNvSpPr>
          <p:nvPr>
            <p:ph type="ftr" idx="14"/>
          </p:nvPr>
        </p:nvSpPr>
        <p:spPr>
          <a:xfrm>
            <a:off x="8312156" y="6475414"/>
            <a:ext cx="3041644" cy="180975"/>
          </a:xfrm>
        </p:spPr>
        <p:txBody>
          <a:bodyPr/>
          <a:lstStyle/>
          <a:p>
            <a:r>
              <a:rPr lang="en-GB" dirty="0" smtClean="0"/>
              <a:t>Jonathan Segev, Intel corporation</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dirty="0" smtClean="0"/>
              <a:t>July 2018</a:t>
            </a:r>
            <a:endParaRPr lang="en-GB" dirty="0"/>
          </a:p>
        </p:txBody>
      </p:sp>
      <p:sp>
        <p:nvSpPr>
          <p:cNvPr id="3076" name="Rectangle 4"/>
          <p:cNvSpPr>
            <a:spLocks noChangeArrowheads="1"/>
          </p:cNvSpPr>
          <p:nvPr/>
        </p:nvSpPr>
        <p:spPr bwMode="auto">
          <a:xfrm>
            <a:off x="2057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p:cNvGraphicFramePr>
            <a:graphicFrameLocks noChangeAspect="1"/>
          </p:cNvGraphicFramePr>
          <p:nvPr>
            <p:extLst/>
          </p:nvPr>
        </p:nvGraphicFramePr>
        <p:xfrm>
          <a:off x="2057400" y="2996953"/>
          <a:ext cx="7999412" cy="2454275"/>
        </p:xfrm>
        <a:graphic>
          <a:graphicData uri="http://schemas.openxmlformats.org/presentationml/2006/ole">
            <mc:AlternateContent xmlns:mc="http://schemas.openxmlformats.org/markup-compatibility/2006">
              <mc:Choice xmlns:v="urn:schemas-microsoft-com:vml" Requires="v">
                <p:oleObj spid="_x0000_s25614"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2057400" y="2996953"/>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extLst>
      <p:ext uri="{BB962C8B-B14F-4D97-AF65-F5344CB8AC3E}">
        <p14:creationId xmlns:p14="http://schemas.microsoft.com/office/powerpoint/2010/main" val="1888282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marL="0" algn="just"/>
            <a:r>
              <a:rPr lang="en-US" dirty="0"/>
              <a:t>This document is the </a:t>
            </a:r>
            <a:r>
              <a:rPr lang="en-US" dirty="0" err="1"/>
              <a:t>TGaz</a:t>
            </a:r>
            <a:r>
              <a:rPr lang="en-US" dirty="0"/>
              <a:t> Next Generation Positioning closing report for the </a:t>
            </a:r>
            <a:r>
              <a:rPr lang="en-US" dirty="0" smtClean="0"/>
              <a:t>San Diego, July 2018</a:t>
            </a:r>
            <a:r>
              <a:rPr lang="en-US" dirty="0"/>
              <a:t> </a:t>
            </a:r>
            <a:r>
              <a:rPr lang="en-US" dirty="0" smtClean="0"/>
              <a:t>meeting.</a:t>
            </a:r>
            <a:endParaRPr lang="en-US" dirty="0"/>
          </a:p>
          <a:p>
            <a:pPr marL="0" algn="just"/>
            <a:endParaRPr 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73</a:t>
            </a:fld>
            <a:endParaRPr lang="en-GB"/>
          </a:p>
        </p:txBody>
      </p:sp>
      <p:sp>
        <p:nvSpPr>
          <p:cNvPr id="5" name="Footer Placeholder 4"/>
          <p:cNvSpPr>
            <a:spLocks noGrp="1"/>
          </p:cNvSpPr>
          <p:nvPr>
            <p:ph type="ftr" idx="14"/>
          </p:nvPr>
        </p:nvSpPr>
        <p:spPr>
          <a:xfrm>
            <a:off x="8312156" y="6475414"/>
            <a:ext cx="3041644" cy="180975"/>
          </a:xfrm>
        </p:spPr>
        <p:txBody>
          <a:bodyPr/>
          <a:lstStyle/>
          <a:p>
            <a:r>
              <a:rPr lang="en-GB" smtClean="0"/>
              <a:t>Jonathan Segev, Intel corporation</a:t>
            </a:r>
            <a:endParaRPr lang="en-GB" dirty="0"/>
          </a:p>
        </p:txBody>
      </p:sp>
      <p:sp>
        <p:nvSpPr>
          <p:cNvPr id="4" name="Date Placeholder 3"/>
          <p:cNvSpPr>
            <a:spLocks noGrp="1"/>
          </p:cNvSpPr>
          <p:nvPr>
            <p:ph type="dt" idx="15"/>
          </p:nvPr>
        </p:nvSpPr>
        <p:spPr>
          <a:xfrm>
            <a:off x="2220913" y="333375"/>
            <a:ext cx="2589203" cy="273050"/>
          </a:xfrm>
        </p:spPr>
        <p:txBody>
          <a:bodyPr/>
          <a:lstStyle/>
          <a:p>
            <a:r>
              <a:rPr lang="en-US" dirty="0" smtClean="0"/>
              <a:t>July 2018</a:t>
            </a:r>
            <a:endParaRPr lang="en-GB" dirty="0"/>
          </a:p>
        </p:txBody>
      </p:sp>
    </p:spTree>
    <p:extLst>
      <p:ext uri="{BB962C8B-B14F-4D97-AF65-F5344CB8AC3E}">
        <p14:creationId xmlns:p14="http://schemas.microsoft.com/office/powerpoint/2010/main" val="29340456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CA" dirty="0"/>
              <a:t>TG Status And Work Completed</a:t>
            </a:r>
            <a:endParaRPr lang="en-US" dirty="0"/>
          </a:p>
        </p:txBody>
      </p:sp>
      <p:sp>
        <p:nvSpPr>
          <p:cNvPr id="3" name="Content Placeholder 2"/>
          <p:cNvSpPr>
            <a:spLocks noGrp="1"/>
          </p:cNvSpPr>
          <p:nvPr>
            <p:ph idx="1"/>
          </p:nvPr>
        </p:nvSpPr>
        <p:spPr>
          <a:xfrm>
            <a:off x="1919536" y="1420146"/>
            <a:ext cx="8280920" cy="4674268"/>
          </a:xfrm>
        </p:spPr>
        <p:txBody>
          <a:bodyPr/>
          <a:lstStyle/>
          <a:p>
            <a:pPr>
              <a:buFont typeface="Arial" panose="020B0604020202020204" pitchFamily="34" charset="0"/>
              <a:buChar char="•"/>
            </a:pPr>
            <a:r>
              <a:rPr lang="en-US" b="0" dirty="0" smtClean="0"/>
              <a:t>Published a new draft, P802.11az D0.3.</a:t>
            </a:r>
          </a:p>
          <a:p>
            <a:pPr>
              <a:buFont typeface="Arial" panose="020B0604020202020204" pitchFamily="34" charset="0"/>
              <a:buChar char="•"/>
            </a:pPr>
            <a:r>
              <a:rPr lang="en-US" b="0" dirty="0" smtClean="0"/>
              <a:t>Adopted </a:t>
            </a:r>
            <a:r>
              <a:rPr lang="en-US" b="0" dirty="0"/>
              <a:t>roughly 30 additional pages of amendment </a:t>
            </a:r>
            <a:r>
              <a:rPr lang="en-US" b="0" dirty="0" smtClean="0"/>
              <a:t>text.</a:t>
            </a:r>
            <a:endParaRPr lang="en-US" b="0" dirty="0"/>
          </a:p>
          <a:p>
            <a:pPr>
              <a:buFont typeface="Arial" panose="020B0604020202020204" pitchFamily="34" charset="0"/>
              <a:buChar char="•"/>
            </a:pPr>
            <a:r>
              <a:rPr lang="en-US" b="0" dirty="0"/>
              <a:t>Adopted 4 new entries to SFD document.</a:t>
            </a:r>
          </a:p>
          <a:p>
            <a:pPr>
              <a:buFont typeface="Arial" panose="020B0604020202020204" pitchFamily="34" charset="0"/>
              <a:buChar char="•"/>
            </a:pPr>
            <a:r>
              <a:rPr lang="en-US" b="0" dirty="0"/>
              <a:t>Performed SFD freeze. </a:t>
            </a:r>
          </a:p>
          <a:p>
            <a:pPr>
              <a:buFont typeface="Arial" panose="020B0604020202020204" pitchFamily="34" charset="0"/>
              <a:buChar char="•"/>
            </a:pPr>
            <a:r>
              <a:rPr lang="en-US" b="0" dirty="0"/>
              <a:t>Approved internal comment collection out of July meeting. </a:t>
            </a:r>
          </a:p>
          <a:p>
            <a:pPr>
              <a:buFont typeface="Arial" panose="020B0604020202020204" pitchFamily="34" charset="0"/>
              <a:buChar char="•"/>
            </a:pPr>
            <a:r>
              <a:rPr lang="en-US" b="0" dirty="0"/>
              <a:t>Reviewed 22 submissions and met for 6 slots during the week.</a:t>
            </a:r>
          </a:p>
          <a:p>
            <a:pPr>
              <a:buFont typeface="Arial" panose="020B0604020202020204" pitchFamily="34" charset="0"/>
              <a:buChar char="•"/>
            </a:pPr>
            <a:r>
              <a:rPr lang="en-US" b="0" dirty="0"/>
              <a:t>Group is maintaining its timeline for more than a year</a:t>
            </a:r>
            <a:r>
              <a:rPr lang="en-US" b="0" dirty="0" smtClean="0"/>
              <a:t>.</a:t>
            </a:r>
          </a:p>
          <a:p>
            <a:pPr>
              <a:buFont typeface="Arial" panose="020B0604020202020204" pitchFamily="34" charset="0"/>
              <a:buChar char="•"/>
            </a:pPr>
            <a:r>
              <a:rPr lang="en-US" b="0" dirty="0" smtClean="0"/>
              <a:t>Conducted vice chair elections.</a:t>
            </a: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74</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34522762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US" dirty="0" smtClean="0"/>
              <a:t>Goals For Sep. Meeting</a:t>
            </a:r>
            <a:endParaRPr lang="en-US" dirty="0"/>
          </a:p>
        </p:txBody>
      </p:sp>
      <p:sp>
        <p:nvSpPr>
          <p:cNvPr id="3" name="Content Placeholder 2"/>
          <p:cNvSpPr>
            <a:spLocks noGrp="1"/>
          </p:cNvSpPr>
          <p:nvPr>
            <p:ph idx="1"/>
          </p:nvPr>
        </p:nvSpPr>
        <p:spPr>
          <a:xfrm>
            <a:off x="2209801" y="1628801"/>
            <a:ext cx="7770813" cy="3168353"/>
          </a:xfrm>
        </p:spPr>
        <p:txBody>
          <a:bodyPr/>
          <a:lstStyle/>
          <a:p>
            <a:pPr>
              <a:buFont typeface="Arial" panose="020B0604020202020204" pitchFamily="34" charset="0"/>
              <a:buChar char="•"/>
            </a:pPr>
            <a:r>
              <a:rPr lang="en-US" b="0" dirty="0" smtClean="0"/>
              <a:t>Publish draft 0.4 of P802.11az.</a:t>
            </a:r>
          </a:p>
          <a:p>
            <a:pPr>
              <a:buFont typeface="Arial" panose="020B0604020202020204" pitchFamily="34" charset="0"/>
              <a:buChar char="•"/>
            </a:pPr>
            <a:r>
              <a:rPr lang="en-US" b="0" dirty="0" smtClean="0"/>
              <a:t>Conduct </a:t>
            </a:r>
            <a:r>
              <a:rPr lang="en-US" b="0" dirty="0"/>
              <a:t>internal comment collection.</a:t>
            </a:r>
          </a:p>
          <a:p>
            <a:pPr>
              <a:buFont typeface="Arial" panose="020B0604020202020204" pitchFamily="34" charset="0"/>
              <a:buChar char="•"/>
            </a:pPr>
            <a:r>
              <a:rPr lang="en-US" b="0" dirty="0"/>
              <a:t>Perform internal comment assignment.</a:t>
            </a:r>
          </a:p>
          <a:p>
            <a:pPr>
              <a:buFont typeface="Arial" panose="020B0604020202020204" pitchFamily="34" charset="0"/>
              <a:buChar char="•"/>
            </a:pPr>
            <a:r>
              <a:rPr lang="en-US" b="0" dirty="0"/>
              <a:t>Initiate internal comment resolution.</a:t>
            </a:r>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37272973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a:t>Aug. 22</a:t>
            </a:r>
            <a:r>
              <a:rPr lang="en-US" altLang="en-US" b="0" baseline="30000" dirty="0"/>
              <a:t>nd</a:t>
            </a:r>
            <a:r>
              <a:rPr lang="en-US" altLang="en-US" b="0" dirty="0"/>
              <a:t> (Wed.) 11:00AM ET, 1hr</a:t>
            </a:r>
          </a:p>
          <a:p>
            <a:pPr algn="just">
              <a:spcBef>
                <a:spcPct val="20000"/>
              </a:spcBef>
              <a:buFontTx/>
              <a:buChar char="•"/>
            </a:pPr>
            <a:r>
              <a:rPr lang="en-US" altLang="en-US" b="0" dirty="0"/>
              <a:t>Sep. 5</a:t>
            </a:r>
            <a:r>
              <a:rPr lang="en-US" altLang="en-US" b="0" baseline="30000" dirty="0"/>
              <a:t>th</a:t>
            </a:r>
            <a:r>
              <a:rPr lang="en-US" altLang="en-US" b="0" dirty="0"/>
              <a:t> (Wed.) 12:00 PM ET, 1hr</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76</a:t>
            </a:fld>
            <a:endParaRPr lang="en-GB" dirty="0"/>
          </a:p>
        </p:txBody>
      </p:sp>
      <p:sp>
        <p:nvSpPr>
          <p:cNvPr id="5" name="Footer Placeholder 4"/>
          <p:cNvSpPr>
            <a:spLocks noGrp="1"/>
          </p:cNvSpPr>
          <p:nvPr>
            <p:ph type="ftr" idx="14"/>
          </p:nvPr>
        </p:nvSpPr>
        <p:spPr/>
        <p:txBody>
          <a:bodyPr/>
          <a:lstStyle/>
          <a:p>
            <a:r>
              <a:rPr lang="en-GB" smtClean="0"/>
              <a:t>Jonathan Segev, Intel corporation</a:t>
            </a:r>
            <a:endParaRPr lang="en-GB" dirty="0"/>
          </a:p>
        </p:txBody>
      </p:sp>
      <p:sp>
        <p:nvSpPr>
          <p:cNvPr id="6" name="Date Placeholder 5"/>
          <p:cNvSpPr>
            <a:spLocks noGrp="1"/>
          </p:cNvSpPr>
          <p:nvPr>
            <p:ph type="dt" idx="15"/>
          </p:nvPr>
        </p:nvSpPr>
        <p:spPr/>
        <p:txBody>
          <a:bodyPr/>
          <a:lstStyle/>
          <a:p>
            <a:r>
              <a:rPr lang="en-US" dirty="0" smtClean="0"/>
              <a:t>July 2018</a:t>
            </a:r>
            <a:endParaRPr lang="en-GB" dirty="0"/>
          </a:p>
        </p:txBody>
      </p:sp>
    </p:spTree>
    <p:extLst>
      <p:ext uri="{BB962C8B-B14F-4D97-AF65-F5344CB8AC3E}">
        <p14:creationId xmlns:p14="http://schemas.microsoft.com/office/powerpoint/2010/main" val="41694533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9"/>
          <p:cNvSpPr>
            <a:spLocks noGrp="1"/>
          </p:cNvSpPr>
          <p:nvPr>
            <p:ph type="title"/>
          </p:nvPr>
        </p:nvSpPr>
        <p:spPr/>
        <p:txBody>
          <a:bodyPr/>
          <a:lstStyle/>
          <a:p>
            <a:r>
              <a:rPr lang="en-US" altLang="en-US" smtClean="0"/>
              <a:t>TGba</a:t>
            </a:r>
            <a:br>
              <a:rPr lang="en-US" altLang="en-US" smtClean="0"/>
            </a:br>
            <a:r>
              <a:rPr lang="en-US" altLang="en-US" smtClean="0"/>
              <a:t>July 2018 Closing Report</a:t>
            </a:r>
          </a:p>
        </p:txBody>
      </p:sp>
      <p:sp>
        <p:nvSpPr>
          <p:cNvPr id="4" name="Date Placeholder 3"/>
          <p:cNvSpPr>
            <a:spLocks noGrp="1"/>
          </p:cNvSpPr>
          <p:nvPr>
            <p:ph type="dt" idx="10"/>
          </p:nvPr>
        </p:nvSpPr>
        <p:spPr/>
        <p:txBody>
          <a:bodyPr/>
          <a:lstStyle/>
          <a:p>
            <a:pPr>
              <a:defRPr/>
            </a:pPr>
            <a:r>
              <a:rPr lang="en-US" dirty="0" smtClean="0"/>
              <a:t>July </a:t>
            </a:r>
            <a:r>
              <a:rPr lang="en-US" dirty="0"/>
              <a:t>2018</a:t>
            </a:r>
          </a:p>
        </p:txBody>
      </p:sp>
      <p:sp>
        <p:nvSpPr>
          <p:cNvPr id="5" name="Footer Placeholder 4"/>
          <p:cNvSpPr>
            <a:spLocks noGrp="1"/>
          </p:cNvSpPr>
          <p:nvPr>
            <p:ph type="ftr" idx="11"/>
          </p:nvPr>
        </p:nvSpPr>
        <p:spPr/>
        <p:txBody>
          <a:bodyPr/>
          <a:lstStyle/>
          <a:p>
            <a:pPr>
              <a:defRPr/>
            </a:pPr>
            <a:r>
              <a:rPr lang="en-US" dirty="0" smtClean="0"/>
              <a:t>Yunsong Yang (Huawei)</a:t>
            </a:r>
            <a:endParaRPr lang="en-US" dirty="0"/>
          </a:p>
        </p:txBody>
      </p:sp>
      <p:sp>
        <p:nvSpPr>
          <p:cNvPr id="15365"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6C3E134-BD24-4DB8-9305-F122DF502163}" type="slidenum">
              <a:rPr lang="en-US" altLang="en-US" sz="1200" b="0"/>
              <a:pPr>
                <a:spcBef>
                  <a:spcPct val="0"/>
                </a:spcBef>
                <a:buFontTx/>
                <a:buNone/>
              </a:pPr>
              <a:t>77</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2018-07-12</a:t>
            </a:r>
          </a:p>
        </p:txBody>
      </p:sp>
      <p:sp>
        <p:nvSpPr>
          <p:cNvPr id="15367"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15368" name="Object 3"/>
          <p:cNvGraphicFramePr>
            <a:graphicFrameLocks noChangeAspect="1"/>
          </p:cNvGraphicFramePr>
          <p:nvPr/>
        </p:nvGraphicFramePr>
        <p:xfrm>
          <a:off x="2301875" y="3057526"/>
          <a:ext cx="7232650" cy="2633663"/>
        </p:xfrm>
        <a:graphic>
          <a:graphicData uri="http://schemas.openxmlformats.org/presentationml/2006/ole">
            <mc:AlternateContent xmlns:mc="http://schemas.openxmlformats.org/markup-compatibility/2006">
              <mc:Choice xmlns:v="urn:schemas-microsoft-com:vml" Requires="v">
                <p:oleObj spid="_x0000_s26638" name="Document" r:id="rId4" imgW="8253286" imgH="3023616" progId="Word.Document.8">
                  <p:embed/>
                </p:oleObj>
              </mc:Choice>
              <mc:Fallback>
                <p:oleObj name="Document" r:id="rId4" imgW="8253286"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75" y="3057526"/>
                        <a:ext cx="7232650" cy="2633663"/>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2146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Abstract</a:t>
            </a:r>
          </a:p>
        </p:txBody>
      </p:sp>
      <p:sp>
        <p:nvSpPr>
          <p:cNvPr id="17411" name="Content Placeholder 2"/>
          <p:cNvSpPr>
            <a:spLocks noGrp="1"/>
          </p:cNvSpPr>
          <p:nvPr>
            <p:ph idx="1"/>
          </p:nvPr>
        </p:nvSpPr>
        <p:spPr/>
        <p:txBody>
          <a:bodyPr/>
          <a:lstStyle/>
          <a:p>
            <a:r>
              <a:rPr lang="en-US" altLang="en-US" smtClean="0"/>
              <a:t>This document is the TGba closing report for July 2018</a:t>
            </a:r>
          </a:p>
        </p:txBody>
      </p:sp>
      <p:sp>
        <p:nvSpPr>
          <p:cNvPr id="1741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D55C6BC2-A6D8-4987-B83A-B92EB777D515}" type="slidenum">
              <a:rPr lang="en-US" altLang="en-US" sz="1200" b="0"/>
              <a:pPr>
                <a:spcBef>
                  <a:spcPct val="0"/>
                </a:spcBef>
                <a:buFontTx/>
                <a:buNone/>
              </a:pPr>
              <a:t>78</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3384940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Work Completed</a:t>
            </a:r>
          </a:p>
        </p:txBody>
      </p:sp>
      <p:sp>
        <p:nvSpPr>
          <p:cNvPr id="19459" name="Content Placeholder 2"/>
          <p:cNvSpPr>
            <a:spLocks noGrp="1"/>
          </p:cNvSpPr>
          <p:nvPr>
            <p:ph idx="1"/>
          </p:nvPr>
        </p:nvSpPr>
        <p:spPr>
          <a:xfrm>
            <a:off x="2209801" y="1600201"/>
            <a:ext cx="7858125" cy="4875213"/>
          </a:xfrm>
        </p:spPr>
        <p:txBody>
          <a:bodyPr/>
          <a:lstStyle/>
          <a:p>
            <a:r>
              <a:rPr lang="en-US" altLang="en-US" smtClean="0"/>
              <a:t>Approved TGba D0.3</a:t>
            </a:r>
          </a:p>
          <a:p>
            <a:r>
              <a:rPr lang="en-US" altLang="en-US" smtClean="0"/>
              <a:t>Reviewed technical presentations</a:t>
            </a:r>
          </a:p>
          <a:p>
            <a:r>
              <a:rPr lang="en-US" altLang="en-US" smtClean="0"/>
              <a:t>Reviewed and approved spec text documents for generating TGba D0.4</a:t>
            </a:r>
          </a:p>
          <a:p>
            <a:r>
              <a:rPr lang="en-US" altLang="en-US" smtClean="0"/>
              <a:t>Discussed Draft status</a:t>
            </a:r>
          </a:p>
          <a:p>
            <a:r>
              <a:rPr lang="en-US" altLang="en-US" smtClean="0"/>
              <a:t>TGba/ARC joint session – TGba architecture discussion</a:t>
            </a:r>
          </a:p>
          <a:p>
            <a:r>
              <a:rPr lang="en-US" altLang="en-US" smtClean="0"/>
              <a:t>Reviewed and changed TG timeline</a:t>
            </a:r>
          </a:p>
          <a:p>
            <a:r>
              <a:rPr lang="en-US" altLang="en-US" smtClean="0"/>
              <a:t>Agenda: doc:11-18/1042r11</a:t>
            </a:r>
          </a:p>
          <a:p>
            <a:endParaRPr lang="en-US" altLang="en-US" smtClean="0"/>
          </a:p>
          <a:p>
            <a:endParaRPr lang="en-US" altLang="en-US" smtClean="0"/>
          </a:p>
        </p:txBody>
      </p:sp>
      <p:sp>
        <p:nvSpPr>
          <p:cNvPr id="1946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8556729-F039-443C-A234-7FDD41DE42B4}" type="slidenum">
              <a:rPr lang="en-US" altLang="en-US" sz="1200" b="0"/>
              <a:pPr>
                <a:spcBef>
                  <a:spcPct val="0"/>
                </a:spcBef>
                <a:buFontTx/>
                <a:buNone/>
              </a:pPr>
              <a:t>79</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38228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835168" y="1550547"/>
          <a:ext cx="10518632" cy="4023360"/>
        </p:xfrm>
        <a:graphic>
          <a:graphicData uri="http://schemas.openxmlformats.org/drawingml/2006/table">
            <a:tbl>
              <a:tblPr firstRow="1">
                <a:tableStyleId>{073A0DAA-6AF3-43AB-8588-CEC1D06C72B9}</a:tableStyleId>
              </a:tblPr>
              <a:tblGrid>
                <a:gridCol w="647601">
                  <a:extLst>
                    <a:ext uri="{9D8B030D-6E8A-4147-A177-3AD203B41FA5}">
                      <a16:colId xmlns="" xmlns:a16="http://schemas.microsoft.com/office/drawing/2014/main" val="4261970102"/>
                    </a:ext>
                  </a:extLst>
                </a:gridCol>
                <a:gridCol w="422231">
                  <a:extLst>
                    <a:ext uri="{9D8B030D-6E8A-4147-A177-3AD203B41FA5}">
                      <a16:colId xmlns="" xmlns:a16="http://schemas.microsoft.com/office/drawing/2014/main" val="78877518"/>
                    </a:ext>
                  </a:extLst>
                </a:gridCol>
                <a:gridCol w="457200">
                  <a:extLst>
                    <a:ext uri="{9D8B030D-6E8A-4147-A177-3AD203B41FA5}">
                      <a16:colId xmlns="" xmlns:a16="http://schemas.microsoft.com/office/drawing/2014/main" val="145119986"/>
                    </a:ext>
                  </a:extLst>
                </a:gridCol>
                <a:gridCol w="609600">
                  <a:extLst>
                    <a:ext uri="{9D8B030D-6E8A-4147-A177-3AD203B41FA5}">
                      <a16:colId xmlns="" xmlns:a16="http://schemas.microsoft.com/office/drawing/2014/main" val="3029749347"/>
                    </a:ext>
                  </a:extLst>
                </a:gridCol>
                <a:gridCol w="609600">
                  <a:extLst>
                    <a:ext uri="{9D8B030D-6E8A-4147-A177-3AD203B41FA5}">
                      <a16:colId xmlns="" xmlns:a16="http://schemas.microsoft.com/office/drawing/2014/main" val="948022760"/>
                    </a:ext>
                  </a:extLst>
                </a:gridCol>
                <a:gridCol w="381000">
                  <a:extLst>
                    <a:ext uri="{9D8B030D-6E8A-4147-A177-3AD203B41FA5}">
                      <a16:colId xmlns="" xmlns:a16="http://schemas.microsoft.com/office/drawing/2014/main" val="1543342895"/>
                    </a:ext>
                  </a:extLst>
                </a:gridCol>
                <a:gridCol w="533400">
                  <a:extLst>
                    <a:ext uri="{9D8B030D-6E8A-4147-A177-3AD203B41FA5}">
                      <a16:colId xmlns="" xmlns:a16="http://schemas.microsoft.com/office/drawing/2014/main" val="3821760127"/>
                    </a:ext>
                  </a:extLst>
                </a:gridCol>
                <a:gridCol w="533400">
                  <a:extLst>
                    <a:ext uri="{9D8B030D-6E8A-4147-A177-3AD203B41FA5}">
                      <a16:colId xmlns="" xmlns:a16="http://schemas.microsoft.com/office/drawing/2014/main" val="1625024730"/>
                    </a:ext>
                  </a:extLst>
                </a:gridCol>
                <a:gridCol w="457200">
                  <a:extLst>
                    <a:ext uri="{9D8B030D-6E8A-4147-A177-3AD203B41FA5}">
                      <a16:colId xmlns="" xmlns:a16="http://schemas.microsoft.com/office/drawing/2014/main" val="2849464904"/>
                    </a:ext>
                  </a:extLst>
                </a:gridCol>
                <a:gridCol w="457200">
                  <a:extLst>
                    <a:ext uri="{9D8B030D-6E8A-4147-A177-3AD203B41FA5}">
                      <a16:colId xmlns="" xmlns:a16="http://schemas.microsoft.com/office/drawing/2014/main" val="3784159027"/>
                    </a:ext>
                  </a:extLst>
                </a:gridCol>
                <a:gridCol w="1143000">
                  <a:extLst>
                    <a:ext uri="{9D8B030D-6E8A-4147-A177-3AD203B41FA5}">
                      <a16:colId xmlns="" xmlns:a16="http://schemas.microsoft.com/office/drawing/2014/main" val="309422106"/>
                    </a:ext>
                  </a:extLst>
                </a:gridCol>
                <a:gridCol w="457200">
                  <a:extLst>
                    <a:ext uri="{9D8B030D-6E8A-4147-A177-3AD203B41FA5}">
                      <a16:colId xmlns="" xmlns:a16="http://schemas.microsoft.com/office/drawing/2014/main" val="2746800865"/>
                    </a:ext>
                  </a:extLst>
                </a:gridCol>
                <a:gridCol w="685800">
                  <a:extLst>
                    <a:ext uri="{9D8B030D-6E8A-4147-A177-3AD203B41FA5}">
                      <a16:colId xmlns="" xmlns:a16="http://schemas.microsoft.com/office/drawing/2014/main" val="3917323349"/>
                    </a:ext>
                  </a:extLst>
                </a:gridCol>
                <a:gridCol w="1938583">
                  <a:extLst>
                    <a:ext uri="{9D8B030D-6E8A-4147-A177-3AD203B41FA5}">
                      <a16:colId xmlns="" xmlns:a16="http://schemas.microsoft.com/office/drawing/2014/main" val="664609411"/>
                    </a:ext>
                  </a:extLst>
                </a:gridCol>
                <a:gridCol w="1185617">
                  <a:extLst>
                    <a:ext uri="{9D8B030D-6E8A-4147-A177-3AD203B41FA5}">
                      <a16:colId xmlns="" xmlns:a16="http://schemas.microsoft.com/office/drawing/2014/main"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Published or Draft Baseline Documents</a:t>
                      </a:r>
                      <a:endParaRPr kumimoji="0" lang="en-US" sz="1800" b="1"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aq</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8411055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aq</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 </a:t>
                      </a:r>
                      <a:r>
                        <a:rPr kumimoji="0" lang="en-US" sz="1600" b="0" i="0" u="none" strike="noStrike" cap="none" normalizeH="0" baseline="0" dirty="0" smtClean="0">
                          <a:ln>
                            <a:noFill/>
                          </a:ln>
                          <a:solidFill>
                            <a:schemeClr val="tx1"/>
                          </a:solidFill>
                          <a:effectLst/>
                          <a:latin typeface="Times New Roman" pitchFamily="18" charset="0"/>
                        </a:rPr>
                        <a:t>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Lee Armstrong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29-Apr</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md</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1.2</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mn-lt"/>
                          <a:ea typeface="+mn-ea"/>
                          <a:cs typeface="+mn-cs"/>
                        </a:rPr>
                        <a:t>Frame</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10-Jul</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14.0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Frame 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rPr>
                        <a:t>10-Jul</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14.0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1.3</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Word</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Carlos </a:t>
                      </a:r>
                      <a:r>
                        <a:rPr kumimoji="0" lang="en-US" sz="1800" b="0" i="0" u="none" strike="noStrike" cap="none" normalizeH="0" baseline="0" dirty="0" err="1" smtClean="0">
                          <a:ln>
                            <a:noFill/>
                          </a:ln>
                          <a:solidFill>
                            <a:schemeClr val="tx1"/>
                          </a:solidFill>
                          <a:effectLst/>
                          <a:latin typeface="Times New Roman" pitchFamily="18" charset="0"/>
                        </a:rPr>
                        <a:t>Cordeiro</a:t>
                      </a:r>
                      <a:endParaRPr kumimoji="0" lang="en-US" sz="18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Times New Roman" pitchFamily="18" charset="0"/>
                        </a:rPr>
                        <a:t>29-Jun</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2.0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mn-lt"/>
                        </a:rPr>
                        <a:t>0.3</a:t>
                      </a: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No</a:t>
                      </a: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2012</a:t>
                      </a: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Chao Chun Wang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10-Jul</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14.0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smtClean="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206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2060"/>
                          </a:solidFill>
                          <a:effectLst/>
                          <a:latin typeface="+mn-lt"/>
                        </a:rPr>
                        <a:t>0.0</a:t>
                      </a: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mn-lt"/>
                        </a:rPr>
                        <a:t>0.3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err="1" smtClean="0">
                          <a:solidFill>
                            <a:schemeClr val="tx1"/>
                          </a:solidFill>
                          <a:effectLst/>
                          <a:latin typeface="+mn-lt"/>
                          <a:ea typeface="+mn-ea"/>
                          <a:cs typeface="+mn-cs"/>
                        </a:rPr>
                        <a:t>Framemaker</a:t>
                      </a:r>
                      <a:r>
                        <a:rPr lang="en-US" sz="1400" kern="1200" dirty="0" smtClean="0">
                          <a:solidFill>
                            <a:schemeClr val="tx1"/>
                          </a:solidFill>
                          <a:effectLst/>
                          <a:latin typeface="+mn-lt"/>
                          <a:ea typeface="+mn-ea"/>
                          <a:cs typeface="+mn-cs"/>
                        </a:rPr>
                        <a:t> 2017 release</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t>Po-Kai Wang</a:t>
                      </a:r>
                      <a:endParaRPr lang="en-US" dirty="0"/>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29-Jun</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bb</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1138465"/>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5866631"/>
                  </a:ext>
                </a:extLst>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Peter Ecclesine (Cisco Systems)</a:t>
            </a:r>
            <a:endParaRPr lang="en-GB" dirty="0"/>
          </a:p>
        </p:txBody>
      </p:sp>
      <p:sp>
        <p:nvSpPr>
          <p:cNvPr id="6" name="Date Placeholder 5"/>
          <p:cNvSpPr>
            <a:spLocks noGrp="1"/>
          </p:cNvSpPr>
          <p:nvPr>
            <p:ph type="dt" idx="15"/>
          </p:nvPr>
        </p:nvSpPr>
        <p:spPr/>
        <p:txBody>
          <a:bodyPr/>
          <a:lstStyle/>
          <a:p>
            <a:r>
              <a:rPr lang="en-US" smtClean="0"/>
              <a:t>July 2018</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July 2018</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8142281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p:txBody>
          <a:bodyPr/>
          <a:lstStyle/>
          <a:p>
            <a:r>
              <a:rPr lang="en-US" altLang="en-US" dirty="0" smtClean="0"/>
              <a:t>Goals for September 2018</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a:t>Review and approve </a:t>
            </a:r>
            <a:r>
              <a:rPr lang="en-US" altLang="en-US" dirty="0" err="1"/>
              <a:t>TGba</a:t>
            </a:r>
            <a:r>
              <a:rPr lang="en-US" altLang="en-US" dirty="0"/>
              <a:t> D0.4</a:t>
            </a:r>
          </a:p>
          <a:p>
            <a:pPr>
              <a:defRPr/>
            </a:pPr>
            <a:r>
              <a:rPr lang="en-US" altLang="en-US" dirty="0"/>
              <a:t>Review technical presentations</a:t>
            </a:r>
          </a:p>
          <a:p>
            <a:pPr>
              <a:defRPr/>
            </a:pPr>
            <a:r>
              <a:rPr lang="en-US" altLang="en-US" dirty="0"/>
              <a:t>Review spec text documents for </a:t>
            </a:r>
            <a:r>
              <a:rPr lang="en-US" altLang="en-US" dirty="0" err="1"/>
              <a:t>TGba</a:t>
            </a:r>
            <a:r>
              <a:rPr lang="en-US" altLang="en-US" dirty="0"/>
              <a:t> D1.0</a:t>
            </a:r>
          </a:p>
          <a:p>
            <a:pPr>
              <a:defRPr/>
            </a:pPr>
            <a:r>
              <a:rPr lang="en-US" altLang="en-US" dirty="0"/>
              <a:t>Motion to initiate WG LB</a:t>
            </a:r>
          </a:p>
          <a:p>
            <a:pPr>
              <a:defRPr/>
            </a:pPr>
            <a:r>
              <a:rPr lang="en-US" altLang="en-US" dirty="0"/>
              <a:t>Review 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20486" name="Slide Number Placeholder 6"/>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44F6E6B3-04C9-49F0-9E8C-F02CD38EA72B}" type="slidenum">
              <a:rPr lang="en-US" altLang="en-US" sz="1200" b="0"/>
              <a:pPr>
                <a:spcBef>
                  <a:spcPct val="0"/>
                </a:spcBef>
                <a:buFontTx/>
                <a:buNone/>
              </a:pPr>
              <a:t>80</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85648667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Teleconference Call Schedule</a:t>
            </a:r>
          </a:p>
        </p:txBody>
      </p:sp>
      <p:sp>
        <p:nvSpPr>
          <p:cNvPr id="21507" name="Content Placeholder 2"/>
          <p:cNvSpPr>
            <a:spLocks noGrp="1"/>
          </p:cNvSpPr>
          <p:nvPr>
            <p:ph idx="1"/>
          </p:nvPr>
        </p:nvSpPr>
        <p:spPr/>
        <p:txBody>
          <a:bodyPr/>
          <a:lstStyle/>
          <a:p>
            <a:pPr marL="342900" lvl="1" indent="-342900">
              <a:buFontTx/>
              <a:buChar char="•"/>
            </a:pPr>
            <a:r>
              <a:rPr lang="en-US" altLang="en-US" sz="2400" b="1"/>
              <a:t>Three teleconference calls (Mondays, each 1 hour)</a:t>
            </a:r>
          </a:p>
          <a:p>
            <a:pPr marL="685800" lvl="2" indent="-342900"/>
            <a:r>
              <a:rPr lang="en-US" altLang="en-US" sz="2400" b="1"/>
              <a:t>July 30 (10:00 ET)</a:t>
            </a:r>
          </a:p>
          <a:p>
            <a:pPr marL="685800" lvl="2" indent="-342900"/>
            <a:r>
              <a:rPr lang="en-US" altLang="en-US" sz="2400" b="1"/>
              <a:t>August 13 (17:00ET)</a:t>
            </a:r>
          </a:p>
          <a:p>
            <a:pPr marL="685800" lvl="2" indent="-342900"/>
            <a:r>
              <a:rPr lang="en-US" altLang="en-US" sz="2400" b="1"/>
              <a:t>August 27 (23:00ET)</a:t>
            </a:r>
          </a:p>
        </p:txBody>
      </p:sp>
      <p:sp>
        <p:nvSpPr>
          <p:cNvPr id="215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8D1439B-C24E-49AE-BC1F-E127E59C29F2}" type="slidenum">
              <a:rPr lang="en-US" altLang="en-US" sz="1200" b="0"/>
              <a:pPr>
                <a:spcBef>
                  <a:spcPct val="0"/>
                </a:spcBef>
                <a:buFontTx/>
                <a:buNone/>
              </a:pPr>
              <a:t>81</a:t>
            </a:fld>
            <a:endParaRPr lang="en-US" altLang="en-US" sz="1200" b="0"/>
          </a:p>
        </p:txBody>
      </p:sp>
      <p:sp>
        <p:nvSpPr>
          <p:cNvPr id="3" name="Footer Placeholder 2"/>
          <p:cNvSpPr>
            <a:spLocks noGrp="1"/>
          </p:cNvSpPr>
          <p:nvPr>
            <p:ph type="ftr" idx="14"/>
          </p:nvPr>
        </p:nvSpPr>
        <p:spPr/>
        <p:txBody>
          <a:bodyPr/>
          <a:lstStyle/>
          <a:p>
            <a:r>
              <a:rPr lang="en-GB" smtClean="0"/>
              <a:t>Yunsong Yang (Huawei)</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27329464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09600"/>
            <a:ext cx="7772400" cy="1066800"/>
          </a:xfrm>
        </p:spPr>
        <p:txBody>
          <a:bodyPr/>
          <a:lstStyle/>
          <a:p>
            <a:r>
              <a:rPr lang="en-US" altLang="en-US" smtClean="0"/>
              <a:t>TGbb July 2018 Closing Report</a:t>
            </a:r>
          </a:p>
        </p:txBody>
      </p:sp>
      <p:sp>
        <p:nvSpPr>
          <p:cNvPr id="15366" name="Rectangle 6"/>
          <p:cNvSpPr>
            <a:spLocks noGrp="1" noChangeArrowheads="1"/>
          </p:cNvSpPr>
          <p:nvPr>
            <p:ph idx="1"/>
          </p:nvPr>
        </p:nvSpPr>
        <p:spPr>
          <a:xfrm>
            <a:off x="2209800" y="1752600"/>
            <a:ext cx="7772400" cy="381000"/>
          </a:xfrm>
        </p:spPr>
        <p:txBody>
          <a:bodyPr/>
          <a:lstStyle/>
          <a:p>
            <a:pPr algn="ctr">
              <a:buFontTx/>
              <a:buNone/>
            </a:pPr>
            <a:r>
              <a:rPr lang="en-US" altLang="en-US" sz="2000"/>
              <a:t>Date:</a:t>
            </a:r>
            <a:r>
              <a:rPr lang="en-US" altLang="en-US" sz="2000" b="0"/>
              <a:t> 2018-07-12</a:t>
            </a:r>
          </a:p>
        </p:txBody>
      </p:sp>
      <p:sp>
        <p:nvSpPr>
          <p:cNvPr id="1536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F83CE92-D8E0-444B-BE30-34F99FED25AB}" type="slidenum">
              <a:rPr lang="en-US" altLang="en-US" sz="1200" b="0"/>
              <a:pPr>
                <a:spcBef>
                  <a:spcPct val="0"/>
                </a:spcBef>
                <a:buFontTx/>
                <a:buNone/>
              </a:pPr>
              <a:t>82</a:t>
            </a:fld>
            <a:endParaRPr lang="en-US" altLang="en-US" sz="1200" b="0"/>
          </a:p>
        </p:txBody>
      </p:sp>
      <p:sp>
        <p:nvSpPr>
          <p:cNvPr id="15363"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5362"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27661"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Tree>
    <p:extLst>
      <p:ext uri="{BB962C8B-B14F-4D97-AF65-F5344CB8AC3E}">
        <p14:creationId xmlns:p14="http://schemas.microsoft.com/office/powerpoint/2010/main" val="318879908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894A26C-0456-4F96-BE2A-1706B7E6CA01}" type="slidenum">
              <a:rPr lang="en-US" altLang="en-US" sz="1200" b="0"/>
              <a:pPr>
                <a:spcBef>
                  <a:spcPct val="0"/>
                </a:spcBef>
                <a:buFontTx/>
                <a:buNone/>
              </a:pPr>
              <a:t>83</a:t>
            </a:fld>
            <a:endParaRPr lang="en-US" altLang="en-US" sz="1200" b="0"/>
          </a:p>
        </p:txBody>
      </p:sp>
      <p:sp>
        <p:nvSpPr>
          <p:cNvPr id="17414"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7413"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the IEEE </a:t>
            </a:r>
            <a:r>
              <a:rPr lang="en-US" altLang="en-US" dirty="0" smtClean="0"/>
              <a:t>802.11bb </a:t>
            </a:r>
            <a:r>
              <a:rPr lang="en-US" altLang="en-US" dirty="0"/>
              <a:t>Light Communications Task Group closing report for the July 2018 session.</a:t>
            </a:r>
          </a:p>
          <a:p>
            <a:pPr lvl="1"/>
            <a:endParaRPr lang="en-US" altLang="en-US" dirty="0"/>
          </a:p>
          <a:p>
            <a:pPr lvl="1"/>
            <a:endParaRPr lang="en-US" altLang="en-US" dirty="0"/>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extLst>
      <p:ext uri="{BB962C8B-B14F-4D97-AF65-F5344CB8AC3E}">
        <p14:creationId xmlns:p14="http://schemas.microsoft.com/office/powerpoint/2010/main" val="26123069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7E200C7-B11E-4F00-A80E-93465DAB6BCC}" type="slidenum">
              <a:rPr lang="en-US" altLang="en-US" sz="1200" b="0"/>
              <a:pPr>
                <a:spcBef>
                  <a:spcPct val="0"/>
                </a:spcBef>
                <a:buFontTx/>
                <a:buNone/>
              </a:pPr>
              <a:t>84</a:t>
            </a:fld>
            <a:endParaRPr lang="en-US" altLang="en-US" sz="1200" b="0"/>
          </a:p>
        </p:txBody>
      </p:sp>
      <p:sp>
        <p:nvSpPr>
          <p:cNvPr id="19462"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19461"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17411" name="Rectangle 3">
            <a:extLst>
              <a:ext uri="{FF2B5EF4-FFF2-40B4-BE49-F238E27FC236}">
                <a16:creationId xmlns:a16="http://schemas.microsoft.com/office/drawing/2014/main" xmlns="" id="{6F1E1487-9677-45E7-8A6F-BEB88DB435CF}"/>
              </a:ext>
            </a:extLst>
          </p:cNvPr>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400" b="1" u="sng" dirty="0"/>
              <a:t>Content</a:t>
            </a:r>
          </a:p>
          <a:p>
            <a:pPr lvl="1">
              <a:defRPr/>
            </a:pPr>
            <a:r>
              <a:rPr lang="en-GB" altLang="en-US" sz="1600" dirty="0"/>
              <a:t>Officer selection has been completed</a:t>
            </a:r>
          </a:p>
          <a:p>
            <a:pPr lvl="2">
              <a:defRPr/>
            </a:pPr>
            <a:r>
              <a:rPr lang="en-GB" altLang="en-US" sz="1400" dirty="0"/>
              <a:t>Oliver </a:t>
            </a:r>
            <a:r>
              <a:rPr lang="en-GB" altLang="en-US" sz="1400" dirty="0" err="1"/>
              <a:t>Pengfei</a:t>
            </a:r>
            <a:r>
              <a:rPr lang="en-GB" altLang="en-US" sz="1400" dirty="0"/>
              <a:t> Luo 	– 1</a:t>
            </a:r>
            <a:r>
              <a:rPr lang="en-GB" altLang="en-US" sz="1400" baseline="30000" dirty="0"/>
              <a:t>st</a:t>
            </a:r>
            <a:r>
              <a:rPr lang="en-GB" altLang="en-US" sz="1400" dirty="0"/>
              <a:t> Vice-Chair</a:t>
            </a:r>
          </a:p>
          <a:p>
            <a:pPr lvl="2">
              <a:defRPr/>
            </a:pPr>
            <a:r>
              <a:rPr lang="en-GB" altLang="en-US" sz="1400" dirty="0"/>
              <a:t>Tuncer Baykas 	– 2</a:t>
            </a:r>
            <a:r>
              <a:rPr lang="en-GB" altLang="en-US" sz="1400" baseline="30000" dirty="0"/>
              <a:t>nd</a:t>
            </a:r>
            <a:r>
              <a:rPr lang="en-GB" altLang="en-US" sz="1400" dirty="0"/>
              <a:t> Vice-Chair</a:t>
            </a:r>
          </a:p>
          <a:p>
            <a:pPr lvl="1">
              <a:defRPr/>
            </a:pPr>
            <a:r>
              <a:rPr lang="en-GB" altLang="en-US" sz="1600" dirty="0"/>
              <a:t>Usage model document has been agreed (</a:t>
            </a:r>
            <a:r>
              <a:rPr lang="en-GB" altLang="en-US" sz="1600" b="1" dirty="0"/>
              <a:t>doc. 11-18/1109r5</a:t>
            </a:r>
            <a:r>
              <a:rPr lang="en-GB" altLang="en-US" sz="1600" dirty="0"/>
              <a:t>)</a:t>
            </a:r>
          </a:p>
          <a:p>
            <a:pPr lvl="2">
              <a:defRPr/>
            </a:pPr>
            <a:r>
              <a:rPr lang="en-GB" altLang="en-US" sz="1400" dirty="0"/>
              <a:t>Focus is on indoor connectivity usage models</a:t>
            </a:r>
          </a:p>
          <a:p>
            <a:pPr lvl="2">
              <a:defRPr/>
            </a:pPr>
            <a:r>
              <a:rPr lang="en-GB" altLang="en-US" sz="1400" dirty="0"/>
              <a:t>Outdoor and specialist use cases are also acknowledged but will not be part of the evaluation for any incoming proposals </a:t>
            </a:r>
          </a:p>
          <a:p>
            <a:pPr lvl="1">
              <a:defRPr/>
            </a:pPr>
            <a:r>
              <a:rPr lang="en-GB" altLang="en-US" sz="1600" dirty="0"/>
              <a:t>Functional requirements document has been agreed (</a:t>
            </a:r>
            <a:r>
              <a:rPr lang="en-GB" altLang="en-US" sz="1600" b="1" dirty="0"/>
              <a:t>doc. 11-18/1309r0</a:t>
            </a:r>
            <a:r>
              <a:rPr lang="en-GB" altLang="en-US" sz="1600" dirty="0"/>
              <a:t>)</a:t>
            </a:r>
          </a:p>
          <a:p>
            <a:pPr lvl="2">
              <a:defRPr/>
            </a:pPr>
            <a:r>
              <a:rPr lang="en-GB" altLang="en-US" sz="1400" dirty="0"/>
              <a:t>Photobiological safety has been considered as essential for LC systems </a:t>
            </a:r>
          </a:p>
          <a:p>
            <a:pPr lvl="1">
              <a:defRPr/>
            </a:pPr>
            <a:r>
              <a:rPr lang="en-GB" altLang="en-US" sz="1600" dirty="0"/>
              <a:t>Timeline for the </a:t>
            </a:r>
            <a:r>
              <a:rPr lang="en-GB" altLang="en-US" sz="1600" dirty="0" err="1"/>
              <a:t>TGbb</a:t>
            </a:r>
            <a:r>
              <a:rPr lang="en-GB" altLang="en-US" sz="1600" dirty="0"/>
              <a:t> has been agreed (</a:t>
            </a:r>
            <a:r>
              <a:rPr lang="en-GB" altLang="en-US" sz="1600" b="1" dirty="0"/>
              <a:t>doc. 11-18/1290r1</a:t>
            </a:r>
            <a:r>
              <a:rPr lang="en-GB" altLang="en-US" sz="1600" dirty="0"/>
              <a:t>)</a:t>
            </a:r>
          </a:p>
          <a:p>
            <a:pPr lvl="1">
              <a:defRPr/>
            </a:pPr>
            <a:r>
              <a:rPr lang="en-GB" altLang="en-US" sz="1600" dirty="0"/>
              <a:t>Discussion on preliminary channel models for LC that could be used to satisfy the agreed usage models drawn from (</a:t>
            </a:r>
            <a:r>
              <a:rPr lang="en-GB" altLang="en-US" sz="1600" b="1" dirty="0"/>
              <a:t>doc. 11-18/1236r1</a:t>
            </a:r>
            <a:r>
              <a:rPr lang="en-GB" altLang="en-US" sz="1600" dirty="0"/>
              <a:t>)</a:t>
            </a:r>
          </a:p>
          <a:p>
            <a:pPr lvl="2">
              <a:defRPr/>
            </a:pPr>
            <a:r>
              <a:rPr lang="en-GB" altLang="en-US" sz="1400" dirty="0"/>
              <a:t>Specific instructions have been given to the contributors of the channel model to deliver necessary improvements including minor changes to the propagation model as well as the introduction of transmission system impairments, e.g., reference transmitter and receiver models, should be included. </a:t>
            </a:r>
            <a:endParaRPr lang="en-US" altLang="en-US" sz="1600" b="1" dirty="0"/>
          </a:p>
          <a:p>
            <a:pPr marL="457200" lvl="1" indent="0">
              <a:buNone/>
              <a:defRPr/>
            </a:pPr>
            <a:r>
              <a:rPr lang="en-US" altLang="en-US" sz="1600" b="1" dirty="0"/>
              <a:t>Minutes of the meeting are available as doc. 11-18/1251r3.</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The LC TG achieved its objective for the July Meeting</a:t>
            </a:r>
          </a:p>
        </p:txBody>
      </p:sp>
    </p:spTree>
    <p:extLst>
      <p:ext uri="{BB962C8B-B14F-4D97-AF65-F5344CB8AC3E}">
        <p14:creationId xmlns:p14="http://schemas.microsoft.com/office/powerpoint/2010/main" val="57520224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55F80A7-23B0-43EB-8DD5-9E441F805FFF}" type="slidenum">
              <a:rPr lang="en-US" altLang="en-US" sz="1200" b="0"/>
              <a:pPr>
                <a:spcBef>
                  <a:spcPct val="0"/>
                </a:spcBef>
                <a:buFontTx/>
                <a:buNone/>
              </a:pPr>
              <a:t>85</a:t>
            </a:fld>
            <a:endParaRPr lang="en-US" altLang="en-US" sz="1200" b="0"/>
          </a:p>
        </p:txBody>
      </p:sp>
      <p:sp>
        <p:nvSpPr>
          <p:cNvPr id="21509"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1508"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1507"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Motion on the timeline</a:t>
            </a: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7801" y="1522414"/>
            <a:ext cx="63023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940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C279BD3C-9E0E-462C-8DCA-BB38DEDDBE29}" type="slidenum">
              <a:rPr lang="en-US" altLang="en-US" sz="1200" b="0"/>
              <a:pPr>
                <a:spcBef>
                  <a:spcPct val="0"/>
                </a:spcBef>
                <a:buFontTx/>
                <a:buNone/>
              </a:pPr>
              <a:t>86</a:t>
            </a:fld>
            <a:endParaRPr lang="en-US" altLang="en-US" sz="1200" b="0"/>
          </a:p>
        </p:txBody>
      </p:sp>
      <p:sp>
        <p:nvSpPr>
          <p:cNvPr id="23557"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3556"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Motion on the usage models</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371600"/>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3366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262429C-61C2-452B-B702-0231D48A4222}" type="slidenum">
              <a:rPr lang="en-US" altLang="en-US" sz="1200" b="0"/>
              <a:pPr>
                <a:spcBef>
                  <a:spcPct val="0"/>
                </a:spcBef>
                <a:buFontTx/>
                <a:buNone/>
              </a:pPr>
              <a:t>87</a:t>
            </a:fld>
            <a:endParaRPr lang="en-US" altLang="en-US" sz="1200" b="0"/>
          </a:p>
        </p:txBody>
      </p:sp>
      <p:sp>
        <p:nvSpPr>
          <p:cNvPr id="25605"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5604"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560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Motion on the functional requirements</a:t>
            </a:r>
          </a:p>
        </p:txBody>
      </p:sp>
      <p:pic>
        <p:nvPicPr>
          <p:cNvPr id="256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371600"/>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9869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122096D6-5D41-4E04-93F4-85154D19E0F0}" type="slidenum">
              <a:rPr lang="en-US" altLang="en-US" sz="1200" b="0"/>
              <a:pPr>
                <a:spcBef>
                  <a:spcPct val="0"/>
                </a:spcBef>
                <a:buFontTx/>
                <a:buNone/>
              </a:pPr>
              <a:t>88</a:t>
            </a:fld>
            <a:endParaRPr lang="en-US" altLang="en-US" sz="1200" b="0"/>
          </a:p>
        </p:txBody>
      </p:sp>
      <p:sp>
        <p:nvSpPr>
          <p:cNvPr id="27653" name="Footer Placeholder 4"/>
          <p:cNvSpPr>
            <a:spLocks noGrp="1"/>
          </p:cNvSpPr>
          <p:nvPr>
            <p:ph type="ftr" idx="14"/>
          </p:nvPr>
        </p:nvSpPr>
        <p:spPr>
          <a:xfrm>
            <a:off x="7772401" y="6475413"/>
            <a:ext cx="2295525"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Nikola Serafimovski (pureLiFi)</a:t>
            </a:r>
          </a:p>
        </p:txBody>
      </p:sp>
      <p:sp>
        <p:nvSpPr>
          <p:cNvPr id="27652" name="Date Placeholder 3"/>
          <p:cNvSpPr>
            <a:spLocks noGrp="1"/>
          </p:cNvSpPr>
          <p:nvPr>
            <p:ph type="dt" idx="15"/>
          </p:nvPr>
        </p:nvSpPr>
        <p:spPr>
          <a:xfrm>
            <a:off x="2220914" y="333376"/>
            <a:ext cx="942975" cy="27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a:t>July 2018</a:t>
            </a:r>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pic>
        <p:nvPicPr>
          <p:cNvPr id="276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4" y="1435100"/>
            <a:ext cx="6416675"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45464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BCS TIG/SG Closing Report</a:t>
            </a:r>
          </a:p>
        </p:txBody>
      </p:sp>
      <p:sp>
        <p:nvSpPr>
          <p:cNvPr id="3074" name="Rectangle 2"/>
          <p:cNvSpPr>
            <a:spLocks noGrp="1" noChangeArrowheads="1"/>
          </p:cNvSpPr>
          <p:nvPr>
            <p:ph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2018-07-13</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de-DE"/>
              <a:t>Marc Emmelmann (Koden-TI)</a:t>
            </a:r>
            <a:endParaRPr lang="en-GB" dirty="0"/>
          </a:p>
        </p:txBody>
      </p:sp>
      <p:sp>
        <p:nvSpPr>
          <p:cNvPr id="6" name="Date Placeholder 3"/>
          <p:cNvSpPr>
            <a:spLocks noGrp="1"/>
          </p:cNvSpPr>
          <p:nvPr>
            <p:ph type="dt" idx="15"/>
          </p:nvPr>
        </p:nvSpPr>
        <p:spPr>
          <a:xfrm>
            <a:off x="2220913" y="333375"/>
            <a:ext cx="2303451" cy="273050"/>
          </a:xfrm>
        </p:spPr>
        <p:txBody>
          <a:bodyPr/>
          <a:lstStyle/>
          <a:p>
            <a:r>
              <a:rPr lang="en-GB"/>
              <a:t>July 2018</a:t>
            </a:r>
            <a:endParaRPr lang="en-GB" dirty="0"/>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28685" name="Dokument" r:id="rId4" imgW="8255000" imgH="2514600" progId="Word.Document.8">
                  <p:embed/>
                </p:oleObj>
              </mc:Choice>
              <mc:Fallback>
                <p:oleObj name="Dokument" r:id="rId4" imgW="8255000" imgH="251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621164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dirty="0"/>
              <a:t>July 2018</a:t>
            </a:r>
            <a:endParaRPr lang="en-GB" dirty="0"/>
          </a:p>
        </p:txBody>
      </p:sp>
      <p:sp>
        <p:nvSpPr>
          <p:cNvPr id="3" name="Footer Placeholder 2"/>
          <p:cNvSpPr>
            <a:spLocks noGrp="1"/>
          </p:cNvSpPr>
          <p:nvPr>
            <p:ph type="ftr" idx="11"/>
          </p:nvPr>
        </p:nvSpPr>
        <p:spPr/>
        <p:txBody>
          <a:bodyPr/>
          <a:lstStyle/>
          <a:p>
            <a:r>
              <a:rPr lang="en-GB" dirty="0"/>
              <a:t>Joseph LEVY (Interdigital)</a:t>
            </a:r>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9</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July 2018</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2018-07-12</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32779"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943718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BCS </a:t>
            </a:r>
            <a:r>
              <a:rPr lang="en-GB" dirty="0" smtClean="0"/>
              <a:t>SG </a:t>
            </a:r>
            <a:r>
              <a:rPr lang="en-GB" dirty="0"/>
              <a:t>(Broadcast Services) for July 2018, San Diego.</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90</a:t>
            </a:fld>
            <a:endParaRPr lang="en-GB"/>
          </a:p>
        </p:txBody>
      </p:sp>
      <p:sp>
        <p:nvSpPr>
          <p:cNvPr id="5" name="Footer Placeholder 4"/>
          <p:cNvSpPr>
            <a:spLocks noGrp="1"/>
          </p:cNvSpPr>
          <p:nvPr>
            <p:ph type="ftr" idx="14"/>
          </p:nvPr>
        </p:nvSpPr>
        <p:spPr>
          <a:xfrm>
            <a:off x="7024694" y="6475414"/>
            <a:ext cx="3041644" cy="180975"/>
          </a:xfrm>
        </p:spPr>
        <p:txBody>
          <a:bodyPr/>
          <a:lstStyle/>
          <a:p>
            <a:r>
              <a:rPr lang="de-DE"/>
              <a:t>Marc Emmelmann (Koden-TI)</a:t>
            </a:r>
            <a:endParaRPr lang="en-GB" dirty="0"/>
          </a:p>
        </p:txBody>
      </p:sp>
      <p:sp>
        <p:nvSpPr>
          <p:cNvPr id="4" name="Date Placeholder 3"/>
          <p:cNvSpPr>
            <a:spLocks noGrp="1"/>
          </p:cNvSpPr>
          <p:nvPr>
            <p:ph type="dt" idx="15"/>
          </p:nvPr>
        </p:nvSpPr>
        <p:spPr>
          <a:xfrm>
            <a:off x="2220913" y="333375"/>
            <a:ext cx="2589203" cy="273050"/>
          </a:xfrm>
        </p:spPr>
        <p:txBody>
          <a:bodyPr/>
          <a:lstStyle/>
          <a:p>
            <a:r>
              <a:rPr lang="en-GB"/>
              <a:t>July 2018</a:t>
            </a:r>
            <a:endParaRPr lang="en-GB" dirty="0"/>
          </a:p>
        </p:txBody>
      </p:sp>
    </p:spTree>
    <p:extLst>
      <p:ext uri="{BB962C8B-B14F-4D97-AF65-F5344CB8AC3E}">
        <p14:creationId xmlns:p14="http://schemas.microsoft.com/office/powerpoint/2010/main" val="3045696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Meeting Goals</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Stabilize the BCS Problem statement</a:t>
            </a:r>
          </a:p>
          <a:p>
            <a:pPr>
              <a:buFont typeface="Arial" panose="020B0604020202020204" pitchFamily="34" charset="0"/>
              <a:buChar char="•"/>
            </a:pPr>
            <a:endParaRPr lang="en-US" dirty="0"/>
          </a:p>
          <a:p>
            <a:pPr>
              <a:buFont typeface="Arial" panose="020B0604020202020204" pitchFamily="34" charset="0"/>
              <a:buChar char="•"/>
            </a:pPr>
            <a:r>
              <a:rPr lang="en-US" dirty="0"/>
              <a:t>Consolidate the PAR and CSD based on the BCS Problem statements</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91</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spTree>
    <p:extLst>
      <p:ext uri="{BB962C8B-B14F-4D97-AF65-F5344CB8AC3E}">
        <p14:creationId xmlns:p14="http://schemas.microsoft.com/office/powerpoint/2010/main" val="66244213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r>
              <a:rPr lang="en-US" dirty="0"/>
              <a:t>Group met three times during this week</a:t>
            </a:r>
          </a:p>
          <a:p>
            <a:pPr>
              <a:buFont typeface="Arial" panose="020B0604020202020204" pitchFamily="34" charset="0"/>
              <a:buChar char="•"/>
            </a:pPr>
            <a:r>
              <a:rPr lang="en-US" dirty="0"/>
              <a:t>Fine-tuned the PAR and CSD text</a:t>
            </a:r>
          </a:p>
          <a:p>
            <a:pPr>
              <a:buFont typeface="Arial" panose="020B0604020202020204" pitchFamily="34" charset="0"/>
              <a:buChar char="•"/>
            </a:pPr>
            <a:r>
              <a:rPr lang="en-US" dirty="0"/>
              <a:t>Incorporated feedback from WG members in PAR and CSD</a:t>
            </a:r>
          </a:p>
          <a:p>
            <a:pPr>
              <a:buFont typeface="Arial" panose="020B0604020202020204" pitchFamily="34" charset="0"/>
              <a:buChar char="•"/>
            </a:pPr>
            <a:endParaRPr lang="en-US" dirty="0"/>
          </a:p>
          <a:p>
            <a:pPr marL="0" indent="0"/>
            <a:r>
              <a:rPr lang="en-US" dirty="0"/>
              <a:t>Status of PAR and CSD:</a:t>
            </a:r>
          </a:p>
          <a:p>
            <a:pPr>
              <a:buFont typeface="Arial" panose="020B0604020202020204" pitchFamily="34" charset="0"/>
              <a:buChar char="•"/>
            </a:pPr>
            <a:r>
              <a:rPr lang="en-US" dirty="0"/>
              <a:t>Straw polls in BCS support that the PAR and CSD is ready for approval in September</a:t>
            </a:r>
          </a:p>
          <a:p>
            <a:pPr>
              <a:buFont typeface="Arial" panose="020B0604020202020204" pitchFamily="34" charset="0"/>
              <a:buChar char="•"/>
            </a:pPr>
            <a:r>
              <a:rPr lang="en-US" dirty="0"/>
              <a:t>Allow other WG members to review</a:t>
            </a:r>
          </a:p>
          <a:p>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spTree>
    <p:extLst>
      <p:ext uri="{BB962C8B-B14F-4D97-AF65-F5344CB8AC3E}">
        <p14:creationId xmlns:p14="http://schemas.microsoft.com/office/powerpoint/2010/main" val="34248035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3"/>
            <a:ext cx="7772400" cy="1160462"/>
          </a:xfrm>
          <a:ln/>
        </p:spPr>
        <p:txBody>
          <a:bodyPr vert="horz" wrap="square" lIns="90000" tIns="46800" rIns="90000" bIns="46800" numCol="1" anchor="ctr" anchorCtr="0" compatLnSpc="1">
            <a:prstTxWarp prst="textNoShape">
              <a:avLst/>
            </a:prstTxWarp>
          </a:bodyPr>
          <a:lstStyle/>
          <a:p>
            <a:r>
              <a:rPr lang="en-US" dirty="0"/>
              <a:t>Plans for September 2018</a:t>
            </a:r>
          </a:p>
        </p:txBody>
      </p:sp>
      <p:sp>
        <p:nvSpPr>
          <p:cNvPr id="10242" name="Rectangle 2"/>
          <p:cNvSpPr>
            <a:spLocks noGrp="1" noChangeArrowheads="1"/>
          </p:cNvSpPr>
          <p:nvPr>
            <p:ph idx="1"/>
          </p:nvPr>
        </p:nvSpPr>
        <p:spPr>
          <a:xfrm>
            <a:off x="2209800" y="1981201"/>
            <a:ext cx="7772400" cy="4208463"/>
          </a:xfrm>
          <a:ln/>
        </p:spPr>
        <p:txBody>
          <a:bodyPr/>
          <a:lstStyle/>
          <a:p>
            <a:r>
              <a:rPr lang="en-US" dirty="0"/>
              <a:t>Consider additional comments from WG members</a:t>
            </a:r>
          </a:p>
          <a:p>
            <a:endParaRPr lang="en-US" dirty="0"/>
          </a:p>
          <a:p>
            <a:r>
              <a:rPr lang="en-US" dirty="0"/>
              <a:t>Approve PAR and CSD</a:t>
            </a:r>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93</a:t>
            </a:fld>
            <a:endParaRPr lang="en-GB"/>
          </a:p>
        </p:txBody>
      </p:sp>
      <p:sp>
        <p:nvSpPr>
          <p:cNvPr id="5" name="Footer Placeholder 4"/>
          <p:cNvSpPr>
            <a:spLocks noGrp="1"/>
          </p:cNvSpPr>
          <p:nvPr>
            <p:ph type="ftr" idx="14"/>
          </p:nvPr>
        </p:nvSpPr>
        <p:spPr>
          <a:xfrm>
            <a:off x="7667636" y="6475414"/>
            <a:ext cx="2398702" cy="180975"/>
          </a:xfrm>
        </p:spPr>
        <p:txBody>
          <a:bodyPr/>
          <a:lstStyle/>
          <a:p>
            <a:r>
              <a:rPr lang="de-DE"/>
              <a:t>Marc Emmelmann (Koden-TI)</a:t>
            </a:r>
            <a:endParaRPr lang="en-GB" dirty="0"/>
          </a:p>
        </p:txBody>
      </p:sp>
      <p:sp>
        <p:nvSpPr>
          <p:cNvPr id="4" name="Date Placeholder 3"/>
          <p:cNvSpPr>
            <a:spLocks noGrp="1"/>
          </p:cNvSpPr>
          <p:nvPr>
            <p:ph type="dt" idx="15"/>
          </p:nvPr>
        </p:nvSpPr>
        <p:spPr>
          <a:xfrm>
            <a:off x="2238349" y="357166"/>
            <a:ext cx="2374889" cy="273050"/>
          </a:xfrm>
        </p:spPr>
        <p:txBody>
          <a:bodyPr/>
          <a:lstStyle/>
          <a:p>
            <a:r>
              <a:rPr lang="en-GB"/>
              <a:t>July 2018</a:t>
            </a:r>
          </a:p>
        </p:txBody>
      </p:sp>
    </p:spTree>
    <p:extLst>
      <p:ext uri="{BB962C8B-B14F-4D97-AF65-F5344CB8AC3E}">
        <p14:creationId xmlns:p14="http://schemas.microsoft.com/office/powerpoint/2010/main" val="2063369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Session Planning</a:t>
            </a:r>
          </a:p>
        </p:txBody>
      </p:sp>
      <p:sp>
        <p:nvSpPr>
          <p:cNvPr id="3" name="Inhaltsplatzhalter 2"/>
          <p:cNvSpPr>
            <a:spLocks noGrp="1"/>
          </p:cNvSpPr>
          <p:nvPr>
            <p:ph idx="1"/>
          </p:nvPr>
        </p:nvSpPr>
        <p:spPr/>
        <p:txBody>
          <a:bodyPr/>
          <a:lstStyle/>
          <a:p>
            <a:r>
              <a:rPr lang="en-US" dirty="0"/>
              <a:t>Teleconferences:</a:t>
            </a:r>
          </a:p>
          <a:p>
            <a:r>
              <a:rPr lang="en-US" dirty="0"/>
              <a:t> </a:t>
            </a:r>
          </a:p>
          <a:p>
            <a:endParaRPr lang="en-US" dirty="0"/>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graphicFrame>
        <p:nvGraphicFramePr>
          <p:cNvPr id="7" name="Tabelle 6">
            <a:extLst>
              <a:ext uri="{FF2B5EF4-FFF2-40B4-BE49-F238E27FC236}">
                <a16:creationId xmlns:a16="http://schemas.microsoft.com/office/drawing/2014/main" xmlns="" id="{EE219E07-5791-334B-B7CE-787072F17B58}"/>
              </a:ext>
            </a:extLst>
          </p:cNvPr>
          <p:cNvGraphicFramePr>
            <a:graphicFrameLocks noGrp="1"/>
          </p:cNvGraphicFramePr>
          <p:nvPr>
            <p:extLst/>
          </p:nvPr>
        </p:nvGraphicFramePr>
        <p:xfrm>
          <a:off x="2639616" y="2420888"/>
          <a:ext cx="7467600" cy="1752600"/>
        </p:xfrm>
        <a:graphic>
          <a:graphicData uri="http://schemas.openxmlformats.org/drawingml/2006/table">
            <a:tbl>
              <a:tblPr firstRow="1" bandRow="1">
                <a:tableStyleId>{5C22544A-7EE6-4342-B048-85BDC9FD1C3A}</a:tableStyleId>
              </a:tblPr>
              <a:tblGrid>
                <a:gridCol w="1065312">
                  <a:extLst>
                    <a:ext uri="{9D8B030D-6E8A-4147-A177-3AD203B41FA5}">
                      <a16:colId xmlns:a16="http://schemas.microsoft.com/office/drawing/2014/main" xmlns="" val="20000"/>
                    </a:ext>
                  </a:extLst>
                </a:gridCol>
                <a:gridCol w="3672408">
                  <a:extLst>
                    <a:ext uri="{9D8B030D-6E8A-4147-A177-3AD203B41FA5}">
                      <a16:colId xmlns:a16="http://schemas.microsoft.com/office/drawing/2014/main" xmlns="" val="20001"/>
                    </a:ext>
                  </a:extLst>
                </a:gridCol>
                <a:gridCol w="1440160">
                  <a:extLst>
                    <a:ext uri="{9D8B030D-6E8A-4147-A177-3AD203B41FA5}">
                      <a16:colId xmlns:a16="http://schemas.microsoft.com/office/drawing/2014/main" xmlns="" val="20002"/>
                    </a:ext>
                  </a:extLst>
                </a:gridCol>
                <a:gridCol w="1289720">
                  <a:extLst>
                    <a:ext uri="{9D8B030D-6E8A-4147-A177-3AD203B41FA5}">
                      <a16:colId xmlns:a16="http://schemas.microsoft.com/office/drawing/2014/main" xmlns="" val="20003"/>
                    </a:ext>
                  </a:extLst>
                </a:gridCol>
              </a:tblGrid>
              <a:tr h="370840">
                <a:tc>
                  <a:txBody>
                    <a:bodyPr/>
                    <a:lstStyle/>
                    <a:p>
                      <a:r>
                        <a:rPr lang="en-US" dirty="0"/>
                        <a:t>Group</a:t>
                      </a:r>
                    </a:p>
                  </a:txBody>
                  <a:tcPr/>
                </a:tc>
                <a:tc>
                  <a:txBody>
                    <a:bodyPr/>
                    <a:lstStyle/>
                    <a:p>
                      <a:r>
                        <a:rPr lang="en-US" dirty="0"/>
                        <a:t>Dates</a:t>
                      </a:r>
                    </a:p>
                  </a:txBody>
                  <a:tcPr/>
                </a:tc>
                <a:tc>
                  <a:txBody>
                    <a:bodyPr/>
                    <a:lstStyle/>
                    <a:p>
                      <a:r>
                        <a:rPr lang="en-US" dirty="0"/>
                        <a:t>Start Time</a:t>
                      </a:r>
                    </a:p>
                  </a:txBody>
                  <a:tcPr/>
                </a:tc>
                <a:tc>
                  <a:txBody>
                    <a:bodyPr/>
                    <a:lstStyle/>
                    <a:p>
                      <a:r>
                        <a:rPr lang="en-US" dirty="0"/>
                        <a:t>Duration</a:t>
                      </a:r>
                    </a:p>
                  </a:txBody>
                  <a:tcPr/>
                </a:tc>
                <a:extLst>
                  <a:ext uri="{0D108BD9-81ED-4DB2-BD59-A6C34878D82A}">
                    <a16:rowId xmlns:a16="http://schemas.microsoft.com/office/drawing/2014/main" xmlns="" val="10000"/>
                  </a:ext>
                </a:extLst>
              </a:tr>
              <a:tr h="370840">
                <a:tc>
                  <a:txBody>
                    <a:bodyPr/>
                    <a:lstStyle/>
                    <a:p>
                      <a:r>
                        <a:rPr lang="en-US" dirty="0"/>
                        <a:t>BCS</a:t>
                      </a:r>
                    </a:p>
                  </a:txBody>
                  <a:tcPr/>
                </a:tc>
                <a:tc>
                  <a:txBody>
                    <a:bodyPr/>
                    <a:lstStyle/>
                    <a:p>
                      <a:r>
                        <a:rPr lang="en-US" dirty="0"/>
                        <a:t>Tuesday Sept. 18</a:t>
                      </a:r>
                    </a:p>
                    <a:p>
                      <a:r>
                        <a:rPr lang="en-US" dirty="0"/>
                        <a:t>Tuesday Sept. 25</a:t>
                      </a:r>
                    </a:p>
                  </a:txBody>
                  <a:tcPr/>
                </a:tc>
                <a:tc>
                  <a:txBody>
                    <a:bodyPr/>
                    <a:lstStyle/>
                    <a:p>
                      <a:r>
                        <a:rPr lang="en-US" dirty="0"/>
                        <a:t>10:00h</a:t>
                      </a:r>
                      <a:r>
                        <a:rPr lang="en-US" baseline="0" dirty="0"/>
                        <a:t> ET</a:t>
                      </a:r>
                      <a:endParaRPr lang="en-US" dirty="0"/>
                    </a:p>
                  </a:txBody>
                  <a:tcPr/>
                </a:tc>
                <a:tc>
                  <a:txBody>
                    <a:bodyPr/>
                    <a:lstStyle/>
                    <a:p>
                      <a:r>
                        <a:rPr lang="en-US" dirty="0"/>
                        <a:t>1 hour</a:t>
                      </a:r>
                    </a:p>
                  </a:txBody>
                  <a:tcPr/>
                </a:tc>
                <a:extLst>
                  <a:ext uri="{0D108BD9-81ED-4DB2-BD59-A6C34878D82A}">
                    <a16:rowId xmlns:a16="http://schemas.microsoft.com/office/drawing/2014/main" xmlns="" val="10001"/>
                  </a:ext>
                </a:extLst>
              </a:tr>
              <a:tr h="370840">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 </a:t>
                      </a:r>
                      <a:r>
                        <a:rPr lang="en-US" dirty="0" err="1"/>
                        <a:t>telcos</a:t>
                      </a:r>
                      <a:r>
                        <a:rPr lang="en-US" dirty="0"/>
                        <a:t> on a 10-day notice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2"/>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295855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BCS schedule</a:t>
            </a:r>
          </a:p>
        </p:txBody>
      </p:sp>
      <p:sp>
        <p:nvSpPr>
          <p:cNvPr id="3" name="Inhaltsplatzhalter 2"/>
          <p:cNvSpPr>
            <a:spLocks noGrp="1"/>
          </p:cNvSpPr>
          <p:nvPr>
            <p:ph idx="1"/>
          </p:nvPr>
        </p:nvSpPr>
        <p:spPr>
          <a:xfrm>
            <a:off x="2209801" y="1700809"/>
            <a:ext cx="7770813" cy="4113213"/>
          </a:xfrm>
        </p:spPr>
        <p:txBody>
          <a:bodyPr/>
          <a:lstStyle/>
          <a:p>
            <a:pPr>
              <a:buFont typeface="Arial"/>
              <a:buChar char="•"/>
            </a:pPr>
            <a:r>
              <a:rPr lang="en-US" sz="1800" dirty="0"/>
              <a:t>Approval of WG motion to form SG: January 2018</a:t>
            </a:r>
          </a:p>
          <a:p>
            <a:pPr>
              <a:buFont typeface="Arial"/>
              <a:buChar char="•"/>
            </a:pPr>
            <a:r>
              <a:rPr lang="en-US" sz="1800" dirty="0"/>
              <a:t>Motion (EC) for form SG: End of March 2018 meeting</a:t>
            </a:r>
          </a:p>
          <a:p>
            <a:pPr>
              <a:buFont typeface="Arial"/>
              <a:buChar char="•"/>
            </a:pPr>
            <a:r>
              <a:rPr lang="en-US" sz="1800" dirty="0"/>
              <a:t>Start meeting as SG in May 2018</a:t>
            </a:r>
          </a:p>
          <a:p>
            <a:pPr>
              <a:buFont typeface="Arial"/>
              <a:buChar char="•"/>
            </a:pPr>
            <a:r>
              <a:rPr lang="en-US" sz="1800" dirty="0"/>
              <a:t>Motion for 1</a:t>
            </a:r>
            <a:r>
              <a:rPr lang="en-US" sz="1800" baseline="30000" dirty="0"/>
              <a:t>st</a:t>
            </a:r>
            <a:r>
              <a:rPr lang="en-US" sz="1800" dirty="0"/>
              <a:t> SG extension July 2018</a:t>
            </a:r>
          </a:p>
          <a:p>
            <a:pPr marL="0" indent="0"/>
            <a:endParaRPr lang="en-US" sz="1800" dirty="0"/>
          </a:p>
          <a:p>
            <a:pPr marL="0" indent="0"/>
            <a:r>
              <a:rPr lang="en-US" altLang="zh-CN" sz="1800" dirty="0"/>
              <a:t>1. Motion PAR/CSD in Sept. WG Closing Plenary</a:t>
            </a:r>
          </a:p>
          <a:p>
            <a:pPr marL="0" indent="0"/>
            <a:r>
              <a:rPr lang="en-US" altLang="zh-CN" sz="1800" dirty="0"/>
              <a:t>3. Post to 802 EC Agenda (due Oct 5)</a:t>
            </a:r>
          </a:p>
          <a:p>
            <a:pPr marL="0" indent="0"/>
            <a:r>
              <a:rPr lang="en-US" altLang="zh-CN" sz="1800" dirty="0"/>
              <a:t>4. </a:t>
            </a:r>
            <a:r>
              <a:rPr lang="en-US" altLang="zh-CN" sz="1800" dirty="0" err="1"/>
              <a:t>PrePost</a:t>
            </a:r>
            <a:r>
              <a:rPr lang="en-US" altLang="zh-CN" sz="1800" dirty="0"/>
              <a:t> to </a:t>
            </a:r>
            <a:r>
              <a:rPr lang="en-US" altLang="zh-CN" sz="1800" dirty="0" err="1"/>
              <a:t>NesCom</a:t>
            </a:r>
            <a:r>
              <a:rPr lang="en-US" altLang="zh-CN" sz="1800" dirty="0"/>
              <a:t> Agenda by Oct. 15.</a:t>
            </a:r>
          </a:p>
          <a:p>
            <a:pPr marL="0" indent="0"/>
            <a:r>
              <a:rPr lang="en-US" altLang="zh-CN" sz="1800" dirty="0"/>
              <a:t>5. 802 Plenary process PAR comments in November Plenary</a:t>
            </a:r>
          </a:p>
          <a:p>
            <a:pPr marL="0" indent="0"/>
            <a:r>
              <a:rPr lang="en-US" altLang="zh-CN" sz="1800" dirty="0"/>
              <a:t>6. WG final approval  of PAR Nov 2018</a:t>
            </a:r>
          </a:p>
          <a:p>
            <a:pPr marL="0" indent="0"/>
            <a:r>
              <a:rPr lang="en-US" altLang="zh-CN" sz="1800" dirty="0"/>
              <a:t>7. 802 EC Approval of PAR Nov 2018</a:t>
            </a:r>
          </a:p>
          <a:p>
            <a:pPr marL="0" indent="0"/>
            <a:r>
              <a:rPr lang="en-US" altLang="zh-CN" sz="1800" dirty="0"/>
              <a:t>8. SASB/</a:t>
            </a:r>
            <a:r>
              <a:rPr lang="en-US" altLang="zh-CN" sz="1800" dirty="0" err="1"/>
              <a:t>NesCom</a:t>
            </a:r>
            <a:r>
              <a:rPr lang="en-US" altLang="zh-CN" sz="1800" dirty="0"/>
              <a:t> approval of PAR in December 2018</a:t>
            </a:r>
          </a:p>
          <a:p>
            <a:pPr marL="0" indent="0"/>
            <a:r>
              <a:rPr lang="en-US" altLang="zh-CN" sz="1800" dirty="0"/>
              <a:t>9. Task Group first </a:t>
            </a:r>
            <a:r>
              <a:rPr lang="en-US" altLang="zh-CN" sz="1800" dirty="0" err="1"/>
              <a:t>mtg</a:t>
            </a:r>
            <a:r>
              <a:rPr lang="en-US" altLang="zh-CN" sz="1800" dirty="0"/>
              <a:t> January 2019</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5" name="Fußzeilenplatzhalter 4"/>
          <p:cNvSpPr>
            <a:spLocks noGrp="1"/>
          </p:cNvSpPr>
          <p:nvPr>
            <p:ph type="ftr" idx="14"/>
          </p:nvPr>
        </p:nvSpPr>
        <p:spPr/>
        <p:txBody>
          <a:bodyPr/>
          <a:lstStyle/>
          <a:p>
            <a:r>
              <a:rPr lang="de-DE"/>
              <a:t>Marc Emmelmann (Koden-TI)</a:t>
            </a:r>
            <a:endParaRPr lang="en-GB" dirty="0"/>
          </a:p>
        </p:txBody>
      </p:sp>
      <p:sp>
        <p:nvSpPr>
          <p:cNvPr id="6" name="Datumsplatzhalter 5"/>
          <p:cNvSpPr>
            <a:spLocks noGrp="1"/>
          </p:cNvSpPr>
          <p:nvPr>
            <p:ph type="dt" idx="15"/>
          </p:nvPr>
        </p:nvSpPr>
        <p:spPr/>
        <p:txBody>
          <a:bodyPr/>
          <a:lstStyle/>
          <a:p>
            <a:r>
              <a:rPr lang="en-GB"/>
              <a:t>July 2018</a:t>
            </a:r>
            <a:endParaRPr lang="en-GB" dirty="0"/>
          </a:p>
        </p:txBody>
      </p:sp>
    </p:spTree>
    <p:extLst>
      <p:ext uri="{BB962C8B-B14F-4D97-AF65-F5344CB8AC3E}">
        <p14:creationId xmlns:p14="http://schemas.microsoft.com/office/powerpoint/2010/main" val="1114196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Agenda for this week:				11-18/0987</a:t>
            </a:r>
          </a:p>
          <a:p>
            <a:r>
              <a:rPr lang="en-US" dirty="0"/>
              <a:t>Meeting / Chair’s Slide Deck:		11-18/0988</a:t>
            </a:r>
          </a:p>
          <a:p>
            <a:r>
              <a:rPr lang="en-US" dirty="0"/>
              <a:t>Motion Deck							11-18/0989</a:t>
            </a:r>
          </a:p>
          <a:p>
            <a:endParaRPr lang="en-US" dirty="0"/>
          </a:p>
          <a:p>
            <a:r>
              <a:rPr lang="en-US" dirty="0"/>
              <a:t>Meeting minutes:					11-18/1253</a:t>
            </a:r>
          </a:p>
          <a:p>
            <a:endParaRPr lang="en-US" dirty="0"/>
          </a:p>
          <a:p>
            <a:r>
              <a:rPr lang="en-US" dirty="0"/>
              <a:t>Snapshot Slide:						11-18/0986</a:t>
            </a:r>
          </a:p>
          <a:p>
            <a:r>
              <a:rPr lang="en-US" dirty="0"/>
              <a:t>Closing report:						11-18/0990</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96</a:t>
            </a:fld>
            <a:endParaRPr lang="en-GB"/>
          </a:p>
        </p:txBody>
      </p:sp>
      <p:sp>
        <p:nvSpPr>
          <p:cNvPr id="5" name="Footer Placeholder 4"/>
          <p:cNvSpPr>
            <a:spLocks noGrp="1"/>
          </p:cNvSpPr>
          <p:nvPr>
            <p:ph type="ftr" idx="14"/>
          </p:nvPr>
        </p:nvSpPr>
        <p:spPr>
          <a:xfrm>
            <a:off x="7739074" y="6475414"/>
            <a:ext cx="2327264" cy="180975"/>
          </a:xfrm>
        </p:spPr>
        <p:txBody>
          <a:bodyPr/>
          <a:lstStyle/>
          <a:p>
            <a:r>
              <a:rPr lang="de-DE"/>
              <a:t>Marc Emmelmann (Koden-TI)</a:t>
            </a:r>
            <a:endParaRPr lang="en-GB" dirty="0"/>
          </a:p>
        </p:txBody>
      </p:sp>
      <p:sp>
        <p:nvSpPr>
          <p:cNvPr id="4" name="Date Placeholder 3"/>
          <p:cNvSpPr>
            <a:spLocks noGrp="1"/>
          </p:cNvSpPr>
          <p:nvPr>
            <p:ph type="dt" idx="15"/>
          </p:nvPr>
        </p:nvSpPr>
        <p:spPr>
          <a:xfrm>
            <a:off x="2238349" y="357166"/>
            <a:ext cx="2374889" cy="273050"/>
          </a:xfrm>
        </p:spPr>
        <p:txBody>
          <a:bodyPr/>
          <a:lstStyle/>
          <a:p>
            <a:r>
              <a:rPr lang="en-GB"/>
              <a:t>July 2018</a:t>
            </a:r>
          </a:p>
        </p:txBody>
      </p:sp>
    </p:spTree>
    <p:extLst>
      <p:ext uri="{BB962C8B-B14F-4D97-AF65-F5344CB8AC3E}">
        <p14:creationId xmlns:p14="http://schemas.microsoft.com/office/powerpoint/2010/main" val="35624298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EHT TIG Closing Report – July 2018</a:t>
            </a:r>
          </a:p>
        </p:txBody>
      </p:sp>
      <p:sp>
        <p:nvSpPr>
          <p:cNvPr id="1031" name="Rectangle 6"/>
          <p:cNvSpPr>
            <a:spLocks noGrp="1" noChangeArrowheads="1"/>
          </p:cNvSpPr>
          <p:nvPr>
            <p:ph idx="1"/>
          </p:nvPr>
        </p:nvSpPr>
        <p:spPr>
          <a:xfrm>
            <a:off x="2209800" y="1524000"/>
            <a:ext cx="7772400" cy="381000"/>
          </a:xfrm>
          <a:noFill/>
        </p:spPr>
        <p:txBody>
          <a:bodyPr/>
          <a:lstStyle/>
          <a:p>
            <a:pPr algn="ctr">
              <a:buFontTx/>
              <a:buNone/>
            </a:pPr>
            <a:r>
              <a:rPr lang="en-US" sz="2000" dirty="0"/>
              <a:t>Date:</a:t>
            </a:r>
            <a:r>
              <a:rPr lang="en-US" sz="2000" b="0" dirty="0"/>
              <a:t> 2018-07-12</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97</a:t>
            </a:fld>
            <a:endParaRPr lang="en-GB" dirty="0"/>
          </a:p>
        </p:txBody>
      </p:sp>
      <p:sp>
        <p:nvSpPr>
          <p:cNvPr id="3" name="Footer Placeholder 2"/>
          <p:cNvSpPr>
            <a:spLocks noGrp="1"/>
          </p:cNvSpPr>
          <p:nvPr>
            <p:ph type="ftr" idx="14"/>
          </p:nvPr>
        </p:nvSpPr>
        <p:spPr/>
        <p:txBody>
          <a:bodyPr/>
          <a:lstStyle/>
          <a:p>
            <a:r>
              <a:rPr lang="en-GB" smtClean="0"/>
              <a:t>Michael Montemurro, BlackBerry</a:t>
            </a:r>
            <a:endParaRPr lang="en-GB" dirty="0"/>
          </a:p>
        </p:txBody>
      </p:sp>
      <p:sp>
        <p:nvSpPr>
          <p:cNvPr id="2" name="Date Placeholder 1"/>
          <p:cNvSpPr>
            <a:spLocks noGrp="1"/>
          </p:cNvSpPr>
          <p:nvPr>
            <p:ph type="dt" idx="15"/>
          </p:nvPr>
        </p:nvSpPr>
        <p:spPr/>
        <p:txBody>
          <a:bodyPr/>
          <a:lstStyle/>
          <a:p>
            <a:r>
              <a:rPr lang="en-US" smtClean="0"/>
              <a:t>July 2018</a:t>
            </a:r>
            <a:endParaRPr lang="en-GB" dirty="0"/>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29710"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Tree>
    <p:extLst>
      <p:ext uri="{BB962C8B-B14F-4D97-AF65-F5344CB8AC3E}">
        <p14:creationId xmlns:p14="http://schemas.microsoft.com/office/powerpoint/2010/main" val="2918121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US" dirty="0"/>
              <a:t>Abstract</a:t>
            </a:r>
          </a:p>
        </p:txBody>
      </p:sp>
      <p:sp>
        <p:nvSpPr>
          <p:cNvPr id="4102" name="Rectangle 3"/>
          <p:cNvSpPr>
            <a:spLocks noGrp="1" noChangeArrowheads="1"/>
          </p:cNvSpPr>
          <p:nvPr>
            <p:ph idx="1"/>
          </p:nvPr>
        </p:nvSpPr>
        <p:spPr>
          <a:noFill/>
        </p:spPr>
        <p:txBody>
          <a:bodyPr/>
          <a:lstStyle/>
          <a:p>
            <a:pPr>
              <a:buFontTx/>
              <a:buNone/>
            </a:pPr>
            <a:r>
              <a:rPr lang="en-US" dirty="0"/>
              <a:t>This document is the closing report for the EHT TIG for the July 2018 session.</a:t>
            </a:r>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98</a:t>
            </a:fld>
            <a:endParaRPr lang="en-GB" dirty="0"/>
          </a:p>
        </p:txBody>
      </p:sp>
      <p:sp>
        <p:nvSpPr>
          <p:cNvPr id="4" name="Footer Placeholder 3"/>
          <p:cNvSpPr>
            <a:spLocks noGrp="1"/>
          </p:cNvSpPr>
          <p:nvPr>
            <p:ph type="ftr" idx="14"/>
          </p:nvPr>
        </p:nvSpPr>
        <p:spPr/>
        <p:txBody>
          <a:bodyPr/>
          <a:lstStyle/>
          <a:p>
            <a:r>
              <a:rPr lang="en-GB" smtClean="0"/>
              <a:t>Michael Montemurro, BlackBerry</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1570433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a:t>Work Completed</a:t>
            </a:r>
          </a:p>
        </p:txBody>
      </p:sp>
      <p:sp>
        <p:nvSpPr>
          <p:cNvPr id="5126" name="Rectangle 3"/>
          <p:cNvSpPr>
            <a:spLocks noGrp="1" noChangeArrowheads="1"/>
          </p:cNvSpPr>
          <p:nvPr>
            <p:ph idx="1"/>
          </p:nvPr>
        </p:nvSpPr>
        <p:spPr>
          <a:xfrm>
            <a:off x="2209800" y="1600200"/>
            <a:ext cx="7772400" cy="4495800"/>
          </a:xfrm>
        </p:spPr>
        <p:txBody>
          <a:bodyPr/>
          <a:lstStyle/>
          <a:p>
            <a:pPr>
              <a:lnSpc>
                <a:spcPct val="90000"/>
              </a:lnSpc>
            </a:pPr>
            <a:r>
              <a:rPr lang="en-US" dirty="0"/>
              <a:t>The EHT TIG has completed its work </a:t>
            </a:r>
          </a:p>
          <a:p>
            <a:pPr>
              <a:lnSpc>
                <a:spcPct val="90000"/>
              </a:lnSpc>
            </a:pPr>
            <a:r>
              <a:rPr lang="en-US" dirty="0"/>
              <a:t>The TIG reviewed 11 contributions on technical scope and timelines for a possible SG</a:t>
            </a:r>
          </a:p>
          <a:p>
            <a:pPr>
              <a:lnSpc>
                <a:spcPct val="90000"/>
              </a:lnSpc>
            </a:pPr>
            <a:r>
              <a:rPr lang="en-US" dirty="0"/>
              <a:t>The TIG reached consensus on a motion to form an SG and recommends the motion be considered by the WG.</a:t>
            </a:r>
          </a:p>
          <a:p>
            <a:pPr marL="0" indent="0">
              <a:lnSpc>
                <a:spcPct val="90000"/>
              </a:lnSpc>
            </a:pPr>
            <a:endParaRPr lang="en-US"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99</a:t>
            </a:fld>
            <a:endParaRPr lang="en-GB" dirty="0"/>
          </a:p>
        </p:txBody>
      </p:sp>
      <p:sp>
        <p:nvSpPr>
          <p:cNvPr id="4" name="Footer Placeholder 3"/>
          <p:cNvSpPr>
            <a:spLocks noGrp="1"/>
          </p:cNvSpPr>
          <p:nvPr>
            <p:ph type="ftr" idx="14"/>
          </p:nvPr>
        </p:nvSpPr>
        <p:spPr/>
        <p:txBody>
          <a:bodyPr/>
          <a:lstStyle/>
          <a:p>
            <a:r>
              <a:rPr lang="en-GB" smtClean="0"/>
              <a:t>Michael Montemurro, BlackBerry</a:t>
            </a:r>
            <a:endParaRPr lang="en-GB" dirty="0"/>
          </a:p>
        </p:txBody>
      </p:sp>
      <p:sp>
        <p:nvSpPr>
          <p:cNvPr id="3" name="Date Placeholder 2"/>
          <p:cNvSpPr>
            <a:spLocks noGrp="1"/>
          </p:cNvSpPr>
          <p:nvPr>
            <p:ph type="dt" idx="15"/>
          </p:nvPr>
        </p:nvSpPr>
        <p:spPr/>
        <p:txBody>
          <a:bodyPr/>
          <a:lstStyle/>
          <a:p>
            <a:r>
              <a:rPr lang="en-US" smtClean="0"/>
              <a:t>July 2018</a:t>
            </a:r>
            <a:endParaRPr lang="en-GB" dirty="0"/>
          </a:p>
        </p:txBody>
      </p:sp>
    </p:spTree>
    <p:extLst>
      <p:ext uri="{BB962C8B-B14F-4D97-AF65-F5344CB8AC3E}">
        <p14:creationId xmlns:p14="http://schemas.microsoft.com/office/powerpoint/2010/main" val="3012834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11768</Words>
  <Application>Microsoft Office PowerPoint</Application>
  <PresentationFormat>Widescreen</PresentationFormat>
  <Paragraphs>2475</Paragraphs>
  <Slides>169</Slides>
  <Notes>115</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169</vt:i4>
      </vt:variant>
    </vt:vector>
  </HeadingPairs>
  <TitlesOfParts>
    <vt:vector size="187" baseType="lpstr">
      <vt:lpstr>Arial Unicode MS</vt:lpstr>
      <vt:lpstr>微软雅黑</vt:lpstr>
      <vt:lpstr>MS Gothic</vt:lpstr>
      <vt:lpstr>ＭＳ Ｐゴシック</vt:lpstr>
      <vt:lpstr>ＭＳ Ｐゴシック</vt:lpstr>
      <vt:lpstr>Arial</vt:lpstr>
      <vt:lpstr>Calibri</vt:lpstr>
      <vt:lpstr>Consolas</vt:lpstr>
      <vt:lpstr>Courier New</vt:lpstr>
      <vt:lpstr>굴림</vt:lpstr>
      <vt:lpstr>Intel Clear</vt:lpstr>
      <vt:lpstr>Symbol</vt:lpstr>
      <vt:lpstr>Times New Roman</vt:lpstr>
      <vt:lpstr>Verdana</vt:lpstr>
      <vt:lpstr>Wingdings</vt:lpstr>
      <vt:lpstr>Office Theme</vt:lpstr>
      <vt:lpstr>Document</vt:lpstr>
      <vt:lpstr>Dokument</vt:lpstr>
      <vt:lpstr>802.11 WG July 2018 Closing Reports</vt:lpstr>
      <vt:lpstr>Abstract</vt:lpstr>
      <vt:lpstr>802.11 WG Editor’s Meeting (July 2018)</vt:lpstr>
      <vt:lpstr>July 10th roundtable status report</vt:lpstr>
      <vt:lpstr>802.11 Style Guide</vt:lpstr>
      <vt:lpstr>MIB Style, Visio and Frame Practices</vt:lpstr>
      <vt:lpstr>Editor Amendment Ordering</vt:lpstr>
      <vt:lpstr>Draft Development Snapshot</vt:lpstr>
      <vt:lpstr>PowerPoint Presentation</vt:lpstr>
      <vt:lpstr>PowerPoint Presentation</vt:lpstr>
      <vt:lpstr>802.11 AANI SC – July 2018</vt:lpstr>
      <vt:lpstr>Straw Poll Results</vt:lpstr>
      <vt:lpstr>PowerPoint Presentation</vt:lpstr>
      <vt:lpstr>ARC Closing Report </vt:lpstr>
      <vt:lpstr>Abstract</vt:lpstr>
      <vt:lpstr>Work Completed</vt:lpstr>
      <vt:lpstr>Work Completed (cont) – or not …</vt:lpstr>
      <vt:lpstr>Work Completed (cont)</vt:lpstr>
      <vt:lpstr>Teleconference(s)</vt:lpstr>
      <vt:lpstr>September 2018 Plans</vt:lpstr>
      <vt:lpstr>PAR Review SC - Meeting Agenda and Comment slides   - July 2018 – San Diego</vt:lpstr>
      <vt:lpstr>Abstract-IEEE 802 PAR Review SC PARs under consideration</vt:lpstr>
      <vt:lpstr>PAR Review SC –  March 2018 Chair: Jon Rosdahl</vt:lpstr>
      <vt:lpstr>Motion to Approve Previous Minutes</vt:lpstr>
      <vt:lpstr>Par Review Comments</vt:lpstr>
      <vt:lpstr>802.3cn - Amendment: 50 Gb/s, 100 Gb/s, 200 Gb/s, and 400 Gb/s Operation over Single-Mode Fiber and DWDM (dense wavelength division multiplexing) systems, PAR and CSD</vt:lpstr>
      <vt:lpstr>802.3cn - Amendment: 50 Gb/s, 100 Gb/s, 200 Gb/s, and 400 Gb/s Operation over Single-Mode Fiber and DWDM (dense wavelength division multiplexing) systems, PAR and CSD</vt:lpstr>
      <vt:lpstr>802.1Qcr - Amendment: Asynchronous Traffic Shaping, PAR Modification and CSD</vt:lpstr>
      <vt:lpstr>802.1Qcz - Amendment: Congestion Isolation, PAR and CSD </vt:lpstr>
      <vt:lpstr>802.1Qdd – Amendment: Resource Allocation Protocol, PAR and CSD</vt:lpstr>
      <vt:lpstr>Responses From 802 WGs</vt:lpstr>
      <vt:lpstr>Responses to comments on the 802.1 PARs</vt:lpstr>
      <vt:lpstr>802.1Qcr - Amendment: Asynchronous Traffic Shaping</vt:lpstr>
      <vt:lpstr>802.1Qcz - Amendment: Congestion Isolation</vt:lpstr>
      <vt:lpstr>802.1Qdd – Amendment: Resource Allocation Protocol  </vt:lpstr>
      <vt:lpstr>Emailed 802.3 Response</vt:lpstr>
      <vt:lpstr>Final Report to 802.11</vt:lpstr>
      <vt:lpstr>Summary Report to 802.11</vt:lpstr>
      <vt:lpstr>Motion To Approve Report</vt:lpstr>
      <vt:lpstr>References:</vt:lpstr>
      <vt:lpstr>IEEE 802.11 Coexistence SC closing report in San Diego in July 2018</vt:lpstr>
      <vt:lpstr>IEEE 802.11 Coexistence SC achieved its goals as an effective discussion forum for coexistence issues</vt:lpstr>
      <vt:lpstr>IEEE 802.11 Coexistence SC achieved its goals as an effective discussion forum for coexistence issues</vt:lpstr>
      <vt:lpstr>The SC is proposing a motion to approve a LS to 3GPP RAN4</vt:lpstr>
      <vt:lpstr>The SC is proposing a motion to approve a LS to 3GPP RAN inviting them to a Coexistence Workshop</vt:lpstr>
      <vt:lpstr>IEEE 802.11 Coexistence SC will continue its work in  Hawaii in Sept 2018</vt:lpstr>
      <vt:lpstr>WNG SC Closing Report</vt:lpstr>
      <vt:lpstr>Abstract</vt:lpstr>
      <vt:lpstr>PowerPoint Presentation</vt:lpstr>
      <vt:lpstr>IEEE 802 JTC1 Standing Committee July 2018 (San Diego) closing report</vt:lpstr>
      <vt:lpstr>IEEE 802 JTC1 SC focused on executing PSDO process &amp; reviewing progress of SC6 Security ad hoc</vt:lpstr>
      <vt:lpstr>IEEE 802 JTC1 SC focused on executing PSDO process &amp; reviewing progress of SC6 Security ad hoc</vt:lpstr>
      <vt:lpstr>IEEE 802 JTC1 SC will execute the PSDO process &amp; review security ad hoc activity in Hawaii in Sep 2018</vt:lpstr>
      <vt:lpstr>The IEEE 802.11 WG needs to ask to liaise 11ak/aq/aj to SC6 for information</vt:lpstr>
      <vt:lpstr>The EC needs to approve a LS asking SC6 to a security workshop in Nov 2018</vt:lpstr>
      <vt:lpstr>TGmd July 2018 Closing Report</vt:lpstr>
      <vt:lpstr>Abstract</vt:lpstr>
      <vt:lpstr>Work completed this week  </vt:lpstr>
      <vt:lpstr>TGmd schedule - unchanged </vt:lpstr>
      <vt:lpstr>References</vt:lpstr>
      <vt:lpstr>TGax July 2018 Closing Report</vt:lpstr>
      <vt:lpstr>Abstract</vt:lpstr>
      <vt:lpstr>Work Completed</vt:lpstr>
      <vt:lpstr>Timeline</vt:lpstr>
      <vt:lpstr>September 2018 Goals</vt:lpstr>
      <vt:lpstr>Telecons</vt:lpstr>
      <vt:lpstr>Task Group AY  July 2018 Closing Report</vt:lpstr>
      <vt:lpstr>Abstract</vt:lpstr>
      <vt:lpstr>PowerPoint Presentation</vt:lpstr>
      <vt:lpstr>PowerPoint Presentation</vt:lpstr>
      <vt:lpstr>PowerPoint Presentation</vt:lpstr>
      <vt:lpstr>TGaz Next Generation Positioning  July Closing Report</vt:lpstr>
      <vt:lpstr>Abstract</vt:lpstr>
      <vt:lpstr>TG Status And Work Completed</vt:lpstr>
      <vt:lpstr>Goals For Sep. Meeting</vt:lpstr>
      <vt:lpstr>Teleconference Schedule</vt:lpstr>
      <vt:lpstr>TGba July 2018 Closing Report</vt:lpstr>
      <vt:lpstr>Abstract</vt:lpstr>
      <vt:lpstr>Work Completed</vt:lpstr>
      <vt:lpstr>Goals for September 2018</vt:lpstr>
      <vt:lpstr>Teleconference Call Schedule</vt:lpstr>
      <vt:lpstr>TGbb July 2018 Closing Report</vt:lpstr>
      <vt:lpstr>PowerPoint Presentation</vt:lpstr>
      <vt:lpstr>PowerPoint Presentation</vt:lpstr>
      <vt:lpstr>PowerPoint Presentation</vt:lpstr>
      <vt:lpstr>PowerPoint Presentation</vt:lpstr>
      <vt:lpstr>PowerPoint Presentation</vt:lpstr>
      <vt:lpstr>PowerPoint Presentation</vt:lpstr>
      <vt:lpstr>BCS TIG/SG Closing Report</vt:lpstr>
      <vt:lpstr>Abstract</vt:lpstr>
      <vt:lpstr>Meeting Goals</vt:lpstr>
      <vt:lpstr>Work Completed this week</vt:lpstr>
      <vt:lpstr>Plans for September 2018</vt:lpstr>
      <vt:lpstr>Future Session Planning</vt:lpstr>
      <vt:lpstr>BCS schedule</vt:lpstr>
      <vt:lpstr>References</vt:lpstr>
      <vt:lpstr>EHT TIG Closing Report – July 2018</vt:lpstr>
      <vt:lpstr>Abstract</vt:lpstr>
      <vt:lpstr>Work Completed</vt:lpstr>
      <vt:lpstr>EHT study group motion</vt:lpstr>
      <vt:lpstr>PowerPoint Presentation</vt:lpstr>
      <vt:lpstr>PowerPoint Presentation</vt:lpstr>
      <vt:lpstr>Accomplishments</vt:lpstr>
      <vt:lpstr>Future plans</vt:lpstr>
      <vt:lpstr>NGV SG Closing Report – San Diego</vt:lpstr>
      <vt:lpstr>Abstract</vt:lpstr>
      <vt:lpstr>NGV SG Progress</vt:lpstr>
      <vt:lpstr>Submissions from the week</vt:lpstr>
      <vt:lpstr>Next Steps</vt:lpstr>
      <vt:lpstr>ECR AHG July 2018 Closing Report</vt:lpstr>
      <vt:lpstr>Abstract</vt:lpstr>
      <vt:lpstr>Work Completed</vt:lpstr>
      <vt:lpstr>802.15</vt:lpstr>
      <vt:lpstr>IEEE 802.18 RR-TAG San Diego Plenary Meeting Liaison from 802.18 to 802.11</vt:lpstr>
      <vt:lpstr>Items Reviewed/Discussed in the RR-TAG -1</vt:lpstr>
      <vt:lpstr>Items Reviewed/Discussed in the RR-TAG -2</vt:lpstr>
      <vt:lpstr>Items Reviewed/Discussed in the RR-TAG -2</vt:lpstr>
      <vt:lpstr>IEEE 802 – Can we get to a Single Voice on 6 (5-7)GHz?</vt:lpstr>
      <vt:lpstr>Approved</vt:lpstr>
      <vt:lpstr>Actions required from this week</vt:lpstr>
      <vt:lpstr>802.18 Meeting Close</vt:lpstr>
      <vt:lpstr>July 2018 802.19 Liaison Report</vt:lpstr>
      <vt:lpstr>802.19 WG</vt:lpstr>
      <vt:lpstr>802.11ax Coexistence Assurance Document Ballot</vt:lpstr>
      <vt:lpstr>802.19.1 Revision Task Group</vt:lpstr>
      <vt:lpstr>Sub-1GHz Coexistence Interest Group</vt:lpstr>
      <vt:lpstr>Objectives of the IG</vt:lpstr>
      <vt:lpstr>802.21</vt:lpstr>
      <vt:lpstr>802.24</vt:lpstr>
      <vt:lpstr>IEEE 802.1 OmniRAN TG Status Report to IEEE 802 WGs</vt:lpstr>
      <vt:lpstr>IEEE 802.1 OmniRAN TG Resources</vt:lpstr>
      <vt:lpstr>OmniRAN TG Achievements San Diego, CA meeting, July 9th – 12th </vt:lpstr>
      <vt:lpstr>Looking forward to next session  Oslo, Norway, September 10-13, 2018</vt:lpstr>
      <vt:lpstr>IEEE 802.11-IETF Liaison Report</vt:lpstr>
      <vt:lpstr>Abstract</vt:lpstr>
      <vt:lpstr>IETF Meetings</vt:lpstr>
      <vt:lpstr>IETF- IEEE 802 Liaison Activity  </vt:lpstr>
      <vt:lpstr>IETF protocol use with 802.11 technology</vt:lpstr>
      <vt:lpstr>IETF BOFs IETF July 14-20, 2018</vt:lpstr>
      <vt:lpstr>IETF new groups being (re-)chartered</vt:lpstr>
      <vt:lpstr>YANG Model Catalog</vt:lpstr>
      <vt:lpstr>IoT related work</vt:lpstr>
      <vt:lpstr>CAPPORT WG</vt:lpstr>
      <vt:lpstr>RADEXT WG</vt:lpstr>
      <vt:lpstr>EMU WG</vt:lpstr>
      <vt:lpstr>Operations Area Working Group</vt:lpstr>
      <vt:lpstr>Transport Layer Security (TLS)</vt:lpstr>
      <vt:lpstr>Deterministic Networking (DETNET)</vt:lpstr>
      <vt:lpstr>IP Wireless Access in Vehicular Environments  (IPWAVE)</vt:lpstr>
      <vt:lpstr>References</vt:lpstr>
      <vt:lpstr>802.15.4y Security Next Generation</vt:lpstr>
      <vt:lpstr>802.15.4z Enhanced IR-UWB Ranging</vt:lpstr>
      <vt:lpstr>802.15.7r1 Optical Wireless Communication</vt:lpstr>
      <vt:lpstr>802.15.10a Routing Module Addressing</vt:lpstr>
      <vt:lpstr>802.15.12 ULI (Upper Layer Interface)</vt:lpstr>
      <vt:lpstr>802.15.13 Multi Gigabit/sec Optical Wireless Communications</vt:lpstr>
      <vt:lpstr>High Rate Rail Communications IG</vt:lpstr>
      <vt:lpstr>THz IG</vt:lpstr>
      <vt:lpstr>Dependable IG</vt:lpstr>
      <vt:lpstr>Vehicular Assistive Technology IG</vt:lpstr>
      <vt:lpstr>Maintenance SC</vt:lpstr>
      <vt:lpstr>IETF SC</vt:lpstr>
      <vt:lpstr>WNG SC</vt:lpstr>
      <vt:lpstr>References</vt:lpstr>
      <vt:lpstr>Report on 802.21</vt:lpstr>
      <vt:lpstr>Abstract</vt:lpstr>
      <vt:lpstr>802.21</vt:lpstr>
      <vt:lpstr>Network Enablers for seamless HMD based VR Content Service IG</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56</cp:revision>
  <cp:lastPrinted>1601-01-01T00:00:00Z</cp:lastPrinted>
  <dcterms:created xsi:type="dcterms:W3CDTF">2018-05-10T15:59:06Z</dcterms:created>
  <dcterms:modified xsi:type="dcterms:W3CDTF">2018-07-13T19:38:34Z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2018-07-13 19:38:32Z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