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81" r:id="rId9"/>
    <p:sldId id="282" r:id="rId10"/>
    <p:sldId id="283" r:id="rId11"/>
    <p:sldId id="280" r:id="rId12"/>
    <p:sldId id="260" r:id="rId13"/>
    <p:sldId id="295" r:id="rId14"/>
    <p:sldId id="279" r:id="rId15"/>
    <p:sldId id="285" r:id="rId16"/>
    <p:sldId id="262" r:id="rId17"/>
    <p:sldId id="290" r:id="rId18"/>
    <p:sldId id="291" r:id="rId19"/>
    <p:sldId id="288" r:id="rId20"/>
    <p:sldId id="273" r:id="rId21"/>
    <p:sldId id="292" r:id="rId22"/>
    <p:sldId id="299" r:id="rId23"/>
    <p:sldId id="286" r:id="rId24"/>
    <p:sldId id="287" r:id="rId25"/>
    <p:sldId id="293" r:id="rId26"/>
    <p:sldId id="298" r:id="rId27"/>
    <p:sldId id="303" r:id="rId28"/>
    <p:sldId id="289" r:id="rId29"/>
    <p:sldId id="296" r:id="rId30"/>
    <p:sldId id="294" r:id="rId31"/>
    <p:sldId id="274" r:id="rId32"/>
    <p:sldId id="300" r:id="rId33"/>
    <p:sldId id="297" r:id="rId34"/>
    <p:sldId id="301" r:id="rId35"/>
    <p:sldId id="305" r:id="rId36"/>
    <p:sldId id="307" r:id="rId37"/>
    <p:sldId id="308" r:id="rId38"/>
    <p:sldId id="315" r:id="rId39"/>
    <p:sldId id="309" r:id="rId40"/>
    <p:sldId id="310" r:id="rId41"/>
    <p:sldId id="311" r:id="rId42"/>
    <p:sldId id="312" r:id="rId43"/>
    <p:sldId id="313" r:id="rId44"/>
    <p:sldId id="314" r:id="rId4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8" autoAdjust="0"/>
    <p:restoredTop sz="94660"/>
  </p:normalViewPr>
  <p:slideViewPr>
    <p:cSldViewPr>
      <p:cViewPr varScale="1">
        <p:scale>
          <a:sx n="89" d="100"/>
          <a:sy n="89" d="100"/>
        </p:scale>
        <p:origin x="16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802.11-18/1059r6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69-02-0hew-ieee-802-11-hew-sg-proposed-csd.docx" TargetMode="External"/><Relationship Id="rId2" Type="http://schemas.openxmlformats.org/officeDocument/2006/relationships/hyperlink" Target="https://mentor.ieee.org/802.11/dcn/18/11-18-0870-04-00ax-tgax-par-extension-request.doc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87-00-0000-tgbb-formation-ieee-blog-cont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03-02-0ngv-liaison-requesting-feedback-on-ngv-usage-scenario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and CSD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PAR and CSD </a:t>
            </a:r>
            <a:r>
              <a:rPr lang="fr-FR" dirty="0" err="1" smtClean="0"/>
              <a:t>responses</a:t>
            </a:r>
            <a:r>
              <a:rPr lang="fr-FR" dirty="0" smtClean="0"/>
              <a:t> in 11-18-870r3</a:t>
            </a:r>
          </a:p>
          <a:p>
            <a:endParaRPr lang="en-US" dirty="0" smtClean="0"/>
          </a:p>
          <a:p>
            <a:r>
              <a:rPr lang="en-US" dirty="0" smtClean="0"/>
              <a:t>TGax result (y/n/a): 56/0/0</a:t>
            </a:r>
          </a:p>
          <a:p>
            <a:endParaRPr lang="en-US" dirty="0" smtClean="0"/>
          </a:p>
          <a:p>
            <a:r>
              <a:rPr lang="en-US" dirty="0" smtClean="0"/>
              <a:t>Moved: Stephen McCann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George Calcev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P802.11ax/D3.0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Peter Ecclesine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Lei Wang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 Confirmation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Jay Holcomb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(802.19)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 </a:t>
            </a:r>
            <a:r>
              <a:rPr lang="en-US" dirty="0"/>
              <a:t>Godfrey (802.24</a:t>
            </a:r>
            <a:r>
              <a:rPr lang="en-US" dirty="0" smtClean="0"/>
              <a:t>)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</a:t>
            </a:r>
            <a:r>
              <a:rPr lang="en-US" dirty="0" smtClean="0"/>
              <a:t>: James Gilb</a:t>
            </a:r>
            <a:endParaRPr lang="en-US" dirty="0" smtClean="0"/>
          </a:p>
          <a:p>
            <a:pPr marL="0" indent="0"/>
            <a:r>
              <a:rPr lang="en-US" dirty="0" smtClean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pPr marL="0" indent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Vice Chair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Assaf Kasher as Vice Chair of </a:t>
            </a:r>
            <a:r>
              <a:rPr lang="en-US" dirty="0" err="1" smtClean="0"/>
              <a:t>TGaz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</a:t>
            </a:r>
            <a:r>
              <a:rPr lang="en-US" dirty="0" smtClean="0"/>
              <a:t>: Edward Au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Jonathan Segev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Vice Chairs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Oliver </a:t>
            </a:r>
            <a:r>
              <a:rPr lang="en-US" dirty="0" err="1"/>
              <a:t>Pengfei</a:t>
            </a:r>
            <a:r>
              <a:rPr lang="en-US" dirty="0"/>
              <a:t> </a:t>
            </a:r>
            <a:r>
              <a:rPr lang="en-US" dirty="0" smtClean="0"/>
              <a:t>Luo and 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vice chairs for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Ian Sherlock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65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Stephen McCann Seconded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Michael </a:t>
            </a:r>
            <a:r>
              <a:rPr lang="en-US" sz="2000" dirty="0" err="1" smtClean="0">
                <a:solidFill>
                  <a:schemeClr val="tx1"/>
                </a:solidFill>
              </a:rPr>
              <a:t>Fscher</a:t>
            </a:r>
            <a:r>
              <a:rPr lang="en-US" sz="2000" dirty="0" smtClean="0">
                <a:solidFill>
                  <a:schemeClr val="tx1"/>
                </a:solidFill>
              </a:rPr>
              <a:t>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00363"/>
              </p:ext>
            </p:extLst>
          </p:nvPr>
        </p:nvGraphicFramePr>
        <p:xfrm>
          <a:off x="904423" y="1371600"/>
          <a:ext cx="9448799" cy="4739143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6, 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July 27, August 10, 17, 24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days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August 2, 16, 30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July 26, August 9, 23, September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 21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September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8, Thursday August 30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to </a:t>
            </a:r>
            <a:r>
              <a:rPr lang="en-US" dirty="0"/>
              <a:t>3GPP RAN4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18-11-1305r0 </a:t>
            </a:r>
            <a:r>
              <a:rPr lang="en-US" dirty="0"/>
              <a:t>to 3GPP </a:t>
            </a:r>
            <a:r>
              <a:rPr lang="en-US" dirty="0" smtClean="0"/>
              <a:t>RAN4</a:t>
            </a:r>
          </a:p>
          <a:p>
            <a:endParaRPr lang="en-US" dirty="0" smtClean="0"/>
          </a:p>
          <a:p>
            <a:r>
              <a:rPr lang="en-US" dirty="0" smtClean="0"/>
              <a:t>Moved: Andrew Myles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Stephen Palm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73/0/2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Note: equivalent motion passed 22/0/8 in the SC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</a:t>
            </a:r>
            <a:r>
              <a:rPr lang="en-US" dirty="0"/>
              <a:t>editorial 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/>
              <a:t> SC: </a:t>
            </a:r>
            <a:r>
              <a:rPr lang="en-US" dirty="0" smtClean="0"/>
              <a:t>Liaison inviting </a:t>
            </a:r>
            <a:r>
              <a:rPr lang="en-US" dirty="0"/>
              <a:t>3GPP 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11-18-1327-02 inviting 3GPP </a:t>
            </a:r>
            <a:r>
              <a:rPr lang="en-US" dirty="0"/>
              <a:t>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68/0/2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Note: overwhelming straw poll approved a version that was later </a:t>
            </a:r>
            <a:r>
              <a:rPr lang="en-US" dirty="0" smtClean="0"/>
              <a:t>significantly </a:t>
            </a:r>
            <a:r>
              <a:rPr lang="en-US" dirty="0"/>
              <a:t>edited</a:t>
            </a:r>
          </a:p>
          <a:p>
            <a:r>
              <a:rPr lang="en-US" dirty="0"/>
              <a:t>Note: the WG Chair </a:t>
            </a:r>
            <a:r>
              <a:rPr lang="en-US" dirty="0" smtClean="0"/>
              <a:t>has editorial </a:t>
            </a:r>
            <a:r>
              <a:rPr lang="en-US" dirty="0"/>
              <a:t>license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64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for 802.11 WG</a:t>
            </a:r>
          </a:p>
          <a:p>
            <a:r>
              <a:rPr lang="en-US" dirty="0" smtClean="0"/>
              <a:t>Request IEEE </a:t>
            </a:r>
            <a:r>
              <a:rPr lang="en-US" dirty="0"/>
              <a:t>802 EC approval to forward IEEE 802.11ak, IEEE 802.11aq and IEEE 802.11aj to ISO/IEC </a:t>
            </a:r>
            <a:r>
              <a:rPr lang="en-US" dirty="0" smtClean="0"/>
              <a:t>JTC1/SC6 </a:t>
            </a:r>
            <a:r>
              <a:rPr lang="en-US" dirty="0"/>
              <a:t>for information under the PSDO agreement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Stephen McCann</a:t>
            </a:r>
          </a:p>
          <a:p>
            <a:r>
              <a:rPr lang="en-US" dirty="0" smtClean="0"/>
              <a:t>Result: 62/0/1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the WG Chair will take to EC assuming the motion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79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Monday results</a:t>
            </a:r>
          </a:p>
          <a:p>
            <a:r>
              <a:rPr lang="en-US" b="0" dirty="0" smtClean="0"/>
              <a:t>R2 Midweek motions added</a:t>
            </a:r>
          </a:p>
          <a:p>
            <a:r>
              <a:rPr lang="en-US" b="0" dirty="0" smtClean="0"/>
              <a:t>R3 Revised TGax doc numbers. Results.</a:t>
            </a:r>
          </a:p>
          <a:p>
            <a:r>
              <a:rPr lang="en-US" b="0" dirty="0" smtClean="0"/>
              <a:t>R4 Friday motions added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R5 Update to RTA motion.</a:t>
            </a:r>
          </a:p>
          <a:p>
            <a:r>
              <a:rPr lang="en-US" b="0" dirty="0" smtClean="0"/>
              <a:t>R6 Results.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WBA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document 11-18/1291r2 as the liaison response to WBA and grant the WG chair editorial </a:t>
            </a:r>
            <a:r>
              <a:rPr lang="en-US" dirty="0" smtClean="0"/>
              <a:t>privilege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Stephan Palm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Rolf de Vegt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70/0/2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TGax: </a:t>
            </a:r>
            <a:r>
              <a:rPr lang="en-US" dirty="0"/>
              <a:t>Move: Youhan </a:t>
            </a:r>
            <a:r>
              <a:rPr lang="en-US" dirty="0" smtClean="0"/>
              <a:t>Kim, Second</a:t>
            </a:r>
            <a:r>
              <a:rPr lang="en-US" dirty="0"/>
              <a:t>: </a:t>
            </a:r>
            <a:r>
              <a:rPr lang="en-US" dirty="0" smtClean="0"/>
              <a:t>George Cherian, Result: Y/N/A:33/0/3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September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TGax to hold an ad-hoc meeting on September 5-7 in the Bay </a:t>
            </a:r>
            <a:r>
              <a:rPr lang="en-US" dirty="0" smtClean="0"/>
              <a:t>Area </a:t>
            </a:r>
            <a:r>
              <a:rPr lang="en-US" dirty="0"/>
              <a:t>for the purpose of comment resolution.</a:t>
            </a:r>
          </a:p>
          <a:p>
            <a:endParaRPr lang="en-US" dirty="0"/>
          </a:p>
          <a:p>
            <a:r>
              <a:rPr lang="en-US" dirty="0"/>
              <a:t>Note: PHY </a:t>
            </a:r>
            <a:r>
              <a:rPr lang="en-US" dirty="0" smtClean="0"/>
              <a:t>ad-hoc </a:t>
            </a:r>
            <a:r>
              <a:rPr lang="en-US" dirty="0"/>
              <a:t>is meeting for only one day, Sept. 7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Moved: </a:t>
            </a:r>
            <a:r>
              <a:rPr lang="en-US" dirty="0" err="1" smtClean="0"/>
              <a:t>Yasu</a:t>
            </a:r>
            <a:r>
              <a:rPr lang="en-US" dirty="0" smtClean="0"/>
              <a:t> Inoue</a:t>
            </a:r>
          </a:p>
          <a:p>
            <a:r>
              <a:rPr lang="en-US" dirty="0" smtClean="0"/>
              <a:t>Seconded: Bin Tian</a:t>
            </a:r>
            <a:endParaRPr lang="en-US" dirty="0" smtClean="0"/>
          </a:p>
          <a:p>
            <a:r>
              <a:rPr lang="en-US" dirty="0" smtClean="0"/>
              <a:t>Result: Unanimous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TGax: Moved</a:t>
            </a:r>
            <a:r>
              <a:rPr lang="en-US" dirty="0"/>
              <a:t>: Hongyuan Zhang,  Seconded: Tianyu Wu, Result: 33/0/0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70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 (redux)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11-18/870r4</a:t>
            </a:r>
          </a:p>
          <a:p>
            <a:endParaRPr lang="fr-FR" dirty="0"/>
          </a:p>
          <a:p>
            <a:r>
              <a:rPr lang="en-US" dirty="0" smtClean="0"/>
              <a:t>Moved</a:t>
            </a:r>
            <a:r>
              <a:rPr lang="en-US" dirty="0" smtClean="0"/>
              <a:t>: </a:t>
            </a:r>
            <a:r>
              <a:rPr lang="en-US" dirty="0" err="1" smtClean="0"/>
              <a:t>Yasu</a:t>
            </a:r>
            <a:r>
              <a:rPr lang="en-US" dirty="0" smtClean="0"/>
              <a:t> Inoue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/>
          </a:p>
          <a:p>
            <a:r>
              <a:rPr lang="en-US" dirty="0" smtClean="0"/>
              <a:t>Result (Y/N/A): </a:t>
            </a:r>
            <a:r>
              <a:rPr lang="en-US" dirty="0" smtClean="0"/>
              <a:t>86/0/0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641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/>
              <a:t>Reaffirm </a:t>
            </a:r>
            <a:r>
              <a:rPr lang="en-US" dirty="0"/>
              <a:t>doc 11-17/1288r2 as the Coexistence Assurance Document</a:t>
            </a:r>
            <a:endParaRPr lang="en-US" altLang="en-US" dirty="0"/>
          </a:p>
          <a:p>
            <a:pPr marL="0" indent="0">
              <a:buNone/>
            </a:pPr>
            <a:endParaRPr lang="en-CA" altLang="en-US" dirty="0"/>
          </a:p>
          <a:p>
            <a:r>
              <a:rPr lang="en-CA" altLang="en-US" dirty="0"/>
              <a:t>Moved: Edward Au on behalf of </a:t>
            </a:r>
            <a:r>
              <a:rPr lang="en-CA" altLang="en-US" dirty="0" err="1"/>
              <a:t>TGay</a:t>
            </a:r>
            <a:endParaRPr lang="en-CA" altLang="en-US" dirty="0"/>
          </a:p>
          <a:p>
            <a:r>
              <a:rPr lang="en-CA" altLang="en-US" dirty="0" smtClean="0"/>
              <a:t>Result (Y/N/A):  62/0/8</a:t>
            </a:r>
            <a:endParaRPr lang="en-CA" altLang="en-US" dirty="0" smtClean="0"/>
          </a:p>
          <a:p>
            <a:endParaRPr lang="en-CA" altLang="en-US" dirty="0"/>
          </a:p>
          <a:p>
            <a:r>
              <a:rPr lang="en-CA" altLang="en-US" dirty="0" err="1"/>
              <a:t>TGay</a:t>
            </a:r>
            <a:r>
              <a:rPr lang="en-CA" altLang="en-US" dirty="0"/>
              <a:t> result: </a:t>
            </a:r>
            <a:r>
              <a:rPr lang="en-CA" altLang="en-US" dirty="0" smtClean="0"/>
              <a:t>27/0/2 </a:t>
            </a:r>
            <a:r>
              <a:rPr lang="en-CA" altLang="en-US" dirty="0"/>
              <a:t>Passes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83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Having approved changes to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D1.0, as defined in 11-18/0067r11 in addition to motions passed during the 2018 July session, </a:t>
            </a:r>
          </a:p>
          <a:p>
            <a:r>
              <a:rPr lang="en-US" dirty="0"/>
              <a:t>Instruct the editor to prepare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D2.0, and </a:t>
            </a:r>
          </a:p>
          <a:p>
            <a:r>
              <a:rPr lang="en-US" dirty="0"/>
              <a:t>Approve a 30 day Working Group Technical Letter Ballot asking the question “Should </a:t>
            </a:r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/>
              <a:t>Draft D2.0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/>
              <a:t>Edward Au on behalf of </a:t>
            </a:r>
            <a:r>
              <a:rPr lang="en-US" dirty="0" err="1"/>
              <a:t>TGay</a:t>
            </a:r>
            <a:endParaRPr lang="en-US" dirty="0"/>
          </a:p>
          <a:p>
            <a:r>
              <a:rPr lang="en-US" dirty="0" smtClean="0"/>
              <a:t>Result</a:t>
            </a:r>
            <a:r>
              <a:rPr lang="en-US" dirty="0" smtClean="0"/>
              <a:t>: 61/0/2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</a:t>
            </a:r>
            <a:r>
              <a:rPr lang="en-US" dirty="0" smtClean="0"/>
              <a:t>result</a:t>
            </a:r>
            <a:r>
              <a:rPr lang="en-US" dirty="0"/>
              <a:t>: 31-0-0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170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comment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to:</a:t>
            </a:r>
          </a:p>
          <a:p>
            <a:r>
              <a:rPr lang="en-US" dirty="0"/>
              <a:t>•	Instruct the technical editor to generate and publish IEEE P802.11az D0.4 based on D0.3 and any amendment text adopted during the July </a:t>
            </a:r>
            <a:r>
              <a:rPr lang="en-US" dirty="0" smtClean="0"/>
              <a:t>meeting</a:t>
            </a:r>
            <a:endParaRPr lang="en-US" dirty="0"/>
          </a:p>
          <a:p>
            <a:r>
              <a:rPr lang="en-US" dirty="0"/>
              <a:t>•	Initiate a 30 day </a:t>
            </a:r>
            <a:r>
              <a:rPr lang="en-US" dirty="0" smtClean="0"/>
              <a:t>comment </a:t>
            </a:r>
            <a:r>
              <a:rPr lang="en-US" dirty="0"/>
              <a:t>collection </a:t>
            </a:r>
            <a:r>
              <a:rPr lang="en-US" dirty="0" smtClean="0"/>
              <a:t>on </a:t>
            </a:r>
            <a:r>
              <a:rPr lang="en-US" dirty="0"/>
              <a:t>IEEE P802.11az </a:t>
            </a:r>
            <a:r>
              <a:rPr lang="en-US" dirty="0" smtClean="0"/>
              <a:t>D0.4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Jonathan Segev on behalf of </a:t>
            </a:r>
            <a:r>
              <a:rPr lang="en-US" dirty="0" err="1" smtClean="0"/>
              <a:t>TGaz</a:t>
            </a:r>
            <a:endParaRPr lang="en-US" dirty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result </a:t>
            </a:r>
            <a:r>
              <a:rPr lang="en-US" dirty="0"/>
              <a:t>(Y/N/A): </a:t>
            </a:r>
            <a:r>
              <a:rPr lang="en-US" dirty="0" smtClean="0"/>
              <a:t>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215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BCS Study Group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Marc Emmelmann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Hitoshi Morioka</a:t>
            </a:r>
            <a:endParaRPr lang="en-US" dirty="0" smtClean="0"/>
          </a:p>
          <a:p>
            <a:r>
              <a:rPr lang="en-US" dirty="0" smtClean="0"/>
              <a:t>Result (Y/N/A): 31/0/8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016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Approve </a:t>
            </a:r>
            <a:r>
              <a:rPr lang="en-US" sz="1800" dirty="0"/>
              <a:t>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increase peak throughput and improve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and low latency applications such as video-over-WLAN, gaming, AR and VR</a:t>
            </a:r>
          </a:p>
          <a:p>
            <a:r>
              <a:rPr lang="en-US" sz="1800" strike="sngStrike" dirty="0"/>
              <a:t>With target </a:t>
            </a:r>
            <a:r>
              <a:rPr lang="en-US" sz="1800" strike="sngStrike" dirty="0" smtClean="0"/>
              <a:t>start of the task group in </a:t>
            </a:r>
            <a:r>
              <a:rPr lang="en-US" sz="1800" strike="sngStrike" dirty="0"/>
              <a:t>May </a:t>
            </a:r>
            <a:r>
              <a:rPr lang="en-US" sz="1800" strike="sngStrike" dirty="0" smtClean="0"/>
              <a:t>2019</a:t>
            </a:r>
          </a:p>
          <a:p>
            <a:r>
              <a:rPr lang="en-US" sz="1800" u="sng" dirty="0" smtClean="0"/>
              <a:t>With SG target decision date in May 2019</a:t>
            </a:r>
            <a:endParaRPr lang="en-US" sz="1800" u="sng" dirty="0"/>
          </a:p>
          <a:p>
            <a:endParaRPr lang="en-US" sz="1800" dirty="0" smtClean="0"/>
          </a:p>
          <a:p>
            <a:r>
              <a:rPr lang="en-US" sz="1800" dirty="0" smtClean="0"/>
              <a:t>Moved: </a:t>
            </a:r>
            <a:r>
              <a:rPr lang="en-US" sz="1800" dirty="0" smtClean="0"/>
              <a:t>Peter Ecclesine</a:t>
            </a:r>
            <a:r>
              <a:rPr lang="en-US" sz="1800" dirty="0" smtClean="0"/>
              <a:t>	 </a:t>
            </a:r>
            <a:r>
              <a:rPr lang="en-US" sz="1800" dirty="0"/>
              <a:t>	</a:t>
            </a:r>
            <a:r>
              <a:rPr lang="en-US" sz="1800" dirty="0" smtClean="0"/>
              <a:t>Seconded</a:t>
            </a:r>
            <a:r>
              <a:rPr lang="en-US" sz="1800" dirty="0" smtClean="0"/>
              <a:t>: Michael Fischer</a:t>
            </a:r>
            <a:endParaRPr lang="en-US" sz="1800" dirty="0"/>
          </a:p>
          <a:p>
            <a:r>
              <a:rPr lang="en-US" sz="1800" dirty="0" smtClean="0"/>
              <a:t>Result (Y/N/A): </a:t>
            </a:r>
            <a:r>
              <a:rPr lang="en-US" sz="1800" dirty="0" smtClean="0"/>
              <a:t>6/32/27 Fails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39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SG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494210"/>
          </a:xfrm>
        </p:spPr>
        <p:txBody>
          <a:bodyPr/>
          <a:lstStyle/>
          <a:p>
            <a:r>
              <a:rPr lang="en-US" sz="1800" dirty="0" smtClean="0"/>
              <a:t>Approve </a:t>
            </a:r>
            <a:r>
              <a:rPr lang="en-US" sz="1800" dirty="0"/>
              <a:t>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increase peak throughput and improve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and low latency applications such as video-over-WLAN, gaming, AR and VR</a:t>
            </a:r>
          </a:p>
          <a:p>
            <a:r>
              <a:rPr lang="en-US" sz="1800" dirty="0"/>
              <a:t>With target start of the task group in May 2019</a:t>
            </a:r>
          </a:p>
          <a:p>
            <a:endParaRPr lang="en-US" sz="1800" dirty="0" smtClean="0"/>
          </a:p>
          <a:p>
            <a:r>
              <a:rPr lang="en-US" sz="1800" dirty="0" smtClean="0"/>
              <a:t>Moved: </a:t>
            </a:r>
            <a:r>
              <a:rPr lang="en-US" sz="1800" dirty="0" smtClean="0"/>
              <a:t>Vinko Erceg</a:t>
            </a:r>
            <a:r>
              <a:rPr lang="en-US" sz="1800" dirty="0" smtClean="0"/>
              <a:t>	 </a:t>
            </a:r>
            <a:r>
              <a:rPr lang="en-US" sz="1800" dirty="0"/>
              <a:t>	</a:t>
            </a:r>
            <a:r>
              <a:rPr lang="en-US" sz="1800" dirty="0" smtClean="0"/>
              <a:t>Seconded</a:t>
            </a:r>
            <a:r>
              <a:rPr lang="en-US" sz="1800" dirty="0" smtClean="0"/>
              <a:t>: Ron Porat</a:t>
            </a:r>
            <a:endParaRPr lang="en-US" sz="1800" dirty="0"/>
          </a:p>
          <a:p>
            <a:r>
              <a:rPr lang="en-US" sz="1800" dirty="0" smtClean="0"/>
              <a:t>Result (Y/N/A): </a:t>
            </a:r>
            <a:r>
              <a:rPr lang="en-US" sz="1800" dirty="0" smtClean="0"/>
              <a:t>60/2/24 Passes</a:t>
            </a:r>
          </a:p>
          <a:p>
            <a:endParaRPr lang="en-US" sz="1800" dirty="0"/>
          </a:p>
          <a:p>
            <a:r>
              <a:rPr lang="en-US" sz="1800" dirty="0"/>
              <a:t>(Straw Poll Result in EHT TIG: Do you support using the above text as the motion text for EHT study group creation?</a:t>
            </a:r>
          </a:p>
          <a:p>
            <a:r>
              <a:rPr lang="en-US" sz="1800" dirty="0"/>
              <a:t>Y 101 / N 40 / A 11)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654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</a:t>
            </a:r>
            <a:r>
              <a:rPr lang="en-US" dirty="0" err="1" smtClean="0"/>
              <a:t>recharter</a:t>
            </a:r>
            <a:r>
              <a:rPr lang="en-US" dirty="0" smtClean="0"/>
              <a:t> the 802.11 NGV Study Group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Hongyuan Zhang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48/0/4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50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 </a:t>
            </a:r>
            <a:r>
              <a:rPr lang="en-US" dirty="0" smtClean="0"/>
              <a:t>approve the liaison in 11-18/1303r2, granting the working group chair editorial privilege.</a:t>
            </a:r>
          </a:p>
          <a:p>
            <a:endParaRPr lang="en-US" dirty="0"/>
          </a:p>
          <a:p>
            <a:r>
              <a:rPr lang="en-US" dirty="0" smtClean="0"/>
              <a:t>Moved: Bo Sun</a:t>
            </a:r>
          </a:p>
          <a:p>
            <a:r>
              <a:rPr lang="en-US" dirty="0" smtClean="0"/>
              <a:t>Seconded: Hongyuan Zhang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33/0/6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NGV SG: Move: Michael Fischer  Second: James </a:t>
            </a:r>
            <a:r>
              <a:rPr lang="en-US" dirty="0" err="1" smtClean="0"/>
              <a:t>Lepp</a:t>
            </a:r>
            <a:r>
              <a:rPr lang="en-US" dirty="0" smtClean="0"/>
              <a:t>  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83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ECR report in 11-18/1124r3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Joe Levy</a:t>
            </a:r>
            <a:endParaRPr lang="en-US" dirty="0" smtClean="0"/>
          </a:p>
          <a:p>
            <a:r>
              <a:rPr lang="en-US" dirty="0" smtClean="0"/>
              <a:t>Result (Y/N/A): 27/0/2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document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extending the ETSI/IEEE joint development agreement to include the activities in ETSI TC ITS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Peter Ecclesine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Assaf Kasher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068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Applications (RTA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formation of a  Real Time Applications (RTA) TIG to investigate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</a:t>
            </a:r>
            <a:r>
              <a:rPr lang="en-US" dirty="0"/>
              <a:t>and stability issues observed with real time applications such as mobile and multiplayer </a:t>
            </a:r>
            <a:r>
              <a:rPr lang="en-US" dirty="0" smtClean="0"/>
              <a:t>games, robotics and industrial automation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/>
              <a:t>mechanisms to address the identified </a:t>
            </a:r>
            <a:r>
              <a:rPr lang="en-US" dirty="0" smtClean="0"/>
              <a:t>issues</a:t>
            </a:r>
            <a:endParaRPr lang="en-US" dirty="0"/>
          </a:p>
          <a:p>
            <a:r>
              <a:rPr lang="en-US" dirty="0"/>
              <a:t>The TIG is to complete a report on this topic at or before the November 2018 session.</a:t>
            </a:r>
          </a:p>
          <a:p>
            <a:endParaRPr lang="en-US" dirty="0"/>
          </a:p>
          <a:p>
            <a:r>
              <a:rPr lang="en-US" dirty="0"/>
              <a:t>Moved: Allan </a:t>
            </a:r>
            <a:r>
              <a:rPr lang="en-US" dirty="0" smtClean="0"/>
              <a:t>Jones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smtClean="0"/>
              <a:t>Bo Sun</a:t>
            </a:r>
          </a:p>
          <a:p>
            <a:r>
              <a:rPr lang="en-US" dirty="0" smtClean="0"/>
              <a:t>Result (Y/N/A): 21/0/9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897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EC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444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5.041 ME P802.11ax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Approve </a:t>
            </a:r>
            <a:r>
              <a:rPr lang="en-US" sz="2000" dirty="0" smtClean="0"/>
              <a:t>forwarding P802.11ax PAR extension documentation in </a:t>
            </a:r>
            <a:r>
              <a:rPr lang="fr-FR" sz="2000" dirty="0">
                <a:hlinkClick r:id="rId2"/>
              </a:rPr>
              <a:t>https://</a:t>
            </a:r>
            <a:r>
              <a:rPr lang="fr-FR" sz="2000" dirty="0" smtClean="0">
                <a:hlinkClick r:id="rId2"/>
              </a:rPr>
              <a:t>mentor.ieee.org/802.11/dcn/18/11-18-0870-04-00ax-tgax-par-extension-request.docx</a:t>
            </a:r>
            <a:r>
              <a:rPr lang="fr-FR" sz="2000" dirty="0" smtClean="0"/>
              <a:t> to </a:t>
            </a:r>
            <a:r>
              <a:rPr lang="fr-FR" sz="2000" dirty="0" err="1" smtClean="0"/>
              <a:t>NesCom</a:t>
            </a:r>
            <a:endParaRPr lang="fr-FR" sz="2000" dirty="0" smtClean="0"/>
          </a:p>
          <a:p>
            <a:r>
              <a:rPr lang="fr-FR" sz="2000" dirty="0" err="1" smtClean="0"/>
              <a:t>Approve</a:t>
            </a:r>
            <a:r>
              <a:rPr lang="fr-FR" sz="2000" dirty="0" smtClean="0"/>
              <a:t> CSD modification documentation </a:t>
            </a:r>
            <a:r>
              <a:rPr lang="fr-FR" sz="2000" dirty="0"/>
              <a:t>in </a:t>
            </a:r>
            <a:r>
              <a:rPr lang="fr-FR" sz="2000" dirty="0">
                <a:hlinkClick r:id="rId3"/>
              </a:rPr>
              <a:t>https://</a:t>
            </a:r>
            <a:r>
              <a:rPr lang="fr-FR" sz="2000" dirty="0" smtClean="0">
                <a:hlinkClick r:id="rId3"/>
              </a:rPr>
              <a:t>mentor.ieee.org/802.11/dcn/14/11-14-0169-02-0hew-ieee-802-11-hew-sg-proposed-csd.docx</a:t>
            </a:r>
            <a:r>
              <a:rPr lang="fr-FR" sz="2000" dirty="0" smtClean="0"/>
              <a:t> </a:t>
            </a:r>
          </a:p>
          <a:p>
            <a:endParaRPr lang="fr-FR" sz="2000" dirty="0"/>
          </a:p>
          <a:p>
            <a:r>
              <a:rPr lang="fr-FR" sz="2000" dirty="0" err="1" smtClean="0"/>
              <a:t>Moved</a:t>
            </a:r>
            <a:r>
              <a:rPr lang="fr-FR" sz="2000" dirty="0" smtClean="0"/>
              <a:t>: Dorothy Stanley</a:t>
            </a:r>
          </a:p>
          <a:p>
            <a:r>
              <a:rPr lang="fr-FR" sz="2000" dirty="0" err="1" smtClean="0"/>
              <a:t>Seconded</a:t>
            </a:r>
            <a:r>
              <a:rPr lang="fr-FR" sz="2000" dirty="0" smtClean="0"/>
              <a:t>: Jon Rosdahl</a:t>
            </a:r>
          </a:p>
          <a:p>
            <a:r>
              <a:rPr lang="fr-FR" sz="2000" dirty="0" err="1" smtClean="0"/>
              <a:t>Result</a:t>
            </a:r>
            <a:r>
              <a:rPr lang="fr-FR" sz="2000" dirty="0" smtClean="0"/>
              <a:t>:</a:t>
            </a:r>
          </a:p>
          <a:p>
            <a:endParaRPr lang="fr-FR" sz="2000" dirty="0"/>
          </a:p>
          <a:p>
            <a:r>
              <a:rPr lang="en-US" sz="2000" dirty="0" smtClean="0"/>
              <a:t>In the WG, PAR (y/n/a) 86/0/0: CSD (y/n/a</a:t>
            </a:r>
            <a:r>
              <a:rPr lang="en-US" sz="2000" dirty="0"/>
              <a:t>) </a:t>
            </a:r>
            <a:r>
              <a:rPr lang="en-US" sz="2000" dirty="0" smtClean="0"/>
              <a:t>123/0/0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23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6.041 MI NGV </a:t>
            </a:r>
            <a:r>
              <a:rPr lang="en-US" dirty="0" smtClean="0"/>
              <a:t>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 the first extension of the 802.11 Next Generation V2X (NGV) </a:t>
            </a:r>
            <a:r>
              <a:rPr lang="en-US" dirty="0" smtClean="0"/>
              <a:t>Study Group</a:t>
            </a:r>
          </a:p>
          <a:p>
            <a:endParaRPr lang="en-US" dirty="0" smtClean="0"/>
          </a:p>
          <a:p>
            <a:r>
              <a:rPr lang="en-US" dirty="0" smtClean="0"/>
              <a:t>Moved: Dorothy Stanley</a:t>
            </a:r>
          </a:p>
          <a:p>
            <a:r>
              <a:rPr lang="en-US" dirty="0" smtClean="0"/>
              <a:t>Seconded: Jon Rosdahl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the WG, result: </a:t>
            </a:r>
            <a:r>
              <a:rPr lang="en-US" dirty="0" smtClean="0"/>
              <a:t>48/0/4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171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6.042 MI BCS </a:t>
            </a:r>
            <a:r>
              <a:rPr lang="en-US" dirty="0" smtClean="0"/>
              <a:t>SG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first extension of the 802.11 </a:t>
            </a:r>
            <a:r>
              <a:rPr lang="en-US" dirty="0" smtClean="0"/>
              <a:t>Broadcast Services (BCS) </a:t>
            </a:r>
            <a:r>
              <a:rPr lang="en-US" dirty="0"/>
              <a:t>Study Group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r>
              <a:rPr lang="en-US" dirty="0"/>
              <a:t>In the WG, result: 31/0/8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44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6.043 MI 802.11 Extremely High Throughput SG </a:t>
            </a:r>
            <a:r>
              <a:rPr lang="en-US" dirty="0" smtClean="0"/>
              <a:t>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494210"/>
          </a:xfrm>
        </p:spPr>
        <p:txBody>
          <a:bodyPr/>
          <a:lstStyle/>
          <a:p>
            <a:r>
              <a:rPr lang="en-US" sz="1800" dirty="0" smtClean="0"/>
              <a:t>Approve </a:t>
            </a:r>
            <a:r>
              <a:rPr lang="en-US" sz="1800" dirty="0"/>
              <a:t>formation of </a:t>
            </a:r>
            <a:r>
              <a:rPr lang="en-US" sz="1800" dirty="0" smtClean="0"/>
              <a:t>the 802.11 Extremely </a:t>
            </a:r>
            <a:r>
              <a:rPr lang="en-US" sz="1800" dirty="0"/>
              <a:t>High </a:t>
            </a:r>
            <a:r>
              <a:rPr lang="en-US" sz="1800" dirty="0" smtClean="0"/>
              <a:t>Throughput (EHT) </a:t>
            </a:r>
            <a:r>
              <a:rPr lang="en-US" sz="1800" dirty="0"/>
              <a:t>Study </a:t>
            </a:r>
            <a:r>
              <a:rPr lang="en-US" sz="1800" dirty="0" smtClean="0"/>
              <a:t>Group </a:t>
            </a:r>
            <a:r>
              <a:rPr lang="en-US" sz="1800" dirty="0"/>
              <a:t>to </a:t>
            </a:r>
            <a:r>
              <a:rPr lang="en-US" sz="1800" dirty="0" smtClean="0"/>
              <a:t>consider development of </a:t>
            </a:r>
            <a:r>
              <a:rPr lang="en-US" sz="1800" dirty="0"/>
              <a:t>a Project Authorization Request (PAR) and a Criteria for Standards Development (CSD) </a:t>
            </a:r>
            <a:r>
              <a:rPr lang="en-US" sz="1800" dirty="0" smtClean="0"/>
              <a:t>responses for </a:t>
            </a:r>
            <a:r>
              <a:rPr lang="en-US" sz="1800" dirty="0"/>
              <a:t>a new 802.11 amendment for operating in the bands between 1 </a:t>
            </a:r>
            <a:r>
              <a:rPr lang="en-US" sz="1800" dirty="0" smtClean="0"/>
              <a:t>and 7.125 </a:t>
            </a:r>
            <a:r>
              <a:rPr lang="en-US" sz="1800" dirty="0"/>
              <a:t>GHz, with the primary 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increase peak throughput and improve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support high throughput and low latency applications such as video-over-WLAN, gaming, AR and VR</a:t>
            </a:r>
          </a:p>
          <a:p>
            <a:r>
              <a:rPr lang="en-US" sz="1800" dirty="0"/>
              <a:t>See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mentor.ieee.org/802.11/dcn/18/11-18-0789-10-0wng-extreme-throughput-802-11.pptx</a:t>
            </a:r>
            <a:r>
              <a:rPr lang="en-US" sz="1800" dirty="0" smtClean="0"/>
              <a:t> for supporting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Moved: </a:t>
            </a:r>
            <a:r>
              <a:rPr lang="en-US" sz="1800" dirty="0" smtClean="0"/>
              <a:t>Dorothy Stanley</a:t>
            </a:r>
            <a:endParaRPr lang="en-US" sz="1800" dirty="0"/>
          </a:p>
          <a:p>
            <a:r>
              <a:rPr lang="en-US" sz="1800" dirty="0" smtClean="0"/>
              <a:t>Seconded: Jon Rosdahl</a:t>
            </a:r>
            <a:endParaRPr lang="en-US" sz="1800" dirty="0"/>
          </a:p>
          <a:p>
            <a:r>
              <a:rPr lang="en-US" sz="1800" dirty="0" smtClean="0"/>
              <a:t>Result:</a:t>
            </a:r>
          </a:p>
          <a:p>
            <a:r>
              <a:rPr lang="en-US" sz="1800" dirty="0" smtClean="0"/>
              <a:t>Vote in the WG: 60/2/24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77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7.051 ME forward 802.11 amendments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of IEEE </a:t>
            </a:r>
            <a:r>
              <a:rPr lang="en-US" dirty="0"/>
              <a:t>802.11ak, IEEE 802.11aq and IEEE 802.11aj to ISO/IEC </a:t>
            </a:r>
            <a:r>
              <a:rPr lang="en-US" dirty="0" smtClean="0"/>
              <a:t>JTC1/SC6 </a:t>
            </a:r>
            <a:r>
              <a:rPr lang="en-US" dirty="0"/>
              <a:t>for information under the PSDO agreement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Dorothy Stanley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Jon Rosdahl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In the WG, result: 62/0/1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00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Osama </a:t>
            </a:r>
            <a:r>
              <a:rPr lang="en-US" dirty="0" err="1" smtClean="0"/>
              <a:t>Aboul-Magd</a:t>
            </a:r>
            <a:r>
              <a:rPr lang="en-US" dirty="0" smtClean="0"/>
              <a:t> as ECR ad-hoc chair</a:t>
            </a:r>
          </a:p>
          <a:p>
            <a:endParaRPr lang="en-US" dirty="0"/>
          </a:p>
          <a:p>
            <a:r>
              <a:rPr lang="en-US" dirty="0" smtClean="0"/>
              <a:t>Moved: Guido Hiertz</a:t>
            </a:r>
          </a:p>
          <a:p>
            <a:r>
              <a:rPr lang="en-US" dirty="0" smtClean="0"/>
              <a:t>Second: Lei Wang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7.052 ME 802.11 </a:t>
            </a:r>
            <a:r>
              <a:rPr lang="en-US" dirty="0" err="1" smtClean="0"/>
              <a:t>TGbb</a:t>
            </a:r>
            <a:r>
              <a:rPr lang="en-US" dirty="0" smtClean="0"/>
              <a:t> formation blog text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IEEE blog text on 802.11 </a:t>
            </a:r>
            <a:r>
              <a:rPr lang="en-US" dirty="0" err="1" smtClean="0"/>
              <a:t>TGbb</a:t>
            </a:r>
            <a:r>
              <a:rPr lang="en-US" dirty="0" smtClean="0"/>
              <a:t> (Light Communications</a:t>
            </a:r>
            <a:r>
              <a:rPr lang="en-US" dirty="0"/>
              <a:t>) formation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mentor.ieee.org/802.11/dcn/18/11-18-1287-00-0000-tgbb-formation-ieee-blog-content.docx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Dorothy Stanley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Jon Rosdahl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219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7.053 II 802.11 Wireless Broadband Alliance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document 11-18/1291r2 as the liaison response to WBA and grant the WG chair editorial </a:t>
            </a:r>
            <a:r>
              <a:rPr lang="en-US" dirty="0" smtClean="0"/>
              <a:t>privilege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Stephan Palm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Rolf de Vegt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70/0/2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TGax: </a:t>
            </a:r>
            <a:r>
              <a:rPr lang="en-US" dirty="0"/>
              <a:t>Move: Youhan </a:t>
            </a:r>
            <a:r>
              <a:rPr lang="en-US" dirty="0" smtClean="0"/>
              <a:t>Kim, Second</a:t>
            </a:r>
            <a:r>
              <a:rPr lang="en-US" dirty="0"/>
              <a:t>: </a:t>
            </a:r>
            <a:r>
              <a:rPr lang="en-US" dirty="0" smtClean="0"/>
              <a:t>George Cherian, Result: Y/N/A:33/0/3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009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7.054 II 802.11 liaison </a:t>
            </a:r>
            <a:r>
              <a:rPr lang="en-US" dirty="0" smtClean="0"/>
              <a:t>to </a:t>
            </a:r>
            <a:r>
              <a:rPr lang="en-US" dirty="0"/>
              <a:t>3GPP RAN4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18-11-1305r0 </a:t>
            </a:r>
            <a:r>
              <a:rPr lang="en-US" dirty="0"/>
              <a:t>to 3GPP </a:t>
            </a:r>
            <a:r>
              <a:rPr lang="en-US" dirty="0" smtClean="0"/>
              <a:t>RAN4</a:t>
            </a:r>
          </a:p>
          <a:p>
            <a:endParaRPr lang="en-US" dirty="0" smtClean="0"/>
          </a:p>
          <a:p>
            <a:r>
              <a:rPr lang="en-US" dirty="0" smtClean="0"/>
              <a:t>Moved: Andrew Myles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Stephen Palm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73/0/2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7.055 II 802.11 liaison </a:t>
            </a:r>
            <a:r>
              <a:rPr lang="en-US" dirty="0" smtClean="0"/>
              <a:t>inviting </a:t>
            </a:r>
            <a:r>
              <a:rPr lang="en-US" dirty="0"/>
              <a:t>3GPP RAN </a:t>
            </a:r>
            <a:r>
              <a:rPr lang="en-US" dirty="0" smtClean="0"/>
              <a:t>to </a:t>
            </a:r>
            <a:r>
              <a:rPr lang="en-US" dirty="0"/>
              <a:t>a </a:t>
            </a:r>
            <a:r>
              <a:rPr lang="en-US" dirty="0" smtClean="0"/>
              <a:t>coexistence </a:t>
            </a:r>
            <a:r>
              <a:rPr lang="en-US" dirty="0"/>
              <a:t>w</a:t>
            </a:r>
            <a:r>
              <a:rPr lang="en-US" dirty="0" smtClean="0"/>
              <a:t>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r>
              <a:rPr lang="en-US" dirty="0"/>
              <a:t>IEEE 802.11 WG approves the </a:t>
            </a:r>
            <a:r>
              <a:rPr lang="en-US" dirty="0" smtClean="0"/>
              <a:t>liaison in 11-18-1327-02 inviting 3GPP </a:t>
            </a:r>
            <a:r>
              <a:rPr lang="en-US" dirty="0"/>
              <a:t>RAN </a:t>
            </a:r>
            <a:r>
              <a:rPr lang="en-US" dirty="0" smtClean="0"/>
              <a:t>to </a:t>
            </a:r>
            <a:r>
              <a:rPr lang="en-US" dirty="0"/>
              <a:t>a Coexistence Workshop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68/0/2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7094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7.056 ME 802.11 liaison to IEEE 1609, ETSI TC ITS, SAE DSRC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liaison </a:t>
            </a:r>
            <a:r>
              <a:rPr lang="en-US" dirty="0"/>
              <a:t>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mentor.ieee.org/802.11/dcn/18/11-18-1303-02-0ngv-liaison-requesting-feedback-on-ngv-usage-scenarios.docx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smtClean="0"/>
              <a:t>Dorothy Stanley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Jon Rosdahl</a:t>
            </a:r>
          </a:p>
          <a:p>
            <a:endParaRPr lang="en-US" dirty="0"/>
          </a:p>
          <a:p>
            <a:r>
              <a:rPr lang="en-US" dirty="0" smtClean="0"/>
              <a:t>In the WG, result: 33/0/6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69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TIG chair</a:t>
            </a:r>
          </a:p>
          <a:p>
            <a:endParaRPr lang="en-US" dirty="0"/>
          </a:p>
          <a:p>
            <a:r>
              <a:rPr lang="en-US" dirty="0" smtClean="0"/>
              <a:t>Moved: Ian Sherlock</a:t>
            </a:r>
          </a:p>
          <a:p>
            <a:r>
              <a:rPr lang="en-US" dirty="0" smtClean="0"/>
              <a:t>Second: Dan Harkins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11-18/870r3</a:t>
            </a:r>
          </a:p>
          <a:p>
            <a:endParaRPr lang="fr-FR" dirty="0"/>
          </a:p>
          <a:p>
            <a:r>
              <a:rPr lang="fr-FR" dirty="0" smtClean="0"/>
              <a:t>TGax </a:t>
            </a:r>
            <a:r>
              <a:rPr lang="fr-FR" dirty="0" err="1" smtClean="0"/>
              <a:t>result</a:t>
            </a:r>
            <a:r>
              <a:rPr lang="fr-FR" dirty="0" smtClean="0"/>
              <a:t> (y/n/a): 57/0/0</a:t>
            </a:r>
            <a:endParaRPr lang="fr-FR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Stuart Kerry</a:t>
            </a:r>
          </a:p>
          <a:p>
            <a:r>
              <a:rPr lang="en-US" dirty="0" smtClean="0"/>
              <a:t>Seconded: Ian Sherlock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2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revised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</a:t>
            </a:r>
            <a:r>
              <a:rPr lang="fr-FR" dirty="0" err="1" smtClean="0"/>
              <a:t>revised</a:t>
            </a:r>
            <a:r>
              <a:rPr lang="fr-FR" dirty="0" smtClean="0"/>
              <a:t> CSD </a:t>
            </a:r>
            <a:r>
              <a:rPr lang="en-US" dirty="0" smtClean="0"/>
              <a:t>in 11-</a:t>
            </a:r>
            <a:r>
              <a:rPr lang="fr-FR" dirty="0" smtClean="0"/>
              <a:t>14/0169r2</a:t>
            </a:r>
          </a:p>
          <a:p>
            <a:endParaRPr lang="en-US" dirty="0" smtClean="0"/>
          </a:p>
          <a:p>
            <a:r>
              <a:rPr lang="en-US" dirty="0" smtClean="0"/>
              <a:t>TGax result (y/n/a): 58/0/0</a:t>
            </a:r>
          </a:p>
          <a:p>
            <a:endParaRPr lang="en-US" dirty="0" smtClean="0"/>
          </a:p>
          <a:p>
            <a:r>
              <a:rPr lang="en-US" dirty="0" smtClean="0"/>
              <a:t>Moved: Al </a:t>
            </a:r>
            <a:r>
              <a:rPr lang="en-US" dirty="0" err="1" smtClean="0"/>
              <a:t>Petrick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123/0/0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1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9625</TotalTime>
  <Words>2174</Words>
  <Application>Microsoft Office PowerPoint</Application>
  <PresentationFormat>Widescreen</PresentationFormat>
  <Paragraphs>507</Paragraphs>
  <Slides>44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TGax PAR extension</vt:lpstr>
      <vt:lpstr>TGax revised CSD</vt:lpstr>
      <vt:lpstr>TGax PAR and CSD responses</vt:lpstr>
      <vt:lpstr>TGax draft for sale</vt:lpstr>
      <vt:lpstr>Friday</vt:lpstr>
      <vt:lpstr>Liaison Officer Confirmation</vt:lpstr>
      <vt:lpstr>TGaz Vice Chair</vt:lpstr>
      <vt:lpstr>TGbb Vice Chairs</vt:lpstr>
      <vt:lpstr>Teleconferences</vt:lpstr>
      <vt:lpstr>Coex SC: Liaison to 3GPP RAN4</vt:lpstr>
      <vt:lpstr>Coex SC: Liaison inviting 3GPP RAN to a Coexistence Workshop</vt:lpstr>
      <vt:lpstr>JTC1</vt:lpstr>
      <vt:lpstr>TGax WBA liaison response</vt:lpstr>
      <vt:lpstr>TGax September ad-hoc</vt:lpstr>
      <vt:lpstr>TGax PAR extension (redux)</vt:lpstr>
      <vt:lpstr>TGay Coexistence Assurance Document</vt:lpstr>
      <vt:lpstr>TGay letter ballot</vt:lpstr>
      <vt:lpstr>TGaz comment collection</vt:lpstr>
      <vt:lpstr>BCS SG first recharter</vt:lpstr>
      <vt:lpstr>Motion to Amend</vt:lpstr>
      <vt:lpstr>EHT SG formation</vt:lpstr>
      <vt:lpstr>NGV SG first recharter</vt:lpstr>
      <vt:lpstr>NGV liaison</vt:lpstr>
      <vt:lpstr>ECR report</vt:lpstr>
      <vt:lpstr>ETSI document access</vt:lpstr>
      <vt:lpstr>Real Time Applications (RTA)</vt:lpstr>
      <vt:lpstr>FRIDAY EC</vt:lpstr>
      <vt:lpstr>5.041 ME P802.11ax PAR extension</vt:lpstr>
      <vt:lpstr>6.041 MI NGV SG first recharter</vt:lpstr>
      <vt:lpstr>6.042 MI BCS SG first recharter</vt:lpstr>
      <vt:lpstr>6.043 MI 802.11 Extremely High Throughput SG formation</vt:lpstr>
      <vt:lpstr>7.051 ME forward 802.11 amendments to ISO/IEC JTC1/SC6</vt:lpstr>
      <vt:lpstr>7.052 ME 802.11 TGbb formation blog text approval</vt:lpstr>
      <vt:lpstr>7.053 II 802.11 Wireless Broadband Alliance liaison</vt:lpstr>
      <vt:lpstr>7.054 II 802.11 liaison to 3GPP RAN4</vt:lpstr>
      <vt:lpstr>7.055 II 802.11 liaison inviting 3GPP RAN to a coexistence workshop</vt:lpstr>
      <vt:lpstr>7.056 ME 802.11 liaison to IEEE 1609, ETSI TC ITS, SAE DSRC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133</cp:revision>
  <cp:lastPrinted>1601-01-01T00:00:00Z</cp:lastPrinted>
  <dcterms:created xsi:type="dcterms:W3CDTF">2018-05-10T16:45:22Z</dcterms:created>
  <dcterms:modified xsi:type="dcterms:W3CDTF">2018-07-13T19:27:17Z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2018-07-13 19:27:17Z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