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81" r:id="rId9"/>
    <p:sldId id="282" r:id="rId10"/>
    <p:sldId id="283" r:id="rId11"/>
    <p:sldId id="280" r:id="rId12"/>
    <p:sldId id="260" r:id="rId13"/>
    <p:sldId id="295" r:id="rId14"/>
    <p:sldId id="279" r:id="rId15"/>
    <p:sldId id="285" r:id="rId16"/>
    <p:sldId id="262" r:id="rId17"/>
    <p:sldId id="290" r:id="rId18"/>
    <p:sldId id="291" r:id="rId19"/>
    <p:sldId id="288" r:id="rId20"/>
    <p:sldId id="273" r:id="rId21"/>
    <p:sldId id="292" r:id="rId22"/>
    <p:sldId id="299" r:id="rId23"/>
    <p:sldId id="286" r:id="rId24"/>
    <p:sldId id="287" r:id="rId25"/>
    <p:sldId id="293" r:id="rId26"/>
    <p:sldId id="298" r:id="rId27"/>
    <p:sldId id="289" r:id="rId28"/>
    <p:sldId id="296" r:id="rId29"/>
    <p:sldId id="294" r:id="rId30"/>
    <p:sldId id="274" r:id="rId31"/>
    <p:sldId id="300" r:id="rId32"/>
    <p:sldId id="297" r:id="rId33"/>
    <p:sldId id="301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802.11-18/1059r5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July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Document" r:id="rId5" imgW="10466184" imgH="2539535" progId="Word.Document.8">
                  <p:embed/>
                </p:oleObj>
              </mc:Choice>
              <mc:Fallback>
                <p:oleObj name="Document" r:id="rId5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and CSD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Approve</a:t>
            </a:r>
            <a:r>
              <a:rPr lang="fr-FR" dirty="0" smtClean="0"/>
              <a:t> TGax PAR and CSD </a:t>
            </a:r>
            <a:r>
              <a:rPr lang="fr-FR" dirty="0" err="1" smtClean="0"/>
              <a:t>responses</a:t>
            </a:r>
            <a:r>
              <a:rPr lang="fr-FR" dirty="0" smtClean="0"/>
              <a:t> in 11-18-870r3</a:t>
            </a:r>
          </a:p>
          <a:p>
            <a:endParaRPr lang="en-US" dirty="0" smtClean="0"/>
          </a:p>
          <a:p>
            <a:r>
              <a:rPr lang="en-US" dirty="0" smtClean="0"/>
              <a:t>TGax result (y/n/a): 56/0/0</a:t>
            </a:r>
          </a:p>
          <a:p>
            <a:endParaRPr lang="en-US" dirty="0" smtClean="0"/>
          </a:p>
          <a:p>
            <a:r>
              <a:rPr lang="en-US" dirty="0" smtClean="0"/>
              <a:t>Moved: Stephen McCann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George Calcev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120/0/0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5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draft for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that Draft P802.11ax/D3.0 be made available for sale</a:t>
            </a:r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Peter Ecclesine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Lei Wang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1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Officer Confirmation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Ian Sherlock (Wi-Fi Alliance)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Peter Yee (IETF)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Jay Holcomb (802.18)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r>
              <a:rPr lang="en-US" dirty="0" smtClean="0"/>
              <a:t> (802.19)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 </a:t>
            </a:r>
            <a:r>
              <a:rPr lang="en-US" dirty="0"/>
              <a:t>Godfrey (802.24</a:t>
            </a:r>
            <a:r>
              <a:rPr lang="en-US" dirty="0" smtClean="0"/>
              <a:t>)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Moved:</a:t>
            </a:r>
          </a:p>
          <a:p>
            <a:pPr marL="0" indent="0"/>
            <a:r>
              <a:rPr lang="en-US" dirty="0" smtClean="0"/>
              <a:t>Seconded:</a:t>
            </a:r>
          </a:p>
          <a:p>
            <a:pPr marL="0" indent="0"/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62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Vice Chair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Assaf Kasher as Vice Chair of </a:t>
            </a:r>
            <a:r>
              <a:rPr lang="en-US" dirty="0" err="1" smtClean="0"/>
              <a:t>TGaz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Move:</a:t>
            </a:r>
          </a:p>
          <a:p>
            <a:r>
              <a:rPr lang="en-US" dirty="0" smtClean="0"/>
              <a:t>Second: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641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Vice Chairs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Oliver </a:t>
            </a:r>
            <a:r>
              <a:rPr lang="en-US" dirty="0" err="1"/>
              <a:t>Pengfei</a:t>
            </a:r>
            <a:r>
              <a:rPr lang="en-US" dirty="0"/>
              <a:t> </a:t>
            </a:r>
            <a:r>
              <a:rPr lang="en-US" dirty="0" smtClean="0"/>
              <a:t>Luo and </a:t>
            </a: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r>
              <a:rPr lang="en-US" dirty="0" smtClean="0"/>
              <a:t> as vice chairs for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657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Seconded: Result: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000363"/>
              </p:ext>
            </p:extLst>
          </p:nvPr>
        </p:nvGraphicFramePr>
        <p:xfrm>
          <a:off x="904423" y="1371600"/>
          <a:ext cx="9448799" cy="4739143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6, Tuesday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July 27, August 10, 17, 24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22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days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August 2, 16, 30</a:t>
                      </a:r>
                    </a:p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July 26, August 9, 23, September 20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60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13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27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7, 14, 21, 28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 21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September 18, 25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8, Thursday August 30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/>
              <a:t> SC: </a:t>
            </a:r>
            <a:r>
              <a:rPr lang="en-US" dirty="0" smtClean="0"/>
              <a:t>Liaison to </a:t>
            </a:r>
            <a:r>
              <a:rPr lang="en-US" dirty="0"/>
              <a:t>3GPP RAN4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802.11 WG approves the </a:t>
            </a:r>
            <a:r>
              <a:rPr lang="en-US" dirty="0" smtClean="0"/>
              <a:t>liaison in 18-11-1305r0 </a:t>
            </a:r>
            <a:r>
              <a:rPr lang="en-US" dirty="0"/>
              <a:t>to 3GPP </a:t>
            </a:r>
            <a:r>
              <a:rPr lang="en-US" dirty="0" smtClean="0"/>
              <a:t>RAN4</a:t>
            </a:r>
          </a:p>
          <a:p>
            <a:endParaRPr lang="en-US" dirty="0" smtClean="0"/>
          </a:p>
          <a:p>
            <a:r>
              <a:rPr lang="en-US" dirty="0" smtClean="0"/>
              <a:t>Moved: Andrew Myles</a:t>
            </a:r>
            <a:endParaRPr lang="en-US" dirty="0"/>
          </a:p>
          <a:p>
            <a:r>
              <a:rPr lang="en-US" dirty="0"/>
              <a:t>Seconded:</a:t>
            </a:r>
          </a:p>
          <a:p>
            <a:r>
              <a:rPr lang="en-US" dirty="0"/>
              <a:t>Result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Note: equivalent motion passed 22/0/8 in the SC</a:t>
            </a:r>
          </a:p>
          <a:p>
            <a:r>
              <a:rPr lang="en-US" dirty="0"/>
              <a:t>Note: the WG Chair </a:t>
            </a:r>
            <a:r>
              <a:rPr lang="en-US" dirty="0" smtClean="0"/>
              <a:t>has </a:t>
            </a:r>
            <a:r>
              <a:rPr lang="en-US" dirty="0"/>
              <a:t>editorial license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616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/>
              <a:t> SC: </a:t>
            </a:r>
            <a:r>
              <a:rPr lang="en-US" dirty="0" smtClean="0"/>
              <a:t>Liaison inviting </a:t>
            </a:r>
            <a:r>
              <a:rPr lang="en-US" dirty="0"/>
              <a:t>3GPP RAN </a:t>
            </a:r>
            <a:r>
              <a:rPr lang="en-US" dirty="0" smtClean="0"/>
              <a:t>to </a:t>
            </a:r>
            <a:r>
              <a:rPr lang="en-US" dirty="0"/>
              <a:t>a Coexistence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05001"/>
            <a:ext cx="10361084" cy="4189414"/>
          </a:xfrm>
        </p:spPr>
        <p:txBody>
          <a:bodyPr/>
          <a:lstStyle/>
          <a:p>
            <a:r>
              <a:rPr lang="en-US" dirty="0"/>
              <a:t>IEEE 802.11 WG approves the </a:t>
            </a:r>
            <a:r>
              <a:rPr lang="en-US" dirty="0" smtClean="0"/>
              <a:t>liaison in 11-18-1327-02 inviting 3GPP </a:t>
            </a:r>
            <a:r>
              <a:rPr lang="en-US" dirty="0"/>
              <a:t>RAN </a:t>
            </a:r>
            <a:r>
              <a:rPr lang="en-US" dirty="0" smtClean="0"/>
              <a:t>to </a:t>
            </a:r>
            <a:r>
              <a:rPr lang="en-US" dirty="0"/>
              <a:t>a Coexistence Workshop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Note: overwhelming straw poll approved a version that was later </a:t>
            </a:r>
            <a:r>
              <a:rPr lang="en-US" dirty="0" smtClean="0"/>
              <a:t>significantly </a:t>
            </a:r>
            <a:r>
              <a:rPr lang="en-US" dirty="0"/>
              <a:t>edited</a:t>
            </a:r>
          </a:p>
          <a:p>
            <a:r>
              <a:rPr lang="en-US" dirty="0"/>
              <a:t>Note: the WG Chair </a:t>
            </a:r>
            <a:r>
              <a:rPr lang="en-US" dirty="0" smtClean="0"/>
              <a:t>has editorial </a:t>
            </a:r>
            <a:r>
              <a:rPr lang="en-US" dirty="0"/>
              <a:t>license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64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for 802.11 WG</a:t>
            </a:r>
          </a:p>
          <a:p>
            <a:r>
              <a:rPr lang="en-US" dirty="0" smtClean="0"/>
              <a:t>Request IEEE </a:t>
            </a:r>
            <a:r>
              <a:rPr lang="en-US" dirty="0"/>
              <a:t>802 EC approval to forward IEEE 802.11ak, IEEE 802.11aq and IEEE 802.11aj to ISO/IEC </a:t>
            </a:r>
            <a:r>
              <a:rPr lang="en-US" dirty="0" smtClean="0"/>
              <a:t>JTC1/SC6 </a:t>
            </a:r>
            <a:r>
              <a:rPr lang="en-US" dirty="0"/>
              <a:t>for information under the PSDO agreement 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</a:t>
            </a:r>
          </a:p>
          <a:p>
            <a:r>
              <a:rPr lang="en-US" dirty="0"/>
              <a:t>Seconded:</a:t>
            </a:r>
          </a:p>
          <a:p>
            <a:endParaRPr lang="en-US" dirty="0"/>
          </a:p>
          <a:p>
            <a:r>
              <a:rPr lang="en-US" dirty="0"/>
              <a:t>Note: the WG Chair will take to EC assuming the motion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79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July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Monday results</a:t>
            </a:r>
          </a:p>
          <a:p>
            <a:r>
              <a:rPr lang="en-US" b="0" dirty="0" smtClean="0"/>
              <a:t>R2 Midweek motions added</a:t>
            </a:r>
          </a:p>
          <a:p>
            <a:r>
              <a:rPr lang="en-US" b="0" dirty="0" smtClean="0"/>
              <a:t>R3 Revised TGax doc numbers. Results.</a:t>
            </a:r>
          </a:p>
          <a:p>
            <a:r>
              <a:rPr lang="en-US" b="0" dirty="0" smtClean="0"/>
              <a:t>R4 Friday motions added.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WBA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document 11-18/1291r2 as the liaison response to WBA and grant the WG chair editorial </a:t>
            </a:r>
            <a:r>
              <a:rPr lang="en-US" dirty="0" smtClean="0"/>
              <a:t>privilege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US" dirty="0" smtClean="0"/>
          </a:p>
          <a:p>
            <a:r>
              <a:rPr lang="en-US" dirty="0" smtClean="0"/>
              <a:t>TGax: </a:t>
            </a:r>
            <a:r>
              <a:rPr lang="en-US" dirty="0"/>
              <a:t>Move: Youhan </a:t>
            </a:r>
            <a:r>
              <a:rPr lang="en-US" dirty="0" smtClean="0"/>
              <a:t>Kim, Second</a:t>
            </a:r>
            <a:r>
              <a:rPr lang="en-US" dirty="0"/>
              <a:t>: </a:t>
            </a:r>
            <a:r>
              <a:rPr lang="en-US" dirty="0" smtClean="0"/>
              <a:t>George Cherian, Result: Y/N/A:33/0/3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455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September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TGax to hold an ad-hoc meeting on September 5-7 in the Bay </a:t>
            </a:r>
            <a:r>
              <a:rPr lang="en-US" dirty="0" smtClean="0"/>
              <a:t>Area </a:t>
            </a:r>
            <a:r>
              <a:rPr lang="en-US" dirty="0"/>
              <a:t>for the purpose of comment resolution.</a:t>
            </a:r>
          </a:p>
          <a:p>
            <a:endParaRPr lang="en-US" dirty="0"/>
          </a:p>
          <a:p>
            <a:r>
              <a:rPr lang="en-US" dirty="0"/>
              <a:t>Note: PHY </a:t>
            </a:r>
            <a:r>
              <a:rPr lang="en-US" dirty="0" smtClean="0"/>
              <a:t>ad-hoc </a:t>
            </a:r>
            <a:r>
              <a:rPr lang="en-US" dirty="0"/>
              <a:t>is meeting for only one day, Sept. 7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Moved: Osama </a:t>
            </a:r>
            <a:r>
              <a:rPr lang="en-US" dirty="0" err="1" smtClean="0"/>
              <a:t>Aboul-Magd</a:t>
            </a:r>
            <a:r>
              <a:rPr lang="en-US" dirty="0" smtClean="0"/>
              <a:t>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TGax: Moved</a:t>
            </a:r>
            <a:r>
              <a:rPr lang="en-US" dirty="0"/>
              <a:t>: Hongyuan Zhang,  Seconded: Tianyu Wu, Result: 33/0/0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707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extension (redux)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TGax </a:t>
            </a:r>
            <a:r>
              <a:rPr lang="en-US" dirty="0"/>
              <a:t>PAR </a:t>
            </a:r>
            <a:r>
              <a:rPr lang="en-US" dirty="0" smtClean="0"/>
              <a:t>extension request in </a:t>
            </a:r>
            <a:r>
              <a:rPr lang="fr-FR" dirty="0" smtClean="0"/>
              <a:t>11-18/870r4</a:t>
            </a:r>
          </a:p>
          <a:p>
            <a:endParaRPr lang="fr-FR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  <a:endParaRPr lang="en-US" dirty="0"/>
          </a:p>
          <a:p>
            <a:r>
              <a:rPr lang="en-US" dirty="0" smtClean="0"/>
              <a:t>Result (Y/N/A):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641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 smtClean="0"/>
              <a:t>Reaffirm </a:t>
            </a:r>
            <a:r>
              <a:rPr lang="en-US" dirty="0"/>
              <a:t>doc 11-17/1288r2 as the Coexistence Assurance Document</a:t>
            </a:r>
            <a:endParaRPr lang="en-US" altLang="en-US" dirty="0"/>
          </a:p>
          <a:p>
            <a:pPr marL="0" indent="0">
              <a:buNone/>
            </a:pPr>
            <a:endParaRPr lang="en-CA" altLang="en-US" dirty="0"/>
          </a:p>
          <a:p>
            <a:r>
              <a:rPr lang="en-CA" altLang="en-US" dirty="0"/>
              <a:t>Moved: Edward Au on behalf of </a:t>
            </a:r>
            <a:r>
              <a:rPr lang="en-CA" altLang="en-US" dirty="0" err="1"/>
              <a:t>TGay</a:t>
            </a:r>
            <a:endParaRPr lang="en-CA" altLang="en-US" dirty="0"/>
          </a:p>
          <a:p>
            <a:r>
              <a:rPr lang="en-CA" altLang="en-US" dirty="0"/>
              <a:t>Result</a:t>
            </a:r>
            <a:r>
              <a:rPr lang="en-CA" altLang="en-US" dirty="0" smtClean="0"/>
              <a:t>:</a:t>
            </a:r>
          </a:p>
          <a:p>
            <a:endParaRPr lang="en-CA" altLang="en-US" dirty="0"/>
          </a:p>
          <a:p>
            <a:r>
              <a:rPr lang="en-CA" altLang="en-US" dirty="0" err="1"/>
              <a:t>TGay</a:t>
            </a:r>
            <a:r>
              <a:rPr lang="en-CA" altLang="en-US" dirty="0"/>
              <a:t> result: </a:t>
            </a:r>
            <a:r>
              <a:rPr lang="en-CA" altLang="en-US" dirty="0" smtClean="0"/>
              <a:t>27/0/2 </a:t>
            </a:r>
            <a:r>
              <a:rPr lang="en-CA" altLang="en-US" dirty="0"/>
              <a:t>Passes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183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Having approved changes to </a:t>
            </a:r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/>
              <a:t>draft D1.0, as defined in 11-18/0067r11 in addition to motions passed during the 2018 July session, </a:t>
            </a:r>
          </a:p>
          <a:p>
            <a:r>
              <a:rPr lang="en-US" dirty="0"/>
              <a:t>Instruct the editor to prepare </a:t>
            </a:r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/>
              <a:t>draft D2.0, and </a:t>
            </a:r>
          </a:p>
          <a:p>
            <a:r>
              <a:rPr lang="en-US" dirty="0"/>
              <a:t>Approve a 30 day Working Group Technical Letter Ballot asking the question “Should </a:t>
            </a:r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/>
              <a:t>Draft D2.0 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/>
              <a:t>Edward Au on behalf of </a:t>
            </a:r>
            <a:r>
              <a:rPr lang="en-US" dirty="0" err="1"/>
              <a:t>TGay</a:t>
            </a:r>
            <a:endParaRPr lang="en-US" dirty="0"/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err="1"/>
              <a:t>TGay</a:t>
            </a:r>
            <a:r>
              <a:rPr lang="en-US" dirty="0"/>
              <a:t> </a:t>
            </a:r>
            <a:r>
              <a:rPr lang="en-US" dirty="0" smtClean="0"/>
              <a:t>result</a:t>
            </a:r>
            <a:r>
              <a:rPr lang="en-US" dirty="0"/>
              <a:t>: 31-0-0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170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comment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to:</a:t>
            </a:r>
          </a:p>
          <a:p>
            <a:r>
              <a:rPr lang="en-US" dirty="0"/>
              <a:t>•	Instruct the technical editor to generate and publish IEEE P802.11az D0.4 based on D0.3 and any amendment text adopted during the July </a:t>
            </a:r>
            <a:r>
              <a:rPr lang="en-US" dirty="0" smtClean="0"/>
              <a:t>meeting</a:t>
            </a:r>
            <a:endParaRPr lang="en-US" dirty="0"/>
          </a:p>
          <a:p>
            <a:r>
              <a:rPr lang="en-US" dirty="0"/>
              <a:t>•	Initiate a 30 day </a:t>
            </a:r>
            <a:r>
              <a:rPr lang="en-US" dirty="0" smtClean="0"/>
              <a:t>comment </a:t>
            </a:r>
            <a:r>
              <a:rPr lang="en-US" dirty="0"/>
              <a:t>collection </a:t>
            </a:r>
            <a:r>
              <a:rPr lang="en-US" dirty="0" smtClean="0"/>
              <a:t>on </a:t>
            </a:r>
            <a:r>
              <a:rPr lang="en-US" dirty="0"/>
              <a:t>IEEE P802.11az </a:t>
            </a:r>
            <a:r>
              <a:rPr lang="en-US" dirty="0" smtClean="0"/>
              <a:t>D0.4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Moved: Jonathan Segev on behalf of </a:t>
            </a:r>
            <a:r>
              <a:rPr lang="en-US" dirty="0" err="1" smtClean="0"/>
              <a:t>TGaz</a:t>
            </a:r>
            <a:endParaRPr lang="en-US" dirty="0"/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 result </a:t>
            </a:r>
            <a:r>
              <a:rPr lang="en-US" dirty="0"/>
              <a:t>(Y/N/A): </a:t>
            </a:r>
            <a:r>
              <a:rPr lang="en-US" dirty="0" smtClean="0"/>
              <a:t>12/0/0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215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BCS SG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the IEEE 802 LMSC to </a:t>
            </a:r>
            <a:r>
              <a:rPr lang="en-US" dirty="0" err="1" smtClean="0"/>
              <a:t>recharter</a:t>
            </a:r>
            <a:r>
              <a:rPr lang="en-US" dirty="0" smtClean="0"/>
              <a:t> the 802.11 BCS Study Group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016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SG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sz="1800" dirty="0" smtClean="0"/>
              <a:t>Approve </a:t>
            </a:r>
            <a:r>
              <a:rPr lang="en-US" sz="1800" dirty="0"/>
              <a:t>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increase peak throughput and improve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support high throughput and low latency applications such as video-over-WLAN, gaming, AR and VR</a:t>
            </a:r>
          </a:p>
          <a:p>
            <a:r>
              <a:rPr lang="en-US" sz="1800" dirty="0"/>
              <a:t>With target start of the task group in May 2019</a:t>
            </a:r>
          </a:p>
          <a:p>
            <a:endParaRPr lang="en-US" sz="1800" dirty="0" smtClean="0"/>
          </a:p>
          <a:p>
            <a:r>
              <a:rPr lang="en-US" sz="1800" dirty="0" smtClean="0"/>
              <a:t>Moved: 	 </a:t>
            </a:r>
            <a:r>
              <a:rPr lang="en-US" sz="1800" dirty="0"/>
              <a:t>	</a:t>
            </a:r>
            <a:r>
              <a:rPr lang="en-US" sz="1800" dirty="0" smtClean="0"/>
              <a:t>Seconded:</a:t>
            </a:r>
            <a:endParaRPr lang="en-US" sz="1800" dirty="0"/>
          </a:p>
          <a:p>
            <a:r>
              <a:rPr lang="en-US" sz="1800" dirty="0" smtClean="0"/>
              <a:t>Result (Y/N/A): </a:t>
            </a:r>
            <a:endParaRPr lang="en-US" sz="1800" dirty="0"/>
          </a:p>
          <a:p>
            <a:r>
              <a:rPr lang="en-US" sz="1800" dirty="0"/>
              <a:t>(Straw Poll Result in EHT TIG: Do you support using the above text as the motion text for EHT study group creation?</a:t>
            </a:r>
          </a:p>
          <a:p>
            <a:r>
              <a:rPr lang="en-US" sz="1800" dirty="0"/>
              <a:t>Y 101 / N 40 / A 11)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654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SG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the IEEE 802 LMSC to </a:t>
            </a:r>
            <a:r>
              <a:rPr lang="en-US" dirty="0" err="1" smtClean="0"/>
              <a:t>recharter</a:t>
            </a:r>
            <a:r>
              <a:rPr lang="en-US" dirty="0" smtClean="0"/>
              <a:t> the 802.11 NGV Study Group</a:t>
            </a:r>
          </a:p>
          <a:p>
            <a:endParaRPr lang="en-US" dirty="0"/>
          </a:p>
          <a:p>
            <a:r>
              <a:rPr lang="en-US" dirty="0" smtClean="0"/>
              <a:t>Moved: Bo Sun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5095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to </a:t>
            </a:r>
            <a:r>
              <a:rPr lang="en-US" dirty="0" smtClean="0"/>
              <a:t>approve the liaison in 11-18/1303r2, granting the working group chair editorial privilege.</a:t>
            </a:r>
          </a:p>
          <a:p>
            <a:endParaRPr lang="en-US" dirty="0"/>
          </a:p>
          <a:p>
            <a:r>
              <a:rPr lang="en-US" dirty="0" smtClean="0"/>
              <a:t>Moved: Bo Sun</a:t>
            </a:r>
          </a:p>
          <a:p>
            <a:r>
              <a:rPr lang="en-US" dirty="0" smtClean="0"/>
              <a:t>Seconded: Hongyuan Zhang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NGV SG: Move: Michael Fischer  Second: James </a:t>
            </a:r>
            <a:r>
              <a:rPr lang="en-US" dirty="0" err="1" smtClean="0"/>
              <a:t>Lepp</a:t>
            </a:r>
            <a:r>
              <a:rPr lang="en-US" dirty="0" smtClean="0"/>
              <a:t>  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58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ECR report in 11-18/1124r3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726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document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extending the ETSI/IEEE joint development agreement to include the activities in ETSI TC ITS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068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Time Applications (RTA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formation of a  Real Time Applications (RTA) TIG to investigate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Latency </a:t>
            </a:r>
            <a:r>
              <a:rPr lang="en-US" dirty="0"/>
              <a:t>and stability issues observed with real time applications such as mobile and multiplayer </a:t>
            </a:r>
            <a:r>
              <a:rPr lang="en-US" dirty="0" smtClean="0"/>
              <a:t>games, robotics and industrial automation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otential </a:t>
            </a:r>
            <a:r>
              <a:rPr lang="en-US" dirty="0"/>
              <a:t>mechanisms to address the identified </a:t>
            </a:r>
            <a:r>
              <a:rPr lang="en-US" dirty="0" smtClean="0"/>
              <a:t>issues</a:t>
            </a:r>
            <a:endParaRPr lang="en-US" dirty="0"/>
          </a:p>
          <a:p>
            <a:r>
              <a:rPr lang="en-US" dirty="0"/>
              <a:t>The TIG is to complete a report on this topic at or before the November 2018 session.</a:t>
            </a:r>
          </a:p>
          <a:p>
            <a:endParaRPr lang="en-US" dirty="0"/>
          </a:p>
          <a:p>
            <a:r>
              <a:rPr lang="en-US" dirty="0"/>
              <a:t>Moved: Allan </a:t>
            </a:r>
            <a:r>
              <a:rPr lang="en-US" dirty="0" smtClean="0"/>
              <a:t>Jones</a:t>
            </a:r>
            <a:endParaRPr lang="en-US" dirty="0"/>
          </a:p>
          <a:p>
            <a:r>
              <a:rPr lang="en-US" dirty="0"/>
              <a:t>Seconded: </a:t>
            </a:r>
            <a:r>
              <a:rPr lang="en-US" dirty="0" smtClean="0"/>
              <a:t>Bo Sun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897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EC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54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Osama </a:t>
            </a:r>
            <a:r>
              <a:rPr lang="en-US" dirty="0" err="1" smtClean="0"/>
              <a:t>Aboul-Magd</a:t>
            </a:r>
            <a:r>
              <a:rPr lang="en-US" dirty="0" smtClean="0"/>
              <a:t> as ECR ad-hoc chair</a:t>
            </a:r>
          </a:p>
          <a:p>
            <a:endParaRPr lang="en-US" dirty="0"/>
          </a:p>
          <a:p>
            <a:r>
              <a:rPr lang="en-US" dirty="0" smtClean="0"/>
              <a:t>Moved: Guido Hiertz</a:t>
            </a:r>
          </a:p>
          <a:p>
            <a:r>
              <a:rPr lang="en-US" dirty="0" smtClean="0"/>
              <a:t>Second: Lei Wang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Mike </a:t>
            </a:r>
            <a:r>
              <a:rPr lang="en-US" dirty="0" err="1" smtClean="0"/>
              <a:t>Montemurro</a:t>
            </a:r>
            <a:r>
              <a:rPr lang="en-US" dirty="0" smtClean="0"/>
              <a:t> as EHT TIG chair</a:t>
            </a:r>
          </a:p>
          <a:p>
            <a:endParaRPr lang="en-US" dirty="0"/>
          </a:p>
          <a:p>
            <a:r>
              <a:rPr lang="en-US" dirty="0" smtClean="0"/>
              <a:t>Moved: Ian Sherlock</a:t>
            </a:r>
          </a:p>
          <a:p>
            <a:r>
              <a:rPr lang="en-US" dirty="0" smtClean="0"/>
              <a:t>Second: Dan Harkins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– Light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/>
              <a:t>Nikola </a:t>
            </a:r>
            <a:r>
              <a:rPr lang="en-US" dirty="0" smtClean="0"/>
              <a:t>Serafimovski as chair of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Michael Fischer</a:t>
            </a:r>
          </a:p>
          <a:p>
            <a:r>
              <a:rPr lang="en-US" dirty="0" smtClean="0"/>
              <a:t>Second: George Calcev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31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TGax </a:t>
            </a:r>
            <a:r>
              <a:rPr lang="en-US" dirty="0"/>
              <a:t>PAR </a:t>
            </a:r>
            <a:r>
              <a:rPr lang="en-US" dirty="0" smtClean="0"/>
              <a:t>extension request in </a:t>
            </a:r>
            <a:r>
              <a:rPr lang="fr-FR" dirty="0" smtClean="0"/>
              <a:t>11-18/870r3</a:t>
            </a:r>
          </a:p>
          <a:p>
            <a:endParaRPr lang="fr-FR" dirty="0"/>
          </a:p>
          <a:p>
            <a:r>
              <a:rPr lang="fr-FR" dirty="0" smtClean="0"/>
              <a:t>TGax </a:t>
            </a:r>
            <a:r>
              <a:rPr lang="fr-FR" dirty="0" err="1" smtClean="0"/>
              <a:t>result</a:t>
            </a:r>
            <a:r>
              <a:rPr lang="fr-FR" dirty="0" smtClean="0"/>
              <a:t> (y/n/a): 57/0/0</a:t>
            </a:r>
            <a:endParaRPr lang="fr-FR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</a:t>
            </a:r>
            <a:r>
              <a:rPr lang="en-US" dirty="0" smtClean="0"/>
              <a:t>Stuart Kerry</a:t>
            </a:r>
          </a:p>
          <a:p>
            <a:r>
              <a:rPr lang="en-US" dirty="0" smtClean="0"/>
              <a:t>Seconded: Ian Sherlock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327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revised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Approve</a:t>
            </a:r>
            <a:r>
              <a:rPr lang="fr-FR" dirty="0" smtClean="0"/>
              <a:t> TGax </a:t>
            </a:r>
            <a:r>
              <a:rPr lang="fr-FR" dirty="0" err="1" smtClean="0"/>
              <a:t>revised</a:t>
            </a:r>
            <a:r>
              <a:rPr lang="fr-FR" dirty="0" smtClean="0"/>
              <a:t> CSD </a:t>
            </a:r>
            <a:r>
              <a:rPr lang="en-US" dirty="0" smtClean="0"/>
              <a:t>in 11-</a:t>
            </a:r>
            <a:r>
              <a:rPr lang="fr-FR" dirty="0" smtClean="0"/>
              <a:t>14/0169r2</a:t>
            </a:r>
          </a:p>
          <a:p>
            <a:endParaRPr lang="en-US" dirty="0" smtClean="0"/>
          </a:p>
          <a:p>
            <a:r>
              <a:rPr lang="en-US" dirty="0" smtClean="0"/>
              <a:t>TGax result (y/n/a): 58/0/0</a:t>
            </a:r>
          </a:p>
          <a:p>
            <a:endParaRPr lang="en-US" dirty="0" smtClean="0"/>
          </a:p>
          <a:p>
            <a:r>
              <a:rPr lang="en-US" dirty="0" smtClean="0"/>
              <a:t>Moved: Al </a:t>
            </a:r>
            <a:r>
              <a:rPr lang="en-US" dirty="0" err="1" smtClean="0"/>
              <a:t>Petrick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Jim </a:t>
            </a:r>
            <a:r>
              <a:rPr lang="en-US" dirty="0" err="1" smtClean="0"/>
              <a:t>Petranovich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123/0/0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11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9353</TotalTime>
  <Words>1434</Words>
  <Application>Microsoft Office PowerPoint</Application>
  <PresentationFormat>Widescreen</PresentationFormat>
  <Paragraphs>382</Paragraphs>
  <Slides>33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802.11 July 2018 WG Motions</vt:lpstr>
      <vt:lpstr>Abstract</vt:lpstr>
      <vt:lpstr>Monday</vt:lpstr>
      <vt:lpstr>ECR ad-hoc chair</vt:lpstr>
      <vt:lpstr>EHT TIG</vt:lpstr>
      <vt:lpstr>TGbb – Light Communications</vt:lpstr>
      <vt:lpstr>Wednesday</vt:lpstr>
      <vt:lpstr>TGax PAR extension</vt:lpstr>
      <vt:lpstr>TGax revised CSD</vt:lpstr>
      <vt:lpstr>TGax PAR and CSD responses</vt:lpstr>
      <vt:lpstr>TGax draft for sale</vt:lpstr>
      <vt:lpstr>Friday</vt:lpstr>
      <vt:lpstr>Liaison Officer Confirmation</vt:lpstr>
      <vt:lpstr>TGaz Vice Chair</vt:lpstr>
      <vt:lpstr>TGbb Vice Chairs</vt:lpstr>
      <vt:lpstr>Teleconferences</vt:lpstr>
      <vt:lpstr>Coex SC: Liaison to 3GPP RAN4</vt:lpstr>
      <vt:lpstr>Coex SC: Liaison inviting 3GPP RAN to a Coexistence Workshop</vt:lpstr>
      <vt:lpstr>JTC1</vt:lpstr>
      <vt:lpstr>TGax WBA liaison response</vt:lpstr>
      <vt:lpstr>TGax September ad-hoc</vt:lpstr>
      <vt:lpstr>TGax PAR extension (redux)</vt:lpstr>
      <vt:lpstr>TGay Coexistence Assurance Document</vt:lpstr>
      <vt:lpstr>TGay letter ballot</vt:lpstr>
      <vt:lpstr>TGaz comment collection</vt:lpstr>
      <vt:lpstr>BCS SG first recharter</vt:lpstr>
      <vt:lpstr>EHT SG formation</vt:lpstr>
      <vt:lpstr>NGV SG first recharter</vt:lpstr>
      <vt:lpstr>NGV liaison</vt:lpstr>
      <vt:lpstr>ECR report</vt:lpstr>
      <vt:lpstr>ETSI document access</vt:lpstr>
      <vt:lpstr>Real Time Applications (RTA)</vt:lpstr>
      <vt:lpstr>FRIDAY EC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110</cp:revision>
  <cp:lastPrinted>1601-01-01T00:00:00Z</cp:lastPrinted>
  <dcterms:created xsi:type="dcterms:W3CDTF">2018-05-10T16:45:22Z</dcterms:created>
  <dcterms:modified xsi:type="dcterms:W3CDTF">2018-07-13T14:54:41Z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2018-07-13 14:54:35Z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