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75" r:id="rId5"/>
    <p:sldId id="276" r:id="rId6"/>
    <p:sldId id="277" r:id="rId7"/>
    <p:sldId id="259" r:id="rId8"/>
    <p:sldId id="281" r:id="rId9"/>
    <p:sldId id="282" r:id="rId10"/>
    <p:sldId id="283" r:id="rId11"/>
    <p:sldId id="280" r:id="rId12"/>
    <p:sldId id="260" r:id="rId13"/>
    <p:sldId id="295" r:id="rId14"/>
    <p:sldId id="279" r:id="rId15"/>
    <p:sldId id="285" r:id="rId16"/>
    <p:sldId id="262" r:id="rId17"/>
    <p:sldId id="290" r:id="rId18"/>
    <p:sldId id="291" r:id="rId19"/>
    <p:sldId id="288" r:id="rId20"/>
    <p:sldId id="273" r:id="rId21"/>
    <p:sldId id="292" r:id="rId22"/>
    <p:sldId id="299" r:id="rId23"/>
    <p:sldId id="286" r:id="rId24"/>
    <p:sldId id="287" r:id="rId25"/>
    <p:sldId id="293" r:id="rId26"/>
    <p:sldId id="298" r:id="rId27"/>
    <p:sldId id="289" r:id="rId28"/>
    <p:sldId id="296" r:id="rId29"/>
    <p:sldId id="294" r:id="rId30"/>
    <p:sldId id="274" r:id="rId31"/>
    <p:sldId id="300" r:id="rId32"/>
    <p:sldId id="297" r:id="rId33"/>
    <p:sldId id="301" r:id="rId3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9" d="100"/>
          <a:sy n="89" d="100"/>
        </p:scale>
        <p:origin x="466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6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802.11-18/1059r4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July 2018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2018-07-13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PAR and CSD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Approve</a:t>
            </a:r>
            <a:r>
              <a:rPr lang="fr-FR" dirty="0" smtClean="0"/>
              <a:t> TGax PAR and CSD </a:t>
            </a:r>
            <a:r>
              <a:rPr lang="fr-FR" dirty="0" err="1" smtClean="0"/>
              <a:t>responses</a:t>
            </a:r>
            <a:r>
              <a:rPr lang="fr-FR" dirty="0" smtClean="0"/>
              <a:t> in 11-18-870r3</a:t>
            </a:r>
          </a:p>
          <a:p>
            <a:endParaRPr lang="en-US" dirty="0" smtClean="0"/>
          </a:p>
          <a:p>
            <a:r>
              <a:rPr lang="en-US" dirty="0" smtClean="0"/>
              <a:t>TGax result (y/n/a): 56/0/0</a:t>
            </a:r>
          </a:p>
          <a:p>
            <a:endParaRPr lang="en-US" dirty="0" smtClean="0"/>
          </a:p>
          <a:p>
            <a:r>
              <a:rPr lang="en-US" dirty="0" smtClean="0"/>
              <a:t>Moved: Stephen McCann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George Calcev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Y/N/A = 120/0/0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457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draft for sale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that Draft P802.11ax/D3.0 be made available for sale</a:t>
            </a:r>
          </a:p>
          <a:p>
            <a:endParaRPr lang="en-US" dirty="0"/>
          </a:p>
          <a:p>
            <a:r>
              <a:rPr lang="en-US" dirty="0"/>
              <a:t>Moved</a:t>
            </a:r>
            <a:r>
              <a:rPr lang="en-US" dirty="0" smtClean="0"/>
              <a:t>: Peter Ecclesine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Lei Wang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unanimous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715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Officer Confirmation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confirm the following liaison officers: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Ian Sherlock (Wi-Fi Alliance)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Peter Yee (IETF)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Jay Holcomb (802.18)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Tuncer</a:t>
            </a:r>
            <a:r>
              <a:rPr lang="en-US" dirty="0" smtClean="0"/>
              <a:t> </a:t>
            </a:r>
            <a:r>
              <a:rPr lang="en-US" dirty="0" err="1" smtClean="0"/>
              <a:t>Baykas</a:t>
            </a:r>
            <a:r>
              <a:rPr lang="en-US" dirty="0" smtClean="0"/>
              <a:t> (802.19)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Tim </a:t>
            </a:r>
            <a:r>
              <a:rPr lang="en-US" dirty="0"/>
              <a:t>Godfrey (802.24</a:t>
            </a:r>
            <a:r>
              <a:rPr lang="en-US" dirty="0" smtClean="0"/>
              <a:t>)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Moved:</a:t>
            </a:r>
          </a:p>
          <a:p>
            <a:pPr marL="0" indent="0"/>
            <a:r>
              <a:rPr lang="en-US" dirty="0" smtClean="0"/>
              <a:t>Seconded:</a:t>
            </a:r>
          </a:p>
          <a:p>
            <a:pPr marL="0" indent="0"/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62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Vice Chair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Assaf Kasher as Vice Chair of </a:t>
            </a:r>
            <a:r>
              <a:rPr lang="en-US" dirty="0" err="1" smtClean="0"/>
              <a:t>TGaz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Move:</a:t>
            </a:r>
          </a:p>
          <a:p>
            <a:r>
              <a:rPr lang="en-US" dirty="0" smtClean="0"/>
              <a:t>Second: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641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TGbb</a:t>
            </a:r>
            <a:r>
              <a:rPr lang="en-US" dirty="0" smtClean="0"/>
              <a:t> Vice Chairs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Oliver </a:t>
            </a:r>
            <a:r>
              <a:rPr lang="en-US" dirty="0" err="1"/>
              <a:t>Pengfei</a:t>
            </a:r>
            <a:r>
              <a:rPr lang="en-US" dirty="0"/>
              <a:t> </a:t>
            </a:r>
            <a:r>
              <a:rPr lang="en-US" dirty="0" smtClean="0"/>
              <a:t>Luo and </a:t>
            </a:r>
            <a:r>
              <a:rPr lang="en-US" dirty="0" err="1" smtClean="0"/>
              <a:t>Tuncer</a:t>
            </a:r>
            <a:r>
              <a:rPr lang="en-US" dirty="0" smtClean="0"/>
              <a:t> </a:t>
            </a:r>
            <a:r>
              <a:rPr lang="en-US" dirty="0" err="1" smtClean="0"/>
              <a:t>Baykas</a:t>
            </a:r>
            <a:r>
              <a:rPr lang="en-US" dirty="0" smtClean="0"/>
              <a:t> as vice chairs for </a:t>
            </a:r>
            <a:r>
              <a:rPr lang="en-US" dirty="0" err="1" smtClean="0"/>
              <a:t>TGbb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9657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5996292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Moved: Seconded: Result: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4000363"/>
              </p:ext>
            </p:extLst>
          </p:nvPr>
        </p:nvGraphicFramePr>
        <p:xfrm>
          <a:off x="904423" y="1371600"/>
          <a:ext cx="9448799" cy="4739143"/>
        </p:xfrm>
        <a:graphic>
          <a:graphicData uri="http://schemas.openxmlformats.org/drawingml/2006/table">
            <a:tbl>
              <a:tblPr/>
              <a:tblGrid>
                <a:gridCol w="1629103"/>
                <a:gridCol w="5213129"/>
                <a:gridCol w="1095506"/>
                <a:gridCol w="1511061"/>
              </a:tblGrid>
              <a:tr h="29701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010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August 6, Tuesday </a:t>
                      </a:r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Fridays: July 27, August 10, 17, 24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22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10 days notice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0280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Thursdays: August 2, 16, 30</a:t>
                      </a:r>
                    </a:p>
                    <a:p>
                      <a:pPr algn="l" fontAlgn="b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Thursdays: July 26, August 9, 23, September 20</a:t>
                      </a:r>
                      <a:endParaRPr lang="en-CA" sz="18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760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Wednesday: September 5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4506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22</a:t>
                      </a: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 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9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 30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 13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 27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 31, August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7, 14, 21, 28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NGV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 31, August 21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BCS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Tuesdays: September 18, 25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FD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August 8, Thursday August 30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2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Coex</a:t>
            </a:r>
            <a:r>
              <a:rPr lang="en-US" dirty="0"/>
              <a:t> SC: </a:t>
            </a:r>
            <a:r>
              <a:rPr lang="en-US" dirty="0" smtClean="0"/>
              <a:t>Liaison to </a:t>
            </a:r>
            <a:r>
              <a:rPr lang="en-US" dirty="0"/>
              <a:t>3GPP RAN4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802.11 WG approves the </a:t>
            </a:r>
            <a:r>
              <a:rPr lang="en-US" dirty="0" smtClean="0"/>
              <a:t>liaison in 18-11-1305r0 </a:t>
            </a:r>
            <a:r>
              <a:rPr lang="en-US" dirty="0"/>
              <a:t>to 3GPP </a:t>
            </a:r>
            <a:r>
              <a:rPr lang="en-US" dirty="0" smtClean="0"/>
              <a:t>RAN4</a:t>
            </a:r>
          </a:p>
          <a:p>
            <a:endParaRPr lang="en-US" dirty="0" smtClean="0"/>
          </a:p>
          <a:p>
            <a:r>
              <a:rPr lang="en-US" dirty="0" smtClean="0"/>
              <a:t>Moved: Andrew Myles</a:t>
            </a:r>
            <a:endParaRPr lang="en-US" dirty="0"/>
          </a:p>
          <a:p>
            <a:r>
              <a:rPr lang="en-US" dirty="0"/>
              <a:t>Seconded:</a:t>
            </a:r>
          </a:p>
          <a:p>
            <a:r>
              <a:rPr lang="en-US" dirty="0"/>
              <a:t>Result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/>
              <a:t>Note: equivalent motion passed 22/0/8 in the SC</a:t>
            </a:r>
          </a:p>
          <a:p>
            <a:r>
              <a:rPr lang="en-US" dirty="0"/>
              <a:t>Note: the WG Chair </a:t>
            </a:r>
            <a:r>
              <a:rPr lang="en-US" dirty="0" smtClean="0"/>
              <a:t>has </a:t>
            </a:r>
            <a:r>
              <a:rPr lang="en-US" dirty="0"/>
              <a:t>editorial license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616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Coex</a:t>
            </a:r>
            <a:r>
              <a:rPr lang="en-US" dirty="0"/>
              <a:t> SC: </a:t>
            </a:r>
            <a:r>
              <a:rPr lang="en-US" dirty="0" smtClean="0"/>
              <a:t>Liaison inviting </a:t>
            </a:r>
            <a:r>
              <a:rPr lang="en-US" dirty="0"/>
              <a:t>3GPP RAN </a:t>
            </a:r>
            <a:r>
              <a:rPr lang="en-US" dirty="0" smtClean="0"/>
              <a:t>to </a:t>
            </a:r>
            <a:r>
              <a:rPr lang="en-US" dirty="0"/>
              <a:t>a Coexistence Workshop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05001"/>
            <a:ext cx="10361084" cy="4189414"/>
          </a:xfrm>
        </p:spPr>
        <p:txBody>
          <a:bodyPr/>
          <a:lstStyle/>
          <a:p>
            <a:r>
              <a:rPr lang="en-US" dirty="0"/>
              <a:t>IEEE 802.11 WG approves the </a:t>
            </a:r>
            <a:r>
              <a:rPr lang="en-US" dirty="0" smtClean="0"/>
              <a:t>liaison in 11-18-1327-02 inviting 3GPP </a:t>
            </a:r>
            <a:r>
              <a:rPr lang="en-US" dirty="0"/>
              <a:t>RAN </a:t>
            </a:r>
            <a:r>
              <a:rPr lang="en-US" dirty="0" smtClean="0"/>
              <a:t>to </a:t>
            </a:r>
            <a:r>
              <a:rPr lang="en-US" dirty="0"/>
              <a:t>a Coexistence Workshop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Andrew Myles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/>
              <a:t>Note: overwhelming straw poll approved a version that was later </a:t>
            </a:r>
            <a:r>
              <a:rPr lang="en-US" dirty="0" smtClean="0"/>
              <a:t>significantly </a:t>
            </a:r>
            <a:r>
              <a:rPr lang="en-US" dirty="0"/>
              <a:t>edited</a:t>
            </a:r>
          </a:p>
          <a:p>
            <a:r>
              <a:rPr lang="en-US" dirty="0"/>
              <a:t>Note: the WG Chair </a:t>
            </a:r>
            <a:r>
              <a:rPr lang="en-US" dirty="0" smtClean="0"/>
              <a:t>has editorial </a:t>
            </a:r>
            <a:r>
              <a:rPr lang="en-US" dirty="0"/>
              <a:t>license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964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JTC1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for 802.11 WG</a:t>
            </a:r>
          </a:p>
          <a:p>
            <a:r>
              <a:rPr lang="en-US" dirty="0" smtClean="0"/>
              <a:t>Request IEEE </a:t>
            </a:r>
            <a:r>
              <a:rPr lang="en-US" dirty="0"/>
              <a:t>802 EC approval to forward IEEE 802.11ak, IEEE 802.11aq and IEEE 802.11aj to ISO/IEC </a:t>
            </a:r>
            <a:r>
              <a:rPr lang="en-US" dirty="0" smtClean="0"/>
              <a:t>JTC1/SC6 </a:t>
            </a:r>
            <a:r>
              <a:rPr lang="en-US" dirty="0"/>
              <a:t>for information under the PSDO agreement 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Andrew Myles</a:t>
            </a:r>
          </a:p>
          <a:p>
            <a:r>
              <a:rPr lang="en-US" dirty="0"/>
              <a:t>Seconded:</a:t>
            </a:r>
          </a:p>
          <a:p>
            <a:endParaRPr lang="en-US" dirty="0"/>
          </a:p>
          <a:p>
            <a:r>
              <a:rPr lang="en-US" dirty="0"/>
              <a:t>Note: the WG Chair will take to EC assuming the motion passes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9798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July 2018 </a:t>
            </a:r>
            <a:r>
              <a:rPr lang="en-US" b="0" dirty="0"/>
              <a:t>802.11 WG plenary 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</a:t>
            </a:r>
          </a:p>
          <a:p>
            <a:r>
              <a:rPr lang="en-US" b="0" dirty="0" smtClean="0"/>
              <a:t>R1 Monday results</a:t>
            </a:r>
          </a:p>
          <a:p>
            <a:r>
              <a:rPr lang="en-US" b="0" dirty="0" smtClean="0"/>
              <a:t>R2 Midweek motions added</a:t>
            </a:r>
          </a:p>
          <a:p>
            <a:r>
              <a:rPr lang="en-US" b="0" dirty="0" smtClean="0"/>
              <a:t>R3 Revised TGax doc numbers. Results.</a:t>
            </a:r>
          </a:p>
          <a:p>
            <a:r>
              <a:rPr lang="en-US" b="0" dirty="0" smtClean="0"/>
              <a:t>R4 Friday motions added.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WBA liaison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</a:t>
            </a:r>
            <a:r>
              <a:rPr lang="en-US" dirty="0"/>
              <a:t>document 11-18/1291r2 as the liaison response to WBA and grant the WG chair editorial </a:t>
            </a:r>
            <a:r>
              <a:rPr lang="en-US" dirty="0" smtClean="0"/>
              <a:t>privilege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</a:p>
          <a:p>
            <a:endParaRPr lang="en-US" dirty="0" smtClean="0"/>
          </a:p>
          <a:p>
            <a:r>
              <a:rPr lang="en-US" dirty="0" smtClean="0"/>
              <a:t>TGax: </a:t>
            </a:r>
            <a:r>
              <a:rPr lang="en-US" dirty="0"/>
              <a:t>Move: Youhan </a:t>
            </a:r>
            <a:r>
              <a:rPr lang="en-US" dirty="0" smtClean="0"/>
              <a:t>Kim, Second</a:t>
            </a:r>
            <a:r>
              <a:rPr lang="en-US" dirty="0"/>
              <a:t>: </a:t>
            </a:r>
            <a:r>
              <a:rPr lang="en-US" dirty="0" smtClean="0"/>
              <a:t>George Cherian, Result: Y/N/A:33/0/3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0455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September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Authorize TGax to hold an ad-hoc meeting on September 5-7 in the Bay </a:t>
            </a:r>
            <a:r>
              <a:rPr lang="en-US" dirty="0" smtClean="0"/>
              <a:t>Area </a:t>
            </a:r>
            <a:r>
              <a:rPr lang="en-US" dirty="0"/>
              <a:t>for the purpose of comment resolution.</a:t>
            </a:r>
          </a:p>
          <a:p>
            <a:endParaRPr lang="en-US" dirty="0"/>
          </a:p>
          <a:p>
            <a:r>
              <a:rPr lang="en-US" dirty="0"/>
              <a:t>Note: PHY </a:t>
            </a:r>
            <a:r>
              <a:rPr lang="en-US" dirty="0" smtClean="0"/>
              <a:t>ad-hoc </a:t>
            </a:r>
            <a:r>
              <a:rPr lang="en-US" dirty="0"/>
              <a:t>is meeting for only one day, Sept. 7</a:t>
            </a:r>
          </a:p>
          <a:p>
            <a:r>
              <a:rPr lang="en-US" dirty="0"/>
              <a:t> </a:t>
            </a:r>
          </a:p>
          <a:p>
            <a:r>
              <a:rPr lang="en-US" dirty="0" smtClean="0"/>
              <a:t>Moved: Osama </a:t>
            </a:r>
            <a:r>
              <a:rPr lang="en-US" dirty="0" err="1" smtClean="0"/>
              <a:t>Aboul-Magd</a:t>
            </a:r>
            <a:r>
              <a:rPr lang="en-US" dirty="0" smtClean="0"/>
              <a:t> on </a:t>
            </a:r>
            <a:r>
              <a:rPr lang="en-US" dirty="0"/>
              <a:t>behalf of </a:t>
            </a:r>
            <a:r>
              <a:rPr lang="en-US" dirty="0" smtClean="0"/>
              <a:t>TGax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TGax: Moved</a:t>
            </a:r>
            <a:r>
              <a:rPr lang="en-US" dirty="0"/>
              <a:t>: Hongyuan Zhang,  Seconded: Tianyu Wu, Result: 33/0/0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707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PAR </a:t>
            </a:r>
            <a:r>
              <a:rPr lang="en-US" dirty="0" smtClean="0"/>
              <a:t>extension (redux)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TGax </a:t>
            </a:r>
            <a:r>
              <a:rPr lang="en-US" dirty="0"/>
              <a:t>PAR </a:t>
            </a:r>
            <a:r>
              <a:rPr lang="en-US" dirty="0" smtClean="0"/>
              <a:t>extension request in </a:t>
            </a:r>
            <a:r>
              <a:rPr lang="fr-FR" dirty="0" smtClean="0"/>
              <a:t>11-18/870r4</a:t>
            </a:r>
            <a:endParaRPr lang="fr-FR" dirty="0" smtClean="0"/>
          </a:p>
          <a:p>
            <a:endParaRPr lang="fr-FR" dirty="0"/>
          </a:p>
          <a:p>
            <a:r>
              <a:rPr lang="en-US" dirty="0" smtClean="0"/>
              <a:t>Moved: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 smtClean="0"/>
              <a:t>Result (Y/N/A):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76412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Coexistence Assurance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dirty="0" smtClean="0"/>
              <a:t>Reaffirm </a:t>
            </a:r>
            <a:r>
              <a:rPr lang="en-US" dirty="0"/>
              <a:t>doc 11-17/1288r2 as the Coexistence Assurance Document</a:t>
            </a:r>
            <a:endParaRPr lang="en-US" altLang="en-US" dirty="0"/>
          </a:p>
          <a:p>
            <a:pPr marL="0" indent="0">
              <a:buNone/>
            </a:pPr>
            <a:endParaRPr lang="en-CA" altLang="en-US" dirty="0"/>
          </a:p>
          <a:p>
            <a:r>
              <a:rPr lang="en-CA" altLang="en-US" dirty="0"/>
              <a:t>Moved: Edward Au on behalf of </a:t>
            </a:r>
            <a:r>
              <a:rPr lang="en-CA" altLang="en-US" dirty="0" err="1"/>
              <a:t>TGay</a:t>
            </a:r>
            <a:endParaRPr lang="en-CA" altLang="en-US" dirty="0"/>
          </a:p>
          <a:p>
            <a:r>
              <a:rPr lang="en-CA" altLang="en-US" dirty="0"/>
              <a:t>Result</a:t>
            </a:r>
            <a:r>
              <a:rPr lang="en-CA" altLang="en-US" dirty="0" smtClean="0"/>
              <a:t>:</a:t>
            </a:r>
          </a:p>
          <a:p>
            <a:endParaRPr lang="en-CA" altLang="en-US" dirty="0"/>
          </a:p>
          <a:p>
            <a:r>
              <a:rPr lang="en-CA" altLang="en-US" dirty="0" err="1"/>
              <a:t>TGay</a:t>
            </a:r>
            <a:r>
              <a:rPr lang="en-CA" altLang="en-US" dirty="0"/>
              <a:t> result: </a:t>
            </a:r>
            <a:r>
              <a:rPr lang="en-CA" altLang="en-US" dirty="0" smtClean="0"/>
              <a:t>27/0/2 </a:t>
            </a:r>
            <a:r>
              <a:rPr lang="en-CA" altLang="en-US" dirty="0"/>
              <a:t>Passes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1836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letter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/>
              <a:t>Having approved changes to </a:t>
            </a:r>
            <a:r>
              <a:rPr lang="en-US" dirty="0" err="1" smtClean="0"/>
              <a:t>TGay</a:t>
            </a:r>
            <a:r>
              <a:rPr lang="en-US" dirty="0" smtClean="0"/>
              <a:t> </a:t>
            </a:r>
            <a:r>
              <a:rPr lang="en-US" dirty="0"/>
              <a:t>draft D1.0, as defined in 11-18/0067r11 in addition to motions passed during the 2018 July session, </a:t>
            </a:r>
          </a:p>
          <a:p>
            <a:r>
              <a:rPr lang="en-US" dirty="0"/>
              <a:t>Instruct the editor to prepare </a:t>
            </a:r>
            <a:r>
              <a:rPr lang="en-US" dirty="0" err="1" smtClean="0"/>
              <a:t>TGay</a:t>
            </a:r>
            <a:r>
              <a:rPr lang="en-US" dirty="0" smtClean="0"/>
              <a:t> </a:t>
            </a:r>
            <a:r>
              <a:rPr lang="en-US" dirty="0"/>
              <a:t>draft D2.0, and </a:t>
            </a:r>
          </a:p>
          <a:p>
            <a:r>
              <a:rPr lang="en-US" dirty="0"/>
              <a:t>Approve a 30 day Working Group Technical Letter Ballot asking the question “Should </a:t>
            </a:r>
            <a:r>
              <a:rPr lang="en-US" dirty="0" err="1" smtClean="0"/>
              <a:t>TGay</a:t>
            </a:r>
            <a:r>
              <a:rPr lang="en-US" dirty="0" smtClean="0"/>
              <a:t> </a:t>
            </a:r>
            <a:r>
              <a:rPr lang="en-US" dirty="0"/>
              <a:t>Draft D2.0 be forwarded to Sponsor Ballot?”</a:t>
            </a:r>
          </a:p>
          <a:p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/>
              <a:t>Edward Au on behalf of </a:t>
            </a:r>
            <a:r>
              <a:rPr lang="en-US" dirty="0" err="1"/>
              <a:t>TGay</a:t>
            </a:r>
            <a:endParaRPr lang="en-US" dirty="0"/>
          </a:p>
          <a:p>
            <a:r>
              <a:rPr lang="en-US" dirty="0" smtClean="0"/>
              <a:t>Result:</a:t>
            </a:r>
          </a:p>
          <a:p>
            <a:endParaRPr lang="en-US" dirty="0"/>
          </a:p>
          <a:p>
            <a:r>
              <a:rPr lang="en-US" dirty="0" err="1"/>
              <a:t>TGay</a:t>
            </a:r>
            <a:r>
              <a:rPr lang="en-US" dirty="0"/>
              <a:t> </a:t>
            </a:r>
            <a:r>
              <a:rPr lang="en-US" dirty="0" smtClean="0"/>
              <a:t>result</a:t>
            </a:r>
            <a:r>
              <a:rPr lang="en-US" dirty="0"/>
              <a:t>: 31-0-0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1702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comment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</a:t>
            </a:r>
            <a:r>
              <a:rPr lang="en-US" dirty="0"/>
              <a:t>to:</a:t>
            </a:r>
          </a:p>
          <a:p>
            <a:r>
              <a:rPr lang="en-US" dirty="0"/>
              <a:t>•	Instruct the technical editor to generate and publish IEEE P802.11az D0.4 based on D0.3 and any amendment text adopted during the July </a:t>
            </a:r>
            <a:r>
              <a:rPr lang="en-US" dirty="0" smtClean="0"/>
              <a:t>meeting</a:t>
            </a:r>
            <a:endParaRPr lang="en-US" dirty="0"/>
          </a:p>
          <a:p>
            <a:r>
              <a:rPr lang="en-US" dirty="0"/>
              <a:t>•	Initiate a 30 day </a:t>
            </a:r>
            <a:r>
              <a:rPr lang="en-US" dirty="0" smtClean="0"/>
              <a:t>comment </a:t>
            </a:r>
            <a:r>
              <a:rPr lang="en-US" dirty="0"/>
              <a:t>collection </a:t>
            </a:r>
            <a:r>
              <a:rPr lang="en-US" dirty="0" smtClean="0"/>
              <a:t>on </a:t>
            </a:r>
            <a:r>
              <a:rPr lang="en-US" dirty="0"/>
              <a:t>IEEE P802.11az </a:t>
            </a:r>
            <a:r>
              <a:rPr lang="en-US" dirty="0" smtClean="0"/>
              <a:t>D0.4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Moved: Jonathan Segev on behalf of </a:t>
            </a:r>
            <a:r>
              <a:rPr lang="en-US" dirty="0" err="1" smtClean="0"/>
              <a:t>TGaz</a:t>
            </a:r>
            <a:endParaRPr lang="en-US" dirty="0"/>
          </a:p>
          <a:p>
            <a:r>
              <a:rPr lang="en-US" dirty="0" smtClean="0"/>
              <a:t>Result: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TG result </a:t>
            </a:r>
            <a:r>
              <a:rPr lang="en-US" dirty="0"/>
              <a:t>(Y/N/A): </a:t>
            </a:r>
            <a:r>
              <a:rPr lang="en-US" dirty="0" smtClean="0"/>
              <a:t>12/0/0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2158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BCS SG first </a:t>
            </a:r>
            <a:r>
              <a:rPr lang="en-US" dirty="0" err="1" smtClean="0"/>
              <a:t>recharter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 the IEEE 802 LMSC to </a:t>
            </a:r>
            <a:r>
              <a:rPr lang="en-US" dirty="0" err="1" smtClean="0"/>
              <a:t>recharter</a:t>
            </a:r>
            <a:r>
              <a:rPr lang="en-US" dirty="0" smtClean="0"/>
              <a:t> the 802.11 BCS Study Group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0165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SG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sz="1800" dirty="0" smtClean="0"/>
              <a:t>Approve </a:t>
            </a:r>
            <a:r>
              <a:rPr lang="en-US" sz="1800" dirty="0"/>
              <a:t>formation of an EHT SG (Extreme High Throughput Study Group) to develop a Project Authorization Request (PAR) and a Criteria for Standards Development (CSD) for a new 802.11 amendment for operating in the bands between 1 to 7.125 GHz, with the primary objectives: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To increase peak throughput and improve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To support high throughput and low latency applications such as video-over-WLAN, gaming, AR and VR</a:t>
            </a:r>
          </a:p>
          <a:p>
            <a:r>
              <a:rPr lang="en-US" sz="1800" dirty="0"/>
              <a:t>With target start of the task group in May 2019</a:t>
            </a:r>
          </a:p>
          <a:p>
            <a:endParaRPr lang="en-US" sz="1800" dirty="0" smtClean="0"/>
          </a:p>
          <a:p>
            <a:r>
              <a:rPr lang="en-US" sz="1800" dirty="0" smtClean="0"/>
              <a:t>Moved: 	 </a:t>
            </a:r>
            <a:r>
              <a:rPr lang="en-US" sz="1800" dirty="0"/>
              <a:t>	</a:t>
            </a:r>
            <a:r>
              <a:rPr lang="en-US" sz="1800" dirty="0" smtClean="0"/>
              <a:t>Seconded:</a:t>
            </a:r>
            <a:endParaRPr lang="en-US" sz="1800" dirty="0"/>
          </a:p>
          <a:p>
            <a:r>
              <a:rPr lang="en-US" sz="1800" dirty="0" smtClean="0"/>
              <a:t>Result (Y/N/A): </a:t>
            </a:r>
            <a:endParaRPr lang="en-US" sz="1800" dirty="0"/>
          </a:p>
          <a:p>
            <a:r>
              <a:rPr lang="en-US" sz="1800" dirty="0"/>
              <a:t>(Straw Poll Result in EHT TIG: Do you support using the above text as the motion text for EHT study group creation?</a:t>
            </a:r>
          </a:p>
          <a:p>
            <a:r>
              <a:rPr lang="en-US" sz="1800" dirty="0"/>
              <a:t>Y 101 / N 40 / A 11)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96547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NGV SG first </a:t>
            </a:r>
            <a:r>
              <a:rPr lang="en-US" dirty="0" err="1" smtClean="0"/>
              <a:t>recharter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 the IEEE 802 LMSC to </a:t>
            </a:r>
            <a:r>
              <a:rPr lang="en-US" dirty="0" err="1" smtClean="0"/>
              <a:t>recharter</a:t>
            </a:r>
            <a:r>
              <a:rPr lang="en-US" dirty="0" smtClean="0"/>
              <a:t> the 802.11 NGV Study Group</a:t>
            </a:r>
          </a:p>
          <a:p>
            <a:endParaRPr lang="en-US" dirty="0"/>
          </a:p>
          <a:p>
            <a:r>
              <a:rPr lang="en-US" dirty="0" smtClean="0"/>
              <a:t>Moved: Bo Sun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65095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NGV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</a:t>
            </a:r>
            <a:r>
              <a:rPr lang="en-US" dirty="0"/>
              <a:t>to </a:t>
            </a:r>
            <a:r>
              <a:rPr lang="en-US" dirty="0" smtClean="0"/>
              <a:t>approve the liaison in 11-18/1303r2, granting the working group chair editorial privilege.</a:t>
            </a:r>
          </a:p>
          <a:p>
            <a:endParaRPr lang="en-US" dirty="0"/>
          </a:p>
          <a:p>
            <a:r>
              <a:rPr lang="en-US" dirty="0" smtClean="0"/>
              <a:t>Moved: Bo Sun</a:t>
            </a:r>
          </a:p>
          <a:p>
            <a:r>
              <a:rPr lang="en-US" dirty="0" smtClean="0"/>
              <a:t>Seconded: Hongyuan Zhang</a:t>
            </a:r>
          </a:p>
          <a:p>
            <a:r>
              <a:rPr lang="en-US" dirty="0" smtClean="0"/>
              <a:t>Result:</a:t>
            </a:r>
          </a:p>
          <a:p>
            <a:endParaRPr lang="en-US" dirty="0"/>
          </a:p>
          <a:p>
            <a:r>
              <a:rPr lang="en-US" dirty="0" smtClean="0"/>
              <a:t>NGV SG: Move: Michael Fischer  Second: James </a:t>
            </a:r>
            <a:r>
              <a:rPr lang="en-US" dirty="0" err="1" smtClean="0"/>
              <a:t>Lepp</a:t>
            </a:r>
            <a:r>
              <a:rPr lang="en-US" dirty="0" smtClean="0"/>
              <a:t>  Result: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583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ECR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the ECR report in 11-18/1124r3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9726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ETSI document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extending the ETSI/IEEE joint development agreement to include the activities in ETSI TC ITS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30686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Time Applications (RTA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</a:t>
            </a:r>
            <a:r>
              <a:rPr lang="en-US" dirty="0"/>
              <a:t>formation of a  Real Time Applications (RTA) TIG to investigate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Latency </a:t>
            </a:r>
            <a:r>
              <a:rPr lang="en-US" dirty="0"/>
              <a:t>and stability issues observed with real time applications such as mobile and multiplayer games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otential </a:t>
            </a:r>
            <a:r>
              <a:rPr lang="en-US" dirty="0"/>
              <a:t>mechanisms to address the identified </a:t>
            </a:r>
            <a:r>
              <a:rPr lang="en-US" dirty="0" smtClean="0"/>
              <a:t>issues</a:t>
            </a:r>
            <a:endParaRPr lang="en-US" dirty="0"/>
          </a:p>
          <a:p>
            <a:r>
              <a:rPr lang="en-US" dirty="0"/>
              <a:t>The TIG is to complete a report on this topic at or before the November 2018 session.</a:t>
            </a:r>
          </a:p>
          <a:p>
            <a:endParaRPr lang="en-US" dirty="0"/>
          </a:p>
          <a:p>
            <a:r>
              <a:rPr lang="en-US" dirty="0"/>
              <a:t>Moved: Allan </a:t>
            </a:r>
            <a:r>
              <a:rPr lang="en-US" dirty="0" smtClean="0"/>
              <a:t>Jones</a:t>
            </a:r>
            <a:endParaRPr lang="en-US" dirty="0"/>
          </a:p>
          <a:p>
            <a:r>
              <a:rPr lang="en-US" dirty="0"/>
              <a:t>Seconded: </a:t>
            </a:r>
            <a:r>
              <a:rPr lang="en-US" dirty="0" smtClean="0"/>
              <a:t>Bo Sun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897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 EC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544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ECR ad-hoc chair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Osama </a:t>
            </a:r>
            <a:r>
              <a:rPr lang="en-US" dirty="0" err="1" smtClean="0"/>
              <a:t>Aboul-Magd</a:t>
            </a:r>
            <a:r>
              <a:rPr lang="en-US" dirty="0" smtClean="0"/>
              <a:t> as ECR ad-hoc chair</a:t>
            </a:r>
          </a:p>
          <a:p>
            <a:endParaRPr lang="en-US" dirty="0"/>
          </a:p>
          <a:p>
            <a:r>
              <a:rPr lang="en-US" dirty="0" smtClean="0"/>
              <a:t>Moved: Guido Hiertz</a:t>
            </a:r>
          </a:p>
          <a:p>
            <a:r>
              <a:rPr lang="en-US" dirty="0" smtClean="0"/>
              <a:t>Second: Lei Wang</a:t>
            </a:r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59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TIG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Mike </a:t>
            </a:r>
            <a:r>
              <a:rPr lang="en-US" dirty="0" err="1" smtClean="0"/>
              <a:t>Montemurro</a:t>
            </a:r>
            <a:r>
              <a:rPr lang="en-US" dirty="0" smtClean="0"/>
              <a:t> as EHT TIG chair</a:t>
            </a:r>
          </a:p>
          <a:p>
            <a:endParaRPr lang="en-US" dirty="0"/>
          </a:p>
          <a:p>
            <a:r>
              <a:rPr lang="en-US" dirty="0" smtClean="0"/>
              <a:t>Moved: Ian Sherlock</a:t>
            </a:r>
          </a:p>
          <a:p>
            <a:r>
              <a:rPr lang="en-US" dirty="0" smtClean="0"/>
              <a:t>Second: Dan Harkins</a:t>
            </a:r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36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TGbb</a:t>
            </a:r>
            <a:r>
              <a:rPr lang="en-US" dirty="0" smtClean="0"/>
              <a:t> – Light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</a:t>
            </a:r>
            <a:r>
              <a:rPr lang="en-US" dirty="0"/>
              <a:t>Nikola </a:t>
            </a:r>
            <a:r>
              <a:rPr lang="en-US" dirty="0" smtClean="0"/>
              <a:t>Serafimovski as chair of </a:t>
            </a:r>
            <a:r>
              <a:rPr lang="en-US" dirty="0" err="1" smtClean="0"/>
              <a:t>TGbb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Moved: Michael Fischer</a:t>
            </a:r>
          </a:p>
          <a:p>
            <a:r>
              <a:rPr lang="en-US" dirty="0" smtClean="0"/>
              <a:t>Second: George Calcev</a:t>
            </a:r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310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PAR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TGax </a:t>
            </a:r>
            <a:r>
              <a:rPr lang="en-US" dirty="0"/>
              <a:t>PAR </a:t>
            </a:r>
            <a:r>
              <a:rPr lang="en-US" dirty="0" smtClean="0"/>
              <a:t>extension request in </a:t>
            </a:r>
            <a:r>
              <a:rPr lang="fr-FR" dirty="0" smtClean="0"/>
              <a:t>11-18/870r3</a:t>
            </a:r>
          </a:p>
          <a:p>
            <a:endParaRPr lang="fr-FR" dirty="0"/>
          </a:p>
          <a:p>
            <a:r>
              <a:rPr lang="fr-FR" dirty="0" smtClean="0"/>
              <a:t>TGax </a:t>
            </a:r>
            <a:r>
              <a:rPr lang="fr-FR" dirty="0" err="1" smtClean="0"/>
              <a:t>result</a:t>
            </a:r>
            <a:r>
              <a:rPr lang="fr-FR" dirty="0" smtClean="0"/>
              <a:t> (y/n/a): 57/0/0</a:t>
            </a:r>
            <a:endParaRPr lang="fr-FR" dirty="0"/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</a:t>
            </a:r>
            <a:r>
              <a:rPr lang="en-US" dirty="0" smtClean="0"/>
              <a:t>Stuart Kerry</a:t>
            </a:r>
          </a:p>
          <a:p>
            <a:r>
              <a:rPr lang="en-US" dirty="0" smtClean="0"/>
              <a:t>Seconded: Ian Sherlock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Y/N/A = 122/0/0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327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revised 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Approve</a:t>
            </a:r>
            <a:r>
              <a:rPr lang="fr-FR" dirty="0" smtClean="0"/>
              <a:t> TGax </a:t>
            </a:r>
            <a:r>
              <a:rPr lang="fr-FR" dirty="0" err="1" smtClean="0"/>
              <a:t>revised</a:t>
            </a:r>
            <a:r>
              <a:rPr lang="fr-FR" dirty="0" smtClean="0"/>
              <a:t> CSD </a:t>
            </a:r>
            <a:r>
              <a:rPr lang="en-US" dirty="0" smtClean="0"/>
              <a:t>in 11-</a:t>
            </a:r>
            <a:r>
              <a:rPr lang="fr-FR" dirty="0" smtClean="0"/>
              <a:t>14/0169r2</a:t>
            </a:r>
          </a:p>
          <a:p>
            <a:endParaRPr lang="en-US" dirty="0" smtClean="0"/>
          </a:p>
          <a:p>
            <a:r>
              <a:rPr lang="en-US" dirty="0" smtClean="0"/>
              <a:t>TGax result (y/n/a): 58/0/0</a:t>
            </a:r>
          </a:p>
          <a:p>
            <a:endParaRPr lang="en-US" dirty="0" smtClean="0"/>
          </a:p>
          <a:p>
            <a:r>
              <a:rPr lang="en-US" dirty="0" smtClean="0"/>
              <a:t>Moved: Al </a:t>
            </a:r>
            <a:r>
              <a:rPr lang="en-US" dirty="0" err="1" smtClean="0"/>
              <a:t>Petrick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Jim </a:t>
            </a:r>
            <a:r>
              <a:rPr lang="en-US" dirty="0" err="1" smtClean="0"/>
              <a:t>Petranovich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Y/N/A = 123/0/0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7118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9351</TotalTime>
  <Words>1429</Words>
  <Application>Microsoft Office PowerPoint</Application>
  <PresentationFormat>Widescreen</PresentationFormat>
  <Paragraphs>382</Paragraphs>
  <Slides>33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802.11 July 2018 WG Motions</vt:lpstr>
      <vt:lpstr>Abstract</vt:lpstr>
      <vt:lpstr>Monday</vt:lpstr>
      <vt:lpstr>ECR ad-hoc chair</vt:lpstr>
      <vt:lpstr>EHT TIG</vt:lpstr>
      <vt:lpstr>TGbb – Light Communications</vt:lpstr>
      <vt:lpstr>Wednesday</vt:lpstr>
      <vt:lpstr>TGax PAR extension</vt:lpstr>
      <vt:lpstr>TGax revised CSD</vt:lpstr>
      <vt:lpstr>TGax PAR and CSD responses</vt:lpstr>
      <vt:lpstr>TGax draft for sale</vt:lpstr>
      <vt:lpstr>Friday</vt:lpstr>
      <vt:lpstr>Liaison Officer Confirmation</vt:lpstr>
      <vt:lpstr>TGaz Vice Chair</vt:lpstr>
      <vt:lpstr>TGbb Vice Chairs</vt:lpstr>
      <vt:lpstr>Teleconferences</vt:lpstr>
      <vt:lpstr>Coex SC: Liaison to 3GPP RAN4</vt:lpstr>
      <vt:lpstr>Coex SC: Liaison inviting 3GPP RAN to a Coexistence Workshop</vt:lpstr>
      <vt:lpstr>JTC1</vt:lpstr>
      <vt:lpstr>TGax WBA liaison response</vt:lpstr>
      <vt:lpstr>TGax September ad-hoc</vt:lpstr>
      <vt:lpstr>TGax PAR extension (redux)</vt:lpstr>
      <vt:lpstr>TGay Coexistence Assurance Document</vt:lpstr>
      <vt:lpstr>TGay letter ballot</vt:lpstr>
      <vt:lpstr>TGaz comment collection</vt:lpstr>
      <vt:lpstr>BCS SG first recharter</vt:lpstr>
      <vt:lpstr>EHT SG formation</vt:lpstr>
      <vt:lpstr>NGV SG first recharter</vt:lpstr>
      <vt:lpstr>NGV liaison</vt:lpstr>
      <vt:lpstr>ECR report</vt:lpstr>
      <vt:lpstr>ETSI document access</vt:lpstr>
      <vt:lpstr>Real Time Applications (RTA)</vt:lpstr>
      <vt:lpstr>FRIDAY EC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109</cp:revision>
  <cp:lastPrinted>1601-01-01T00:00:00Z</cp:lastPrinted>
  <dcterms:created xsi:type="dcterms:W3CDTF">2018-05-10T16:45:22Z</dcterms:created>
  <dcterms:modified xsi:type="dcterms:W3CDTF">2018-07-13T05:02:07Z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2018-07-13 05:02:06Z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