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75" r:id="rId5"/>
    <p:sldId id="276" r:id="rId6"/>
    <p:sldId id="277" r:id="rId7"/>
    <p:sldId id="259" r:id="rId8"/>
    <p:sldId id="281" r:id="rId9"/>
    <p:sldId id="282" r:id="rId10"/>
    <p:sldId id="283" r:id="rId11"/>
    <p:sldId id="280" r:id="rId12"/>
    <p:sldId id="260" r:id="rId13"/>
    <p:sldId id="279" r:id="rId14"/>
    <p:sldId id="269" r:id="rId15"/>
    <p:sldId id="262" r:id="rId16"/>
    <p:sldId id="267" r:id="rId17"/>
    <p:sldId id="273" r:id="rId18"/>
    <p:sldId id="271" r:id="rId19"/>
    <p:sldId id="272" r:id="rId20"/>
    <p:sldId id="274" r:id="rId21"/>
    <p:sldId id="28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9" d="100"/>
          <a:sy n="89" d="100"/>
        </p:scale>
        <p:origin x="466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802.11-18/0623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3602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65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854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802.11-18/1059r2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</a:t>
            </a:r>
            <a:r>
              <a:rPr lang="en-US" dirty="0" smtClean="0"/>
              <a:t>July 2018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2018-07-09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TGax PAR and CSD responses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Approve TGax PAR and CSD responses in 11-18-870r2</a:t>
            </a:r>
          </a:p>
          <a:p>
            <a:endParaRPr lang="en-US" smtClean="0"/>
          </a:p>
          <a:p>
            <a:r>
              <a:rPr lang="en-US" smtClean="0"/>
              <a:t>TGax result (y/n/a): 56/0/0</a:t>
            </a:r>
          </a:p>
          <a:p>
            <a:endParaRPr lang="en-US" smtClean="0"/>
          </a:p>
          <a:p>
            <a:r>
              <a:rPr lang="en-US" smtClean="0"/>
              <a:t>Moved:</a:t>
            </a:r>
            <a:endParaRPr lang="en-US"/>
          </a:p>
          <a:p>
            <a:r>
              <a:rPr lang="en-US"/>
              <a:t>Seconded</a:t>
            </a:r>
            <a:r>
              <a:rPr lang="en-US" smtClean="0"/>
              <a:t>:</a:t>
            </a:r>
            <a:endParaRPr lang="en-US"/>
          </a:p>
          <a:p>
            <a:r>
              <a:rPr lang="en-US"/>
              <a:t>Result: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457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TGax draft for sale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Approve that Draft P802.11ax/D3.0 be made available </a:t>
            </a:r>
            <a:r>
              <a:rPr lang="en-US" smtClean="0"/>
              <a:t>for </a:t>
            </a:r>
            <a:r>
              <a:rPr lang="en-US" smtClean="0"/>
              <a:t>sale</a:t>
            </a:r>
          </a:p>
          <a:p>
            <a:endParaRPr lang="en-US"/>
          </a:p>
          <a:p>
            <a:r>
              <a:rPr lang="en-US"/>
              <a:t>Moved:</a:t>
            </a:r>
          </a:p>
          <a:p>
            <a:r>
              <a:rPr lang="en-US"/>
              <a:t>Seconded:</a:t>
            </a:r>
          </a:p>
          <a:p>
            <a:r>
              <a:rPr lang="en-US"/>
              <a:t>Result: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6715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TGaz Vice Chair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Confirm Assaf Kasher as Vice Chair of TGaz</a:t>
            </a:r>
          </a:p>
          <a:p>
            <a:endParaRPr lang="en-US"/>
          </a:p>
          <a:p>
            <a:r>
              <a:rPr lang="en-US" smtClean="0"/>
              <a:t>Move:</a:t>
            </a:r>
          </a:p>
          <a:p>
            <a:r>
              <a:rPr lang="en-US" smtClean="0"/>
              <a:t>Second:</a:t>
            </a:r>
          </a:p>
          <a:p>
            <a:r>
              <a:rPr lang="en-US" smtClean="0"/>
              <a:t>Result: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641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 smtClean="0"/>
              <a:t>Officer Confirmation</a:t>
            </a:r>
            <a:endParaRPr lang="en-US" sz="28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Robert Stacey, Intel</a:t>
            </a:r>
            <a:endParaRPr lang="en-US" sz="1200" b="0"/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3928862"/>
              </p:ext>
            </p:extLst>
          </p:nvPr>
        </p:nvGraphicFramePr>
        <p:xfrm>
          <a:off x="914400" y="743130"/>
          <a:ext cx="7467600" cy="5255101"/>
        </p:xfrm>
        <a:graphic>
          <a:graphicData uri="http://schemas.openxmlformats.org/drawingml/2006/table">
            <a:tbl>
              <a:tblPr/>
              <a:tblGrid>
                <a:gridCol w="811902"/>
                <a:gridCol w="1025491"/>
                <a:gridCol w="2429807"/>
                <a:gridCol w="3200400"/>
              </a:tblGrid>
              <a:tr h="3764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7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Sim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James GILB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Qiang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(John) LI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 ZHANG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5935953"/>
            <a:ext cx="3002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Move: </a:t>
            </a:r>
            <a:r>
              <a:rPr lang="en-US" dirty="0" smtClean="0">
                <a:solidFill>
                  <a:schemeClr val="tx1"/>
                </a:solidFill>
              </a:rPr>
              <a:t>Second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chemeClr val="tx1"/>
                </a:solidFill>
              </a:rPr>
              <a:t>Result: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10600" y="1524000"/>
            <a:ext cx="3518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TGaz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 confirmations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1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5996292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Move to approve: </a:t>
            </a:r>
            <a:r>
              <a:rPr lang="en-US" sz="2000" dirty="0" smtClean="0">
                <a:solidFill>
                  <a:schemeClr val="tx1"/>
                </a:solidFill>
              </a:rPr>
              <a:t>Marc Emmelmann Seconded: Jonathan Segev Result: unanimous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6274861"/>
              </p:ext>
            </p:extLst>
          </p:nvPr>
        </p:nvGraphicFramePr>
        <p:xfrm>
          <a:off x="914400" y="1540854"/>
          <a:ext cx="9448799" cy="4455337"/>
        </p:xfrm>
        <a:graphic>
          <a:graphicData uri="http://schemas.openxmlformats.org/drawingml/2006/table">
            <a:tbl>
              <a:tblPr/>
              <a:tblGrid>
                <a:gridCol w="1629103"/>
                <a:gridCol w="5213129"/>
                <a:gridCol w="1095506"/>
                <a:gridCol w="1511061"/>
              </a:tblGrid>
              <a:tr h="29701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010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Mondays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4, July 2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81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Fridays: May 25, June 1, June 15, 22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Thursdays May 24, June 21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0280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Note: as needed, 10 day notice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408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Wednesdays: May 16, 23, 30, June 6, 13, 20, 27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44506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Wednesday: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June 13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974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21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4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NGV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12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BCS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Tuesdays: May 29,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19, July 3, 17, 24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Note: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Telcos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on May 15 and 22 approved at the last meeting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22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TGay</a:t>
            </a:r>
            <a:r>
              <a:rPr lang="en-US" sz="2800" dirty="0" smtClean="0"/>
              <a:t> initial ballot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92419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Liaison </a:t>
            </a:r>
            <a:r>
              <a:rPr lang="en-US" dirty="0" smtClean="0"/>
              <a:t>response to WBA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04551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11ak and 11aj to ISO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33498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NGV and BCS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NGV and BCS first </a:t>
            </a:r>
            <a:r>
              <a:rPr lang="en-US" dirty="0" err="1" smtClean="0"/>
              <a:t>recharter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2972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July 2018 </a:t>
            </a:r>
            <a:r>
              <a:rPr lang="en-US" b="0" dirty="0"/>
              <a:t>802.11 WG plenary 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</a:p>
          <a:p>
            <a:r>
              <a:rPr lang="en-US" b="0" smtClean="0"/>
              <a:t>R0 </a:t>
            </a:r>
            <a:r>
              <a:rPr lang="en-US" b="0" smtClean="0"/>
              <a:t>initial</a:t>
            </a:r>
          </a:p>
          <a:p>
            <a:r>
              <a:rPr lang="en-US" b="0" smtClean="0"/>
              <a:t>R1 Monday results</a:t>
            </a:r>
            <a:endParaRPr lang="en-US" b="0" smtClean="0"/>
          </a:p>
          <a:p>
            <a:r>
              <a:rPr lang="en-US" b="0" smtClean="0"/>
              <a:t>R2 Midweek motions added</a:t>
            </a:r>
            <a:endParaRPr lang="en-US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ECR report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29726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Possible EHT SG formation motion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670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ECR ad-hoc chair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</a:t>
            </a:r>
            <a:r>
              <a:rPr lang="en-US" dirty="0" smtClean="0"/>
              <a:t>Osama </a:t>
            </a:r>
            <a:r>
              <a:rPr lang="en-US" dirty="0" err="1" smtClean="0"/>
              <a:t>Aboul-Magd</a:t>
            </a:r>
            <a:r>
              <a:rPr lang="en-US" dirty="0" smtClean="0"/>
              <a:t> as </a:t>
            </a:r>
            <a:r>
              <a:rPr lang="en-US" dirty="0" smtClean="0"/>
              <a:t>ECR ad-hoc chair</a:t>
            </a:r>
          </a:p>
          <a:p>
            <a:endParaRPr lang="en-US" dirty="0"/>
          </a:p>
          <a:p>
            <a:r>
              <a:rPr lang="en-US" smtClean="0"/>
              <a:t>Moved: </a:t>
            </a:r>
            <a:r>
              <a:rPr lang="en-US" dirty="0" smtClean="0"/>
              <a:t>Guido Hiertz</a:t>
            </a:r>
            <a:endParaRPr lang="en-US" dirty="0" smtClean="0"/>
          </a:p>
          <a:p>
            <a:r>
              <a:rPr lang="en-US" dirty="0" smtClean="0"/>
              <a:t>Second</a:t>
            </a:r>
            <a:r>
              <a:rPr lang="en-US" dirty="0" smtClean="0"/>
              <a:t>: Lei Wang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59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TIG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</a:t>
            </a:r>
            <a:r>
              <a:rPr lang="en-US" dirty="0" smtClean="0"/>
              <a:t>Mike </a:t>
            </a:r>
            <a:r>
              <a:rPr lang="en-US" dirty="0" err="1" smtClean="0"/>
              <a:t>Montemurro</a:t>
            </a:r>
            <a:r>
              <a:rPr lang="en-US" dirty="0" smtClean="0"/>
              <a:t> as </a:t>
            </a:r>
            <a:r>
              <a:rPr lang="en-US" dirty="0" smtClean="0"/>
              <a:t>EHT </a:t>
            </a:r>
            <a:r>
              <a:rPr lang="en-US" dirty="0" smtClean="0"/>
              <a:t>TIG </a:t>
            </a:r>
            <a:r>
              <a:rPr lang="en-US" dirty="0" smtClean="0"/>
              <a:t>chair</a:t>
            </a:r>
          </a:p>
          <a:p>
            <a:endParaRPr lang="en-US" dirty="0"/>
          </a:p>
          <a:p>
            <a:r>
              <a:rPr lang="en-US" smtClean="0"/>
              <a:t>Moved: </a:t>
            </a:r>
            <a:r>
              <a:rPr lang="en-US" dirty="0" smtClean="0"/>
              <a:t>Ian Sherlock</a:t>
            </a:r>
            <a:endParaRPr lang="en-US" dirty="0" smtClean="0"/>
          </a:p>
          <a:p>
            <a:r>
              <a:rPr lang="en-US" dirty="0" smtClean="0"/>
              <a:t>Second</a:t>
            </a:r>
            <a:r>
              <a:rPr lang="en-US" dirty="0" smtClean="0"/>
              <a:t>: Dan Harkins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365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TGbb</a:t>
            </a:r>
            <a:r>
              <a:rPr lang="en-US" dirty="0" smtClean="0"/>
              <a:t> – Light 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</a:t>
            </a:r>
            <a:r>
              <a:rPr lang="en-US" dirty="0"/>
              <a:t>Nikola </a:t>
            </a:r>
            <a:r>
              <a:rPr lang="en-US" dirty="0" smtClean="0"/>
              <a:t>Serafimovski as chair of </a:t>
            </a:r>
            <a:r>
              <a:rPr lang="en-US" dirty="0" err="1" smtClean="0"/>
              <a:t>TGbb</a:t>
            </a:r>
            <a:endParaRPr lang="en-US" dirty="0" smtClean="0"/>
          </a:p>
          <a:p>
            <a:endParaRPr lang="en-US" dirty="0"/>
          </a:p>
          <a:p>
            <a:r>
              <a:rPr lang="en-US" smtClean="0"/>
              <a:t>Moved: </a:t>
            </a:r>
            <a:r>
              <a:rPr lang="en-US" dirty="0" smtClean="0"/>
              <a:t>Michael Fischer</a:t>
            </a:r>
          </a:p>
          <a:p>
            <a:r>
              <a:rPr lang="en-US" dirty="0" smtClean="0"/>
              <a:t>Second: George Calcev</a:t>
            </a:r>
          </a:p>
          <a:p>
            <a:r>
              <a:rPr lang="en-US" dirty="0" smtClean="0"/>
              <a:t>Result: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310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TGax PAR extension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Approve TGax </a:t>
            </a:r>
            <a:r>
              <a:rPr lang="en-US"/>
              <a:t>PAR </a:t>
            </a:r>
            <a:r>
              <a:rPr lang="en-US" smtClean="0"/>
              <a:t>extension request in </a:t>
            </a:r>
            <a:r>
              <a:rPr lang="fr-FR" smtClean="0"/>
              <a:t>11-18/870r2</a:t>
            </a:r>
          </a:p>
          <a:p>
            <a:endParaRPr lang="fr-FR"/>
          </a:p>
          <a:p>
            <a:r>
              <a:rPr lang="fr-FR" smtClean="0"/>
              <a:t>TGax result (y/n/a): 57/0/0</a:t>
            </a:r>
            <a:endParaRPr lang="fr-FR"/>
          </a:p>
          <a:p>
            <a:endParaRPr lang="en-US" smtClean="0"/>
          </a:p>
          <a:p>
            <a:r>
              <a:rPr lang="en-US" smtClean="0"/>
              <a:t>Moved</a:t>
            </a:r>
            <a:r>
              <a:rPr lang="en-US"/>
              <a:t>: </a:t>
            </a:r>
            <a:endParaRPr lang="en-US" smtClean="0"/>
          </a:p>
          <a:p>
            <a:r>
              <a:rPr lang="en-US" smtClean="0"/>
              <a:t>Seconded:</a:t>
            </a:r>
            <a:endParaRPr lang="en-US"/>
          </a:p>
          <a:p>
            <a:r>
              <a:rPr lang="en-US"/>
              <a:t>Result: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0327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TGax revised CSD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Approve TGax revised CSD </a:t>
            </a:r>
            <a:r>
              <a:rPr lang="en-US" smtClean="0"/>
              <a:t>in 11-</a:t>
            </a:r>
            <a:r>
              <a:rPr lang="fr-FR" smtClean="0"/>
              <a:t>14/0169r2</a:t>
            </a:r>
          </a:p>
          <a:p>
            <a:endParaRPr lang="en-US" smtClean="0"/>
          </a:p>
          <a:p>
            <a:r>
              <a:rPr lang="en-US" smtClean="0"/>
              <a:t>TGax result (y/n/a): 58/0/0</a:t>
            </a:r>
          </a:p>
          <a:p>
            <a:endParaRPr lang="en-US" smtClean="0"/>
          </a:p>
          <a:p>
            <a:r>
              <a:rPr lang="en-US" smtClean="0"/>
              <a:t>Moved:</a:t>
            </a:r>
            <a:endParaRPr lang="en-US"/>
          </a:p>
          <a:p>
            <a:r>
              <a:rPr lang="en-US"/>
              <a:t>Seconded</a:t>
            </a:r>
            <a:r>
              <a:rPr lang="en-US" smtClean="0"/>
              <a:t>:</a:t>
            </a:r>
            <a:endParaRPr lang="en-US"/>
          </a:p>
          <a:p>
            <a:r>
              <a:rPr lang="en-US"/>
              <a:t>Result: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7118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8860</TotalTime>
  <Words>757</Words>
  <Application>Microsoft Office PowerPoint</Application>
  <PresentationFormat>Widescreen</PresentationFormat>
  <Paragraphs>281</Paragraphs>
  <Slides>21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 Unicode MS</vt:lpstr>
      <vt:lpstr>MS Gothic</vt:lpstr>
      <vt:lpstr>Calibri</vt:lpstr>
      <vt:lpstr>Times New Roman</vt:lpstr>
      <vt:lpstr>Office Theme</vt:lpstr>
      <vt:lpstr>Document</vt:lpstr>
      <vt:lpstr>802.11 July 2018 WG Motions</vt:lpstr>
      <vt:lpstr>Abstract</vt:lpstr>
      <vt:lpstr>Monday</vt:lpstr>
      <vt:lpstr>ECR ad-hoc chair</vt:lpstr>
      <vt:lpstr>EHT TIG</vt:lpstr>
      <vt:lpstr>TGbb – Light Communications</vt:lpstr>
      <vt:lpstr>Wednesday</vt:lpstr>
      <vt:lpstr>TGax PAR extension</vt:lpstr>
      <vt:lpstr>TGax revised CSD</vt:lpstr>
      <vt:lpstr>TGax PAR and CSD responses</vt:lpstr>
      <vt:lpstr>TGax draft for sale</vt:lpstr>
      <vt:lpstr>Friday</vt:lpstr>
      <vt:lpstr>TGaz Vice Chair</vt:lpstr>
      <vt:lpstr>Officer Confirmation</vt:lpstr>
      <vt:lpstr>Teleconferences</vt:lpstr>
      <vt:lpstr>TGay</vt:lpstr>
      <vt:lpstr>TGax</vt:lpstr>
      <vt:lpstr>PowerPoint Presentation</vt:lpstr>
      <vt:lpstr>NGV and BCS</vt:lpstr>
      <vt:lpstr>ECR</vt:lpstr>
      <vt:lpstr>PowerPoint Presentation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68</cp:revision>
  <cp:lastPrinted>1601-01-01T00:00:00Z</cp:lastPrinted>
  <dcterms:created xsi:type="dcterms:W3CDTF">2018-05-10T16:45:22Z</dcterms:created>
  <dcterms:modified xsi:type="dcterms:W3CDTF">2018-07-11T16:35:00Z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2018-07-11 16:34:59Z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