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56" r:id="rId2"/>
    <p:sldId id="257" r:id="rId3"/>
    <p:sldId id="258" r:id="rId4"/>
    <p:sldId id="275" r:id="rId5"/>
    <p:sldId id="276" r:id="rId6"/>
    <p:sldId id="277" r:id="rId7"/>
    <p:sldId id="259" r:id="rId8"/>
    <p:sldId id="260" r:id="rId9"/>
    <p:sldId id="269" r:id="rId10"/>
    <p:sldId id="262" r:id="rId11"/>
    <p:sldId id="267" r:id="rId12"/>
    <p:sldId id="270" r:id="rId13"/>
    <p:sldId id="273" r:id="rId14"/>
    <p:sldId id="271" r:id="rId15"/>
    <p:sldId id="272" r:id="rId16"/>
    <p:sldId id="274" r:id="rId17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>
      <p:cViewPr varScale="1">
        <p:scale>
          <a:sx n="89" d="100"/>
          <a:sy n="89" d="100"/>
        </p:scale>
        <p:origin x="466" y="7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6125" indent="-28575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776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8138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6851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257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829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401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973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doc.: IEEE 802.11-18/0623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6125" indent="-28575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776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8138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6851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257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829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401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973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May 2018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4488" indent="-344488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6125" indent="-28575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776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8138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sz="1200" b="0" smtClean="0"/>
              <a:t>Dorothy Stanley, HP Enterprise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500" y="6864350"/>
            <a:ext cx="414338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6125" indent="-28575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776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8138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6851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257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829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401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973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E4A194D4-8BFB-4484-915A-61D91B0287BE}" type="slidenum">
              <a:rPr lang="en-US" sz="1200" b="0" smtClean="0"/>
              <a:pPr/>
              <a:t>9</a:t>
            </a:fld>
            <a:endParaRPr lang="en-US" sz="1200" b="0" smtClean="0"/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41313" y="701675"/>
            <a:ext cx="6178550" cy="3476625"/>
          </a:xfrm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71360209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802.11-18/0303r5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52650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85800"/>
            <a:ext cx="103632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914400" y="1981200"/>
            <a:ext cx="10363200" cy="4114800"/>
          </a:xfrm>
        </p:spPr>
        <p:txBody>
          <a:bodyPr/>
          <a:lstStyle/>
          <a:p>
            <a:pPr lvl="0"/>
            <a:endParaRPr lang="en-US" noProof="0" dirty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2018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Robert Stacey, Intel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38FAED2-464C-4508-9182-2C89713D06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28545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July 2018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2018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2018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2018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2018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July 2018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802.11-18/1059r1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  <p:sldLayoutId id="2147483660" r:id="rId10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802.11 </a:t>
            </a:r>
            <a:r>
              <a:rPr lang="en-US" dirty="0" smtClean="0"/>
              <a:t>July 2018 </a:t>
            </a:r>
            <a:r>
              <a:rPr lang="en-US" dirty="0"/>
              <a:t>WG Motions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2018-07-09</a:t>
            </a: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July 2018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39475495"/>
              </p:ext>
            </p:extLst>
          </p:nvPr>
        </p:nvGraphicFramePr>
        <p:xfrm>
          <a:off x="990600" y="2413000"/>
          <a:ext cx="10210800" cy="2481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4" name="Document" r:id="rId4" imgW="10466184" imgH="2539535" progId="Word.Document.8">
                  <p:embed/>
                </p:oleObj>
              </mc:Choice>
              <mc:Fallback>
                <p:oleObj name="Document" r:id="rId4" imgW="10466184" imgH="2539535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2413000"/>
                        <a:ext cx="10210800" cy="2481263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Teleconferences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Robert Stacey, Intel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July 2018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38200" y="5996292"/>
            <a:ext cx="9753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Move to approve: </a:t>
            </a:r>
            <a:r>
              <a:rPr lang="en-US" sz="2000" dirty="0" smtClean="0">
                <a:solidFill>
                  <a:schemeClr val="tx1"/>
                </a:solidFill>
              </a:rPr>
              <a:t>Marc Emmelmann Seconded: Jonathan Segev Result: unanimous</a:t>
            </a:r>
            <a:endParaRPr lang="en-US" sz="2000" dirty="0">
              <a:solidFill>
                <a:schemeClr val="tx1"/>
              </a:solidFill>
            </a:endParaRP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86274861"/>
              </p:ext>
            </p:extLst>
          </p:nvPr>
        </p:nvGraphicFramePr>
        <p:xfrm>
          <a:off x="914400" y="1540854"/>
          <a:ext cx="9448799" cy="4455337"/>
        </p:xfrm>
        <a:graphic>
          <a:graphicData uri="http://schemas.openxmlformats.org/drawingml/2006/table">
            <a:tbl>
              <a:tblPr/>
              <a:tblGrid>
                <a:gridCol w="1629103"/>
                <a:gridCol w="5213129"/>
                <a:gridCol w="1095506"/>
                <a:gridCol w="1511061"/>
              </a:tblGrid>
              <a:tr h="297013"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320107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CAC</a:t>
                      </a: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Mondays</a:t>
                      </a:r>
                      <a:r>
                        <a:rPr lang="fr-FR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: </a:t>
                      </a:r>
                      <a:r>
                        <a:rPr lang="fr-FR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June</a:t>
                      </a:r>
                      <a:r>
                        <a:rPr lang="fr-FR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4, July 2</a:t>
                      </a:r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Noon ET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381481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TGmd</a:t>
                      </a:r>
                      <a:endParaRPr lang="en-GB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Fridays: May 25, June 1, June 15, 22</a:t>
                      </a:r>
                      <a:endParaRPr lang="en-GB" sz="18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81481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ARC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Thursdays May 24, June 21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Noon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hrs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502802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TGax</a:t>
                      </a:r>
                      <a:endParaRPr lang="en-GB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18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Note: as needed, 10 day notice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20:00 ET</a:t>
                      </a:r>
                    </a:p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 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24087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TGay</a:t>
                      </a:r>
                      <a:endParaRPr lang="en-GB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Wednesdays: May 16, 23, 30, June 6, 13, 20, 27</a:t>
                      </a:r>
                      <a:endParaRPr lang="en-GB" sz="18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hrs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445061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TGaz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Wednesday:</a:t>
                      </a:r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June 13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749749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TGba</a:t>
                      </a:r>
                      <a:endParaRPr lang="en-GB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endParaRPr lang="en-US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May 21</a:t>
                      </a:r>
                    </a:p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June 4</a:t>
                      </a:r>
                    </a:p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June</a:t>
                      </a:r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17:00 ET</a:t>
                      </a:r>
                    </a:p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23:00 ET</a:t>
                      </a:r>
                      <a:endParaRPr lang="en-GB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</a:p>
                    <a:p>
                      <a:pPr algn="ctr" fontAlgn="b"/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8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8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b"/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8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GB" sz="18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24043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NGV</a:t>
                      </a: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June 12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20:00</a:t>
                      </a:r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ET</a:t>
                      </a:r>
                      <a:endParaRPr lang="en-GB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8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GB" sz="18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4043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BCS</a:t>
                      </a: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Tuesdays: May 29,</a:t>
                      </a:r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June 19, July 3, 17, 24</a:t>
                      </a:r>
                    </a:p>
                    <a:p>
                      <a:pPr algn="l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Note: </a:t>
                      </a:r>
                      <a:r>
                        <a:rPr lang="en-US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Telcos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on May 15 and 22 approved at the last meeting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  <a:endParaRPr lang="en-GB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8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GB" sz="18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52229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TGay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err="1" smtClean="0"/>
              <a:t>TGay</a:t>
            </a:r>
            <a:r>
              <a:rPr lang="en-US" sz="2800" dirty="0" smtClean="0"/>
              <a:t> initial ballot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692419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TGax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11ax D3.0 made available for sale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919823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TGax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Liaison </a:t>
            </a:r>
            <a:r>
              <a:rPr lang="en-US" dirty="0" smtClean="0"/>
              <a:t>response to WBA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8045514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11ak and 11aj to ISO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3334980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NGV and BCS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NGV and BCS first </a:t>
            </a:r>
            <a:r>
              <a:rPr lang="en-US" dirty="0" err="1" smtClean="0"/>
              <a:t>recharter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3297270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ECR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Approve ECR report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629726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r>
              <a:rPr lang="en-US" b="0" dirty="0"/>
              <a:t>This document is a composite of all 802.11 sub-group motions that are brought to the </a:t>
            </a:r>
            <a:r>
              <a:rPr lang="en-US" b="0" dirty="0" smtClean="0"/>
              <a:t>July 2018 </a:t>
            </a:r>
            <a:r>
              <a:rPr lang="en-US" b="0" dirty="0"/>
              <a:t>802.11 WG plenary meetings and EC meetings.</a:t>
            </a:r>
          </a:p>
          <a:p>
            <a:endParaRPr lang="en-US" b="0" dirty="0" smtClean="0"/>
          </a:p>
          <a:p>
            <a:r>
              <a:rPr lang="en-US" b="0" dirty="0" smtClean="0"/>
              <a:t>Revisions</a:t>
            </a:r>
          </a:p>
          <a:p>
            <a:r>
              <a:rPr lang="en-US" b="0" dirty="0" smtClean="0"/>
              <a:t>R0 initial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2018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Monday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July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55442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ECR ad-hoc chair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Confirm </a:t>
            </a:r>
            <a:r>
              <a:rPr lang="en-US" dirty="0" smtClean="0"/>
              <a:t>Osama </a:t>
            </a:r>
            <a:r>
              <a:rPr lang="en-US" dirty="0" err="1" smtClean="0"/>
              <a:t>Aboul-Magd</a:t>
            </a:r>
            <a:r>
              <a:rPr lang="en-US" dirty="0" smtClean="0"/>
              <a:t> as </a:t>
            </a:r>
            <a:r>
              <a:rPr lang="en-US" dirty="0" smtClean="0"/>
              <a:t>ECR ad-hoc chair</a:t>
            </a:r>
          </a:p>
          <a:p>
            <a:endParaRPr lang="en-US" dirty="0"/>
          </a:p>
          <a:p>
            <a:r>
              <a:rPr lang="en-US" dirty="0" smtClean="0"/>
              <a:t>Move</a:t>
            </a:r>
            <a:r>
              <a:rPr lang="en-US" dirty="0" smtClean="0"/>
              <a:t>: Guido Hiertz</a:t>
            </a:r>
            <a:endParaRPr lang="en-US" dirty="0" smtClean="0"/>
          </a:p>
          <a:p>
            <a:r>
              <a:rPr lang="en-US" dirty="0" smtClean="0"/>
              <a:t>Second</a:t>
            </a:r>
            <a:r>
              <a:rPr lang="en-US" dirty="0" smtClean="0"/>
              <a:t>: Lei Wang</a:t>
            </a:r>
            <a:endParaRPr lang="en-US" dirty="0" smtClean="0"/>
          </a:p>
          <a:p>
            <a:r>
              <a:rPr lang="en-US" dirty="0" smtClean="0"/>
              <a:t>Result</a:t>
            </a:r>
            <a:r>
              <a:rPr lang="en-US" dirty="0" smtClean="0"/>
              <a:t>: unanimous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3ABCC52B-A3F7-440B-BBF2-55191E6E7773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2018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59590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EHT TIG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Confirm </a:t>
            </a:r>
            <a:r>
              <a:rPr lang="en-US" dirty="0" smtClean="0"/>
              <a:t>Mike </a:t>
            </a:r>
            <a:r>
              <a:rPr lang="en-US" dirty="0" err="1" smtClean="0"/>
              <a:t>Montemurro</a:t>
            </a:r>
            <a:r>
              <a:rPr lang="en-US" dirty="0" smtClean="0"/>
              <a:t> as </a:t>
            </a:r>
            <a:r>
              <a:rPr lang="en-US" dirty="0" smtClean="0"/>
              <a:t>EHT </a:t>
            </a:r>
            <a:r>
              <a:rPr lang="en-US" dirty="0" smtClean="0"/>
              <a:t>TIG </a:t>
            </a:r>
            <a:r>
              <a:rPr lang="en-US" dirty="0" smtClean="0"/>
              <a:t>chair</a:t>
            </a:r>
          </a:p>
          <a:p>
            <a:endParaRPr lang="en-US" dirty="0"/>
          </a:p>
          <a:p>
            <a:r>
              <a:rPr lang="en-US" dirty="0" smtClean="0"/>
              <a:t>Move</a:t>
            </a:r>
            <a:r>
              <a:rPr lang="en-US" dirty="0" smtClean="0"/>
              <a:t>: Ian Sherlock</a:t>
            </a:r>
            <a:endParaRPr lang="en-US" dirty="0" smtClean="0"/>
          </a:p>
          <a:p>
            <a:r>
              <a:rPr lang="en-US" dirty="0" smtClean="0"/>
              <a:t>Second</a:t>
            </a:r>
            <a:r>
              <a:rPr lang="en-US" dirty="0" smtClean="0"/>
              <a:t>: Dan Harkins</a:t>
            </a:r>
            <a:endParaRPr lang="en-US" dirty="0" smtClean="0"/>
          </a:p>
          <a:p>
            <a:r>
              <a:rPr lang="en-US" dirty="0" smtClean="0"/>
              <a:t>Result</a:t>
            </a:r>
            <a:r>
              <a:rPr lang="en-US" dirty="0" smtClean="0"/>
              <a:t>: unanimous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613655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TGbb</a:t>
            </a:r>
            <a:r>
              <a:rPr lang="en-US" dirty="0" smtClean="0"/>
              <a:t> – Light Communications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Confirm </a:t>
            </a:r>
            <a:r>
              <a:rPr lang="en-US" dirty="0"/>
              <a:t>Nikola </a:t>
            </a:r>
            <a:r>
              <a:rPr lang="en-US" dirty="0" smtClean="0"/>
              <a:t>Serafimovski as chair of </a:t>
            </a:r>
            <a:r>
              <a:rPr lang="en-US" dirty="0" err="1" smtClean="0"/>
              <a:t>TGbb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Move: Michael Fischer</a:t>
            </a:r>
          </a:p>
          <a:p>
            <a:r>
              <a:rPr lang="en-US" dirty="0" smtClean="0"/>
              <a:t>Second: George Calcev</a:t>
            </a:r>
          </a:p>
          <a:p>
            <a:r>
              <a:rPr lang="en-US" dirty="0" smtClean="0"/>
              <a:t>Result: unanimous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783101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Wednesday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July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3ABCC52B-A3F7-440B-BBF2-55191E6E7773}" type="slidenum">
              <a:rPr lang="en-GB" smtClean="0"/>
              <a:pPr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5777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Friday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July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3ABCC52B-A3F7-440B-BBF2-55191E6E7773}" type="slidenum">
              <a:rPr lang="en-GB" smtClean="0"/>
              <a:pPr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2769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142103"/>
            <a:ext cx="7239000" cy="381000"/>
          </a:xfrm>
        </p:spPr>
        <p:txBody>
          <a:bodyPr/>
          <a:lstStyle/>
          <a:p>
            <a:r>
              <a:rPr lang="en-US" sz="2800" dirty="0" smtClean="0"/>
              <a:t>Officer Confirmation</a:t>
            </a:r>
            <a:endParaRPr lang="en-US" sz="2800" dirty="0"/>
          </a:p>
        </p:txBody>
      </p:sp>
      <p:sp>
        <p:nvSpPr>
          <p:cNvPr id="15366" name="Footer Placeholder 1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Robert Stacey, Intel</a:t>
            </a:r>
            <a:endParaRPr lang="en-US" sz="1200" b="0"/>
          </a:p>
        </p:txBody>
      </p:sp>
      <p:graphicFrame>
        <p:nvGraphicFramePr>
          <p:cNvPr id="11" name="Group 14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84116518"/>
              </p:ext>
            </p:extLst>
          </p:nvPr>
        </p:nvGraphicFramePr>
        <p:xfrm>
          <a:off x="914400" y="743130"/>
          <a:ext cx="7467600" cy="5041741"/>
        </p:xfrm>
        <a:graphic>
          <a:graphicData uri="http://schemas.openxmlformats.org/drawingml/2006/table">
            <a:tbl>
              <a:tblPr/>
              <a:tblGrid>
                <a:gridCol w="811902"/>
                <a:gridCol w="1025491"/>
                <a:gridCol w="2429807"/>
                <a:gridCol w="3200400"/>
              </a:tblGrid>
              <a:tr h="37645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Cat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Group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Chair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Vice Chair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372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AANI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Joseph LEVY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372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ARC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Mark HAMILTON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Joseph LEVY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372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Coex</a:t>
                      </a: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Andrew MYLES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372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PAR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Jon ROSDAHL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Michael MONTEMURRO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372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WNG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Jim LANSFORD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Lei WANG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372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MD</a:t>
                      </a: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Dorothy STANLEY</a:t>
                      </a: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Mark HAMILTON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Michael MONTEMURRO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576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AK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Donald EASTLAKE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Mark HAMILTON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342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AQ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Stephen MCCANN 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Yunsong</a:t>
                      </a: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YANG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121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AX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Osama ABOUL-MAGD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Alfred ASTERJADHI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Ron PORAT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385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Edward AU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Sang KIM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599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AZ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Jonathan SEGEV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BA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Minyoung</a:t>
                      </a: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PARK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Yunsong</a:t>
                      </a: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YANG, </a:t>
                      </a: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Eunsung</a:t>
                      </a: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PARK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BCS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Marc EMMELMANN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Hitoshi MORIOKA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Stephen MCCANN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TIG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FD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James GILB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LC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Nikola SERAFIMOVSKI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Qiang</a:t>
                      </a: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(John) LI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NGV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Bo SUN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Hongyuan ZHANG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2018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371600" y="5935953"/>
            <a:ext cx="30027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Move: </a:t>
            </a:r>
            <a:r>
              <a:rPr lang="en-US" dirty="0" smtClean="0">
                <a:solidFill>
                  <a:schemeClr val="tx1"/>
                </a:solidFill>
              </a:rPr>
              <a:t>Second</a:t>
            </a:r>
            <a:r>
              <a:rPr lang="en-US" dirty="0" smtClean="0">
                <a:solidFill>
                  <a:schemeClr val="tx1"/>
                </a:solidFill>
              </a:rPr>
              <a:t>: </a:t>
            </a:r>
            <a:r>
              <a:rPr lang="en-US" dirty="0" smtClean="0">
                <a:solidFill>
                  <a:schemeClr val="tx1"/>
                </a:solidFill>
              </a:rPr>
              <a:t>Result: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144000" y="1600200"/>
            <a:ext cx="35181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chemeClr val="tx1"/>
                </a:solidFill>
              </a:rPr>
              <a:t>TGaz</a:t>
            </a:r>
            <a:r>
              <a:rPr lang="en-US" dirty="0" smtClean="0">
                <a:solidFill>
                  <a:schemeClr val="tx1"/>
                </a:solidFill>
              </a:rPr>
              <a:t>, </a:t>
            </a:r>
            <a:r>
              <a:rPr lang="en-US" dirty="0" err="1" smtClean="0">
                <a:solidFill>
                  <a:schemeClr val="tx1"/>
                </a:solidFill>
              </a:rPr>
              <a:t>TGbb</a:t>
            </a:r>
            <a:r>
              <a:rPr lang="en-US" dirty="0" smtClean="0">
                <a:solidFill>
                  <a:schemeClr val="tx1"/>
                </a:solidFill>
              </a:rPr>
              <a:t> confirmations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38FAED2-464C-4508-9182-2C89713D063B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10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6120</TotalTime>
  <Words>601</Words>
  <Application>Microsoft Office PowerPoint</Application>
  <PresentationFormat>Widescreen</PresentationFormat>
  <Paragraphs>225</Paragraphs>
  <Slides>16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2" baseType="lpstr">
      <vt:lpstr>Arial Unicode MS</vt:lpstr>
      <vt:lpstr>MS Gothic</vt:lpstr>
      <vt:lpstr>Calibri</vt:lpstr>
      <vt:lpstr>Times New Roman</vt:lpstr>
      <vt:lpstr>Office Theme</vt:lpstr>
      <vt:lpstr>Document</vt:lpstr>
      <vt:lpstr>802.11 July 2018 WG Motions</vt:lpstr>
      <vt:lpstr>Abstract</vt:lpstr>
      <vt:lpstr>Monday</vt:lpstr>
      <vt:lpstr>ECR ad-hoc chair</vt:lpstr>
      <vt:lpstr>EHT TIG</vt:lpstr>
      <vt:lpstr>TGbb – Light Communications</vt:lpstr>
      <vt:lpstr>Wednesday</vt:lpstr>
      <vt:lpstr>Friday</vt:lpstr>
      <vt:lpstr>Officer Confirmation</vt:lpstr>
      <vt:lpstr>Teleconferences</vt:lpstr>
      <vt:lpstr>TGay</vt:lpstr>
      <vt:lpstr>TGax</vt:lpstr>
      <vt:lpstr>TGax</vt:lpstr>
      <vt:lpstr>PowerPoint Presentation</vt:lpstr>
      <vt:lpstr>NGV and BCS</vt:lpstr>
      <vt:lpstr>ECR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March 2018 WG Motions</dc:title>
  <dc:creator>Stacey, Robert</dc:creator>
  <cp:keywords>CTPClassification=CTP_PUBLIC:VisualMarkings=, CTPClassification=CTP_NT</cp:keywords>
  <cp:lastModifiedBy>Stacey, Robert</cp:lastModifiedBy>
  <cp:revision>63</cp:revision>
  <cp:lastPrinted>1601-01-01T00:00:00Z</cp:lastPrinted>
  <dcterms:created xsi:type="dcterms:W3CDTF">2018-05-10T16:45:22Z</dcterms:created>
  <dcterms:modified xsi:type="dcterms:W3CDTF">2018-07-09T18:55:22Z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2018-07-09 18:55:22Z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