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6"/>
  </p:notesMasterIdLst>
  <p:handoutMasterIdLst>
    <p:handoutMasterId r:id="rId27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83" r:id="rId16"/>
    <p:sldId id="271" r:id="rId17"/>
    <p:sldId id="272" r:id="rId18"/>
    <p:sldId id="273" r:id="rId19"/>
    <p:sldId id="274" r:id="rId20"/>
    <p:sldId id="277" r:id="rId21"/>
    <p:sldId id="279" r:id="rId22"/>
    <p:sldId id="280" r:id="rId23"/>
    <p:sldId id="281" r:id="rId24"/>
    <p:sldId id="282" r:id="rId25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749" autoAdjust="0"/>
    <p:restoredTop sz="94660"/>
  </p:normalViewPr>
  <p:slideViewPr>
    <p:cSldViewPr>
      <p:cViewPr varScale="1">
        <p:scale>
          <a:sx n="89" d="100"/>
          <a:sy n="89" d="100"/>
        </p:scale>
        <p:origin x="245" y="72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7/9/2018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802.11-18/1028r1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July 2018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F3F42982-5C51-4B0C-81ED-C6DD168AA414}" type="slidenum">
              <a:rPr lang="en-US" smtClean="0"/>
              <a:pPr>
                <a:defRPr/>
              </a:pPr>
              <a:t>13</a:t>
            </a:fld>
            <a:endParaRPr lang="en-US" smtClean="0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13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18994652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>
                <a:ea typeface="MS PGothic" pitchFamily="34" charset="-128"/>
              </a:rPr>
              <a:t>doc.: IEEE 802.11-12/xxxxr0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>
                <a:ea typeface="MS PGothic" pitchFamily="34" charset="-128"/>
              </a:rPr>
              <a:t>November 2010</a:t>
            </a:r>
          </a:p>
        </p:txBody>
      </p:sp>
      <p:sp>
        <p:nvSpPr>
          <p:cNvPr id="512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>
                <a:ea typeface="MS PGothic" pitchFamily="34" charset="-128"/>
              </a:rPr>
              <a:t>Bruce Kraemer (Marvell)</a:t>
            </a:r>
          </a:p>
        </p:txBody>
      </p:sp>
      <p:sp>
        <p:nvSpPr>
          <p:cNvPr id="512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A70BF216-4F0E-40E5-A09D-9F1D7CD8F887}" type="slidenum">
              <a:rPr lang="en-US" smtClean="0"/>
              <a:pPr/>
              <a:t>14</a:t>
            </a:fld>
            <a:endParaRPr lang="en-US" smtClean="0"/>
          </a:p>
        </p:txBody>
      </p:sp>
      <p:sp>
        <p:nvSpPr>
          <p:cNvPr id="51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09575" y="698500"/>
            <a:ext cx="6203950" cy="3490913"/>
          </a:xfrm>
          <a:ln/>
        </p:spPr>
      </p:sp>
      <p:sp>
        <p:nvSpPr>
          <p:cNvPr id="51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1675" y="4421188"/>
            <a:ext cx="5619750" cy="4189412"/>
          </a:xfrm>
          <a:noFill/>
          <a:ln/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5941206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872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35892" indent="-283035" defTabSz="930872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32142" indent="-226428" defTabSz="930872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584998" indent="-226428" defTabSz="930872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37855" indent="-226428" defTabSz="930872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490711" indent="-226428" defTabSz="93087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43568" indent="-226428" defTabSz="93087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396425" indent="-226428" defTabSz="93087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49281" indent="-226428" defTabSz="93087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sz="1400" smtClean="0"/>
              <a:t>doc.: IEEE 802.11-13/0649r1</a:t>
            </a:r>
            <a:endParaRPr lang="en-US" sz="140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8998" y="93697"/>
            <a:ext cx="1198983" cy="215444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872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35892" indent="-283035" defTabSz="930872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32142" indent="-226428" defTabSz="930872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584998" indent="-226428" defTabSz="930872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37855" indent="-226428" defTabSz="930872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490711" indent="-226428" defTabSz="93087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43568" indent="-226428" defTabSz="93087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396425" indent="-226428" defTabSz="93087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49281" indent="-226428" defTabSz="93087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sz="1400"/>
              <a:t>November 2010</a:t>
            </a:r>
          </a:p>
        </p:txBody>
      </p:sp>
      <p:sp>
        <p:nvSpPr>
          <p:cNvPr id="512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39642" indent="-339642" defTabSz="930872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35892" indent="-283035" defTabSz="930872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32142" indent="-226428" defTabSz="930872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584998" indent="-226428" defTabSz="930872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454430" defTabSz="930872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907286" defTabSz="93087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1360143" defTabSz="93087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812999" defTabSz="93087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2265856" defTabSz="93087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lvl="4"/>
            <a:r>
              <a:rPr lang="en-US" sz="1200"/>
              <a:t>Bruce Kraemer (Marvell)</a:t>
            </a:r>
          </a:p>
        </p:txBody>
      </p:sp>
      <p:sp>
        <p:nvSpPr>
          <p:cNvPr id="512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92919" y="9004703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872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35892" indent="-283035" defTabSz="930872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32142" indent="-226428" defTabSz="930872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584998" indent="-226428" defTabSz="930872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37855" indent="-226428" defTabSz="930872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490711" indent="-226428" defTabSz="93087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43568" indent="-226428" defTabSz="93087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396425" indent="-226428" defTabSz="93087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49281" indent="-226428" defTabSz="93087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sz="1200"/>
              <a:t>Page </a:t>
            </a:r>
            <a:fld id="{B8C34512-B62F-43E4-AA0B-6094D03FFCD9}" type="slidenum">
              <a:rPr lang="en-US" sz="1200"/>
              <a:pPr/>
              <a:t>15</a:t>
            </a:fld>
            <a:endParaRPr lang="en-US" sz="1200"/>
          </a:p>
        </p:txBody>
      </p:sp>
      <p:sp>
        <p:nvSpPr>
          <p:cNvPr id="51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42900" y="696913"/>
            <a:ext cx="6196013" cy="3486150"/>
          </a:xfrm>
          <a:ln/>
        </p:spPr>
      </p:sp>
      <p:sp>
        <p:nvSpPr>
          <p:cNvPr id="51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7559" y="4415156"/>
            <a:ext cx="5506695" cy="4183697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84999846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4175" y="701675"/>
            <a:ext cx="6165850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2015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7797EB75-BD9E-45DB-A35F-6C321BEA61EF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862504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4175" y="701675"/>
            <a:ext cx="6165850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2015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7797EB75-BD9E-45DB-A35F-6C321BEA61EF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445061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333625" y="536575"/>
            <a:ext cx="4705350" cy="26479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883896" y="20213"/>
            <a:ext cx="1041952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July 2017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5595220" y="6864241"/>
            <a:ext cx="2895601" cy="184666"/>
          </a:xfrm>
        </p:spPr>
        <p:txBody>
          <a:bodyPr/>
          <a:lstStyle/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4635019" y="6864241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7797EB75-BD9E-45DB-A35F-6C321BEA61EF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862504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4" name="Header Placeholder 3">
            <a:extLst>
              <a:ext uri="{FF2B5EF4-FFF2-40B4-BE49-F238E27FC236}">
                <a16:creationId xmlns="" xmlns:a16="http://schemas.microsoft.com/office/drawing/2014/main" id="{F2F6DC76-6D8C-44D8-9368-5AC0C6F55EA0}"/>
              </a:ext>
            </a:extLst>
          </p:cNvPr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802.11-15/0496r1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682CF45C-94C2-41E2-B532-24F5EE61CC39}"/>
              </a:ext>
            </a:extLst>
          </p:cNvPr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May 2015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8910FF9C-06CF-45BE-A009-FF1225491074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Edward Au (Marvell Semiconductor)</a:t>
            </a:r>
          </a:p>
        </p:txBody>
      </p:sp>
      <p:sp>
        <p:nvSpPr>
          <p:cNvPr id="1639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mtClean="0"/>
              <a:t>Page </a:t>
            </a:r>
            <a:fld id="{4A15531D-6F04-4E81-82FF-63EC8A712B3E}" type="slidenum">
              <a:rPr lang="en-US" altLang="en-US" smtClean="0"/>
              <a:pPr>
                <a:spcBef>
                  <a:spcPct val="0"/>
                </a:spcBef>
              </a:pPr>
              <a:t>19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08454470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body"/>
          </p:nvPr>
        </p:nvSpPr>
        <p:spPr>
          <a:xfrm>
            <a:off x="923760" y="4408560"/>
            <a:ext cx="5085360" cy="4175640"/>
          </a:xfrm>
          <a:prstGeom prst="rect">
            <a:avLst/>
          </a:prstGeom>
        </p:spPr>
        <p:txBody>
          <a:bodyPr lIns="93600" tIns="46080" rIns="93600" bIns="46080"/>
          <a:lstStyle/>
          <a:p>
            <a:endParaRPr lang="en-US" sz="2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1" name="CustomShape 2"/>
          <p:cNvSpPr/>
          <p:nvPr/>
        </p:nvSpPr>
        <p:spPr>
          <a:xfrm>
            <a:off x="654120" y="98280"/>
            <a:ext cx="825840" cy="2116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/>
          <a:lstStyle/>
          <a:p>
            <a:pPr>
              <a:lnSpc>
                <a:spcPct val="100000"/>
              </a:lnSpc>
            </a:pPr>
            <a:r>
              <a:rPr lang="en-US" sz="14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+mn-ea"/>
              </a:rPr>
              <a:t>March 2018</a:t>
            </a:r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2" name="CustomShape 3"/>
          <p:cNvSpPr/>
          <p:nvPr/>
        </p:nvSpPr>
        <p:spPr>
          <a:xfrm>
            <a:off x="5357880" y="8985240"/>
            <a:ext cx="922680" cy="1814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>
              <a:lnSpc>
                <a:spcPct val="100000"/>
              </a:lnSpc>
            </a:pPr>
            <a:r>
              <a:rPr lang="en-US" sz="1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+mn-ea"/>
              </a:rPr>
              <a:t>Donald Eastlake, Huawei Technologies</a:t>
            </a:r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3" name="CustomShape 4"/>
          <p:cNvSpPr/>
          <p:nvPr/>
        </p:nvSpPr>
        <p:spPr>
          <a:xfrm>
            <a:off x="3222720" y="8985240"/>
            <a:ext cx="511560" cy="1814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>
              <a:lnSpc>
                <a:spcPct val="100000"/>
              </a:lnSpc>
            </a:pPr>
            <a:r>
              <a:rPr lang="en-US" sz="1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+mn-ea"/>
              </a:rPr>
              <a:t>Page </a:t>
            </a:r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51213824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>
                <a:ea typeface="MS PGothic" pitchFamily="34" charset="-128"/>
              </a:rPr>
              <a:t>doc.: IEEE 802.11-12/xxxxr0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>
                <a:ea typeface="MS PGothic" pitchFamily="34" charset="-128"/>
              </a:rPr>
              <a:t>November 2010</a:t>
            </a:r>
          </a:p>
        </p:txBody>
      </p:sp>
      <p:sp>
        <p:nvSpPr>
          <p:cNvPr id="512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>
                <a:ea typeface="MS PGothic" pitchFamily="34" charset="-128"/>
              </a:rPr>
              <a:t>Bruce Kraemer (Marvell)</a:t>
            </a:r>
          </a:p>
        </p:txBody>
      </p:sp>
      <p:sp>
        <p:nvSpPr>
          <p:cNvPr id="512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A70BF216-4F0E-40E5-A09D-9F1D7CD8F887}" type="slidenum">
              <a:rPr lang="en-US" smtClean="0"/>
              <a:pPr/>
              <a:t>23</a:t>
            </a:fld>
            <a:endParaRPr lang="en-US" smtClean="0"/>
          </a:p>
        </p:txBody>
      </p:sp>
      <p:sp>
        <p:nvSpPr>
          <p:cNvPr id="51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09575" y="698500"/>
            <a:ext cx="6203950" cy="3490913"/>
          </a:xfrm>
          <a:ln/>
        </p:spPr>
      </p:sp>
      <p:sp>
        <p:nvSpPr>
          <p:cNvPr id="51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1675" y="4421188"/>
            <a:ext cx="5619750" cy="4189412"/>
          </a:xfrm>
          <a:noFill/>
          <a:ln/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5941206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>
                <a:ea typeface="MS PGothic" pitchFamily="34" charset="-128"/>
              </a:rPr>
              <a:t>doc.: IEEE 802.11-12/xxxxr0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>
                <a:ea typeface="MS PGothic" pitchFamily="34" charset="-128"/>
              </a:rPr>
              <a:t>November 2010</a:t>
            </a:r>
          </a:p>
        </p:txBody>
      </p:sp>
      <p:sp>
        <p:nvSpPr>
          <p:cNvPr id="512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>
                <a:ea typeface="MS PGothic" pitchFamily="34" charset="-128"/>
              </a:rPr>
              <a:t>Bruce Kraemer (Marvell)</a:t>
            </a:r>
          </a:p>
        </p:txBody>
      </p:sp>
      <p:sp>
        <p:nvSpPr>
          <p:cNvPr id="512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A70BF216-4F0E-40E5-A09D-9F1D7CD8F887}" type="slidenum">
              <a:rPr lang="en-US" smtClean="0"/>
              <a:pPr/>
              <a:t>24</a:t>
            </a:fld>
            <a:endParaRPr lang="en-US" smtClean="0"/>
          </a:p>
        </p:txBody>
      </p:sp>
      <p:sp>
        <p:nvSpPr>
          <p:cNvPr id="51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09575" y="698500"/>
            <a:ext cx="6203950" cy="3490913"/>
          </a:xfrm>
          <a:ln/>
        </p:spPr>
      </p:sp>
      <p:sp>
        <p:nvSpPr>
          <p:cNvPr id="51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1675" y="4421188"/>
            <a:ext cx="5619750" cy="4189412"/>
          </a:xfrm>
          <a:noFill/>
          <a:ln/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594120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802.11-16/0222r2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"/>
          </p:nvPr>
        </p:nvSpPr>
        <p:spPr>
          <a:xfrm>
            <a:off x="883896" y="20213"/>
            <a:ext cx="732573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March 2016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(HPE)</a:t>
            </a:r>
            <a:endParaRPr lang="en-US"/>
          </a:p>
        </p:txBody>
      </p:sp>
      <p:sp>
        <p:nvSpPr>
          <p:cNvPr id="512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635019" y="6864241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6625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defTabSz="936625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defTabSz="936625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defTabSz="936625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defTabSz="936625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defTabSz="9366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defTabSz="9366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defTabSz="9366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defTabSz="9366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en-US" sz="1200"/>
              <a:t>Page </a:t>
            </a:r>
            <a:fld id="{CF847761-3DCA-4992-BE8A-2121820B172D}" type="slidenum">
              <a:rPr lang="en-US" altLang="en-US" sz="1200"/>
              <a:pPr/>
              <a:t>4</a:t>
            </a:fld>
            <a:endParaRPr lang="en-US" altLang="en-US" sz="1200"/>
          </a:p>
        </p:txBody>
      </p:sp>
    </p:spTree>
    <p:extLst>
      <p:ext uri="{BB962C8B-B14F-4D97-AF65-F5344CB8AC3E}">
        <p14:creationId xmlns:p14="http://schemas.microsoft.com/office/powerpoint/2010/main" val="284863046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doc.: IEEE 802.11-08/1455r0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Jan 2009</a:t>
            </a:r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72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 smtClean="0"/>
              <a:t>David Bagby, Calypso Ventures, Inc.</a:t>
            </a:r>
          </a:p>
        </p:txBody>
      </p:sp>
      <p:sp>
        <p:nvSpPr>
          <p:cNvPr id="163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mtClean="0"/>
              <a:t>Page </a:t>
            </a:r>
            <a:fld id="{B48B3A90-5F1E-4EE2-BD7A-5820439105F8}" type="slidenum">
              <a:rPr lang="en-US" altLang="en-US" smtClean="0"/>
              <a:pPr>
                <a:spcBef>
                  <a:spcPct val="0"/>
                </a:spcBef>
              </a:pPr>
              <a:t>6</a:t>
            </a:fld>
            <a:endParaRPr lang="en-US" altLang="en-US" smtClean="0"/>
          </a:p>
        </p:txBody>
      </p:sp>
      <p:sp>
        <p:nvSpPr>
          <p:cNvPr id="163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2588" y="700088"/>
            <a:ext cx="6172200" cy="3471862"/>
          </a:xfrm>
          <a:ln/>
        </p:spPr>
      </p:sp>
      <p:sp>
        <p:nvSpPr>
          <p:cNvPr id="163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25513" y="4408488"/>
            <a:ext cx="5083175" cy="41783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38588825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 smtClean="0"/>
              <a:t>doc.: IEEE 802.11-07/0547r0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 smtClean="0"/>
              <a:t>May 2008</a:t>
            </a:r>
          </a:p>
        </p:txBody>
      </p:sp>
      <p:sp>
        <p:nvSpPr>
          <p:cNvPr id="1536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altLang="en-US" sz="1200" smtClean="0"/>
              <a:t>Bruce Kraemer (Marvell)</a:t>
            </a:r>
          </a:p>
        </p:txBody>
      </p:sp>
      <p:sp>
        <p:nvSpPr>
          <p:cNvPr id="1536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smtClean="0"/>
              <a:t>Page </a:t>
            </a:r>
            <a:fld id="{525DD5E3-F37F-4F72-B4F8-515159A782C4}" type="slidenum">
              <a:rPr lang="en-US" altLang="en-US" sz="1200" smtClean="0"/>
              <a:pPr/>
              <a:t>7</a:t>
            </a:fld>
            <a:endParaRPr lang="en-US" altLang="en-US" sz="1200" smtClean="0"/>
          </a:p>
        </p:txBody>
      </p:sp>
      <p:sp>
        <p:nvSpPr>
          <p:cNvPr id="153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altLang="en-US" smtClean="0"/>
          </a:p>
        </p:txBody>
      </p:sp>
    </p:spTree>
    <p:extLst>
      <p:ext uri="{BB962C8B-B14F-4D97-AF65-F5344CB8AC3E}">
        <p14:creationId xmlns:p14="http://schemas.microsoft.com/office/powerpoint/2010/main" val="193795720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 smtClean="0"/>
              <a:t>doc.: IEEE 802.11-07/0547r0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 smtClean="0"/>
              <a:t>May 2008</a:t>
            </a:r>
          </a:p>
        </p:txBody>
      </p:sp>
      <p:sp>
        <p:nvSpPr>
          <p:cNvPr id="1741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altLang="en-US" sz="1200" smtClean="0"/>
              <a:t>Bruce Kraemer (Marvell)</a:t>
            </a:r>
          </a:p>
        </p:txBody>
      </p:sp>
      <p:sp>
        <p:nvSpPr>
          <p:cNvPr id="1741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smtClean="0"/>
              <a:t>Page </a:t>
            </a:r>
            <a:fld id="{5D85AB3B-E088-42EB-A30E-FAF306D3B055}" type="slidenum">
              <a:rPr lang="en-US" altLang="en-US" sz="1200" smtClean="0"/>
              <a:pPr/>
              <a:t>8</a:t>
            </a:fld>
            <a:endParaRPr lang="en-US" altLang="en-US" sz="1200" smtClean="0"/>
          </a:p>
        </p:txBody>
      </p:sp>
      <p:sp>
        <p:nvSpPr>
          <p:cNvPr id="174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altLang="en-US" smtClean="0"/>
          </a:p>
        </p:txBody>
      </p:sp>
    </p:spTree>
    <p:extLst>
      <p:ext uri="{BB962C8B-B14F-4D97-AF65-F5344CB8AC3E}">
        <p14:creationId xmlns:p14="http://schemas.microsoft.com/office/powerpoint/2010/main" val="222178885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802-11-18-1050r0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July 2018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Jon Rosdahl (Qualcomm)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068158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doc.: IEEE 802.11-08/1455r0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Jan 2009</a:t>
            </a:r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72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 smtClean="0"/>
              <a:t>David Bagby, Calypso Ventures, Inc.</a:t>
            </a:r>
          </a:p>
        </p:txBody>
      </p:sp>
      <p:sp>
        <p:nvSpPr>
          <p:cNvPr id="163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mtClean="0"/>
              <a:t>Page </a:t>
            </a:r>
            <a:fld id="{F268E070-8B67-4038-8937-1387443673AD}" type="slidenum">
              <a:rPr lang="en-US" altLang="en-US" smtClean="0"/>
              <a:pPr>
                <a:spcBef>
                  <a:spcPct val="0"/>
                </a:spcBef>
              </a:pPr>
              <a:t>10</a:t>
            </a:fld>
            <a:endParaRPr lang="en-US" altLang="en-US" smtClean="0"/>
          </a:p>
        </p:txBody>
      </p:sp>
      <p:sp>
        <p:nvSpPr>
          <p:cNvPr id="163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2588" y="700088"/>
            <a:ext cx="6172200" cy="3471862"/>
          </a:xfrm>
          <a:ln/>
        </p:spPr>
      </p:sp>
      <p:sp>
        <p:nvSpPr>
          <p:cNvPr id="163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25513" y="4408488"/>
            <a:ext cx="5083175" cy="41783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75167956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 smtClean="0"/>
              <a:t>doc.: IEEE 802.11-07/0547r0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 smtClean="0"/>
              <a:t>May 2008</a:t>
            </a:r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altLang="en-US" sz="1200" smtClean="0"/>
              <a:t>Bruce Kraemer (Marvell)</a:t>
            </a:r>
          </a:p>
        </p:txBody>
      </p:sp>
      <p:sp>
        <p:nvSpPr>
          <p:cNvPr id="163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smtClean="0"/>
              <a:t>Page </a:t>
            </a:r>
            <a:fld id="{FB8C4989-2551-4F9B-9646-F3FC9A628C1E}" type="slidenum">
              <a:rPr lang="en-US" altLang="en-US" sz="1200" smtClean="0"/>
              <a:pPr/>
              <a:t>11</a:t>
            </a:fld>
            <a:endParaRPr lang="en-US" altLang="en-US" sz="1200" smtClean="0"/>
          </a:p>
        </p:txBody>
      </p:sp>
      <p:sp>
        <p:nvSpPr>
          <p:cNvPr id="163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altLang="en-US" smtClean="0"/>
          </a:p>
        </p:txBody>
      </p:sp>
    </p:spTree>
    <p:extLst>
      <p:ext uri="{BB962C8B-B14F-4D97-AF65-F5344CB8AC3E}">
        <p14:creationId xmlns:p14="http://schemas.microsoft.com/office/powerpoint/2010/main" val="9961811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July 2018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2018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2018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2018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2018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July 2018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Robert Stacey, Intel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419987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 smtClean="0">
                <a:solidFill>
                  <a:srgbClr val="000000"/>
                </a:solidFill>
              </a:rPr>
              <a:t>Report</a:t>
            </a:r>
            <a:endParaRPr lang="en-GB" sz="1200" dirty="0">
              <a:solidFill>
                <a:srgbClr val="000000"/>
              </a:solidFill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802.11-18/1058r3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18/11-18-1039-01-AANI-aani-sc-agenda-july-2018.pptx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8/11-18-0362-01-00ax-cr-for-cids-in-10-2-6.docx" TargetMode="External"/><Relationship Id="rId7" Type="http://schemas.openxmlformats.org/officeDocument/2006/relationships/hyperlink" Target="https://mentor.ieee.org/802.11/dcn/18/11-18-1020-00-0arc-discussion-on-wur-802-11ba-states.pptx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18/11-18-1017-00-0arc-wur-multi-ap-reference-model.vsd" TargetMode="External"/><Relationship Id="rId5" Type="http://schemas.openxmlformats.org/officeDocument/2006/relationships/hyperlink" Target="https://mentor.ieee.org/802.11/dcn/18/11-18-1016-01-0arc-wur-state-diagram-proposal-hamilton.vsdx" TargetMode="External"/><Relationship Id="rId4" Type="http://schemas.openxmlformats.org/officeDocument/2006/relationships/hyperlink" Target="https://mentor.ieee.org/802.11/dcn/18/11-18-0884-01-0arc-802-11ba-architecture-discussion.pptx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WG11 Opening Report Snapshot </a:t>
            </a:r>
            <a:r>
              <a:rPr lang="en-US"/>
              <a:t>slides </a:t>
            </a:r>
            <a:r>
              <a:rPr lang="en-US" smtClean="0"/>
              <a:t>2018-07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2018-07-09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39475495"/>
              </p:ext>
            </p:extLst>
          </p:nvPr>
        </p:nvGraphicFramePr>
        <p:xfrm>
          <a:off x="990600" y="2413000"/>
          <a:ext cx="10210800" cy="2481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29" name="Document" r:id="rId4" imgW="10466184" imgH="2539535" progId="Word.Document.8">
                  <p:embed/>
                </p:oleObj>
              </mc:Choice>
              <mc:Fallback>
                <p:oleObj name="Document" r:id="rId4" imgW="10466184" imgH="2539535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2413000"/>
                        <a:ext cx="10210800" cy="2481263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July 2018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E40C9FC-4879-4F20-9ECA-A574A90476B7}" type="slidenum">
              <a:rPr lang="en-GB" smtClean="0"/>
              <a:pPr/>
              <a:t>1</a:t>
            </a:fld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533400"/>
            <a:ext cx="7772400" cy="609600"/>
          </a:xfrm>
        </p:spPr>
        <p:txBody>
          <a:bodyPr/>
          <a:lstStyle/>
          <a:p>
            <a:pPr eaLnBrk="1" hangingPunct="1"/>
            <a:r>
              <a:rPr lang="en-US" altLang="en-US" smtClean="0"/>
              <a:t>802.11 WNG – July 2018</a:t>
            </a:r>
          </a:p>
        </p:txBody>
      </p:sp>
      <p:sp>
        <p:nvSpPr>
          <p:cNvPr id="15363" name="Rectangle 3">
            <a:extLst>
              <a:ext uri="{FF2B5EF4-FFF2-40B4-BE49-F238E27FC236}">
                <a16:creationId xmlns="" xmlns:a16="http://schemas.microsoft.com/office/drawing/2014/main" id="{7056D5F8-4388-4426-867B-2A6DDB482376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057400" y="1630364"/>
            <a:ext cx="8382000" cy="4160837"/>
          </a:xfrm>
        </p:spPr>
        <p:txBody>
          <a:bodyPr/>
          <a:lstStyle/>
          <a:p>
            <a:pPr>
              <a:spcBef>
                <a:spcPts val="0"/>
              </a:spcBef>
              <a:defRPr/>
            </a:pPr>
            <a:r>
              <a:rPr lang="en-US" altLang="en-US" dirty="0"/>
              <a:t>Announcements</a:t>
            </a:r>
          </a:p>
          <a:p>
            <a:pPr>
              <a:spcBef>
                <a:spcPts val="0"/>
              </a:spcBef>
              <a:defRPr/>
            </a:pPr>
            <a:r>
              <a:rPr lang="en-US" altLang="en-US" dirty="0"/>
              <a:t>Presentations</a:t>
            </a:r>
          </a:p>
          <a:p>
            <a:pPr marL="857250" lvl="1" indent="-457200">
              <a:spcBef>
                <a:spcPct val="0"/>
              </a:spcBef>
              <a:defRPr/>
            </a:pPr>
            <a:r>
              <a:rPr lang="en-US" altLang="en-US" dirty="0"/>
              <a:t>“R</a:t>
            </a:r>
            <a:r>
              <a:rPr lang="en-US" dirty="0"/>
              <a:t>esilient Wireless Mesh Networks Using Network Coding” – Simon Wunderlich (TU Dresden)</a:t>
            </a:r>
          </a:p>
          <a:p>
            <a:pPr marL="857250" lvl="1" indent="-457200">
              <a:spcBef>
                <a:spcPct val="0"/>
              </a:spcBef>
              <a:defRPr/>
            </a:pPr>
            <a:r>
              <a:rPr lang="en-US" altLang="en-US" dirty="0"/>
              <a:t>“</a:t>
            </a:r>
            <a:r>
              <a:rPr lang="en-US" dirty="0"/>
              <a:t>A Future For Unlicensed Spectrum” – Rich Kennedy (self)</a:t>
            </a:r>
          </a:p>
          <a:p>
            <a:pPr marL="857250" lvl="1" indent="-457200">
              <a:spcBef>
                <a:spcPct val="0"/>
              </a:spcBef>
              <a:defRPr/>
            </a:pPr>
            <a:r>
              <a:rPr lang="en-US" altLang="en-US" dirty="0"/>
              <a:t>“Real-Time Mobile Game Service Optimization” – Kate Meng (Tencent)</a:t>
            </a:r>
          </a:p>
          <a:p>
            <a:pPr>
              <a:spcBef>
                <a:spcPts val="0"/>
              </a:spcBef>
              <a:defRPr/>
            </a:pPr>
            <a:r>
              <a:rPr lang="en-US" altLang="en-US" dirty="0"/>
              <a:t>Plans for September 2018</a:t>
            </a:r>
          </a:p>
          <a:p>
            <a:pPr>
              <a:spcBef>
                <a:spcPts val="0"/>
              </a:spcBef>
              <a:defRPr/>
            </a:pPr>
            <a:r>
              <a:rPr lang="en-US" altLang="en-US" dirty="0"/>
              <a:t>Chair will make a call for presentations in advance</a:t>
            </a:r>
          </a:p>
          <a:p>
            <a:pPr>
              <a:spcBef>
                <a:spcPts val="0"/>
              </a:spcBef>
              <a:defRPr/>
            </a:pPr>
            <a:r>
              <a:rPr lang="en-US" altLang="en-US" dirty="0"/>
              <a:t>Adjourn</a:t>
            </a:r>
          </a:p>
          <a:p>
            <a:pPr marL="0" indent="0" algn="ctr">
              <a:spcBef>
                <a:spcPts val="0"/>
              </a:spcBef>
              <a:defRPr/>
            </a:pPr>
            <a:r>
              <a:rPr lang="en-US" altLang="en-US" dirty="0"/>
              <a:t>Current agenda is document 11-18/1040r1</a:t>
            </a:r>
          </a:p>
        </p:txBody>
      </p:sp>
      <p:sp>
        <p:nvSpPr>
          <p:cNvPr id="15367" name="Rectangle 1"/>
          <p:cNvSpPr>
            <a:spLocks noChangeArrowheads="1"/>
          </p:cNvSpPr>
          <p:nvPr/>
        </p:nvSpPr>
        <p:spPr bwMode="auto">
          <a:xfrm>
            <a:off x="1524000" y="1174751"/>
            <a:ext cx="914400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/>
              <a:t>Tuesday 10 July AM1 (08:00-10:00)</a:t>
            </a:r>
            <a:endParaRPr lang="en-US" altLang="en-US" sz="2000"/>
          </a:p>
        </p:txBody>
      </p:sp>
      <p:sp>
        <p:nvSpPr>
          <p:cNvPr id="2" name="Footer Placeholder 1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</a:p>
          <a:p>
            <a:r>
              <a:rPr lang="en-GB" smtClean="0"/>
              <a:t>from Jim Lansford, Qualcomm Lei Wang, Huawei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2018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Title 1"/>
          <p:cNvSpPr>
            <a:spLocks noGrp="1"/>
          </p:cNvSpPr>
          <p:nvPr>
            <p:ph type="title" idx="4294967295"/>
          </p:nvPr>
        </p:nvSpPr>
        <p:spPr>
          <a:xfrm>
            <a:off x="2274888" y="687388"/>
            <a:ext cx="7772400" cy="1066800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altLang="en-US" smtClean="0"/>
              <a:t>IEEE 802 JTC1 SC – July 2018</a:t>
            </a:r>
          </a:p>
        </p:txBody>
      </p:sp>
      <p:sp>
        <p:nvSpPr>
          <p:cNvPr id="3078" name="Content Placeholder 2"/>
          <p:cNvSpPr>
            <a:spLocks noGrp="1"/>
          </p:cNvSpPr>
          <p:nvPr>
            <p:ph idx="4294967295"/>
          </p:nvPr>
        </p:nvSpPr>
        <p:spPr>
          <a:xfrm>
            <a:off x="2209800" y="1600200"/>
            <a:ext cx="7696200" cy="4114800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>
              <a:defRPr/>
            </a:pPr>
            <a:r>
              <a:rPr lang="en-AU" altLang="en-US" dirty="0" smtClean="0"/>
              <a:t>Agenda items (11-18-1003) addressed this week (in Tue PM1) will include “the usual”:</a:t>
            </a:r>
          </a:p>
          <a:p>
            <a:pPr>
              <a:defRPr/>
            </a:pPr>
            <a:r>
              <a:rPr lang="en-AU" dirty="0" smtClean="0"/>
              <a:t>Review extended goals</a:t>
            </a:r>
          </a:p>
          <a:p>
            <a:pPr lvl="1">
              <a:defRPr/>
            </a:pPr>
            <a:r>
              <a:rPr lang="en-AU" dirty="0" smtClean="0"/>
              <a:t>EC will reaffirm goals this week</a:t>
            </a:r>
          </a:p>
          <a:p>
            <a:pPr>
              <a:defRPr/>
            </a:pPr>
            <a:r>
              <a:rPr lang="en-AU" dirty="0" smtClean="0"/>
              <a:t>Review status of SC6 interactions</a:t>
            </a:r>
          </a:p>
          <a:p>
            <a:pPr lvl="1">
              <a:defRPr/>
            </a:pPr>
            <a:r>
              <a:rPr lang="en-AU" dirty="0" smtClean="0"/>
              <a:t>Review liaisons of drafts to SC6 </a:t>
            </a:r>
          </a:p>
          <a:p>
            <a:pPr lvl="1">
              <a:defRPr/>
            </a:pPr>
            <a:r>
              <a:rPr lang="en-AU" dirty="0" smtClean="0"/>
              <a:t>Review notifications of projects to SC6</a:t>
            </a:r>
          </a:p>
          <a:p>
            <a:pPr lvl="1">
              <a:defRPr/>
            </a:pPr>
            <a:r>
              <a:rPr lang="en-AU" dirty="0"/>
              <a:t>Review status of </a:t>
            </a:r>
            <a:r>
              <a:rPr lang="en-AU" dirty="0" smtClean="0"/>
              <a:t>60 day/FDIS ballots</a:t>
            </a:r>
          </a:p>
          <a:p>
            <a:pPr lvl="2">
              <a:defRPr/>
            </a:pPr>
            <a:r>
              <a:rPr lang="en-AU" dirty="0" smtClean="0"/>
              <a:t>802.15.6, 802.21-Cor1</a:t>
            </a:r>
          </a:p>
          <a:p>
            <a:pPr>
              <a:defRPr/>
            </a:pPr>
            <a:r>
              <a:rPr lang="en-AU" dirty="0" smtClean="0"/>
              <a:t>Review SC6 activities</a:t>
            </a:r>
          </a:p>
          <a:p>
            <a:pPr lvl="1">
              <a:defRPr/>
            </a:pPr>
            <a:r>
              <a:rPr lang="en-AU" dirty="0" smtClean="0"/>
              <a:t>Discuss SC6 security ad hoc progress</a:t>
            </a:r>
          </a:p>
          <a:p>
            <a:pPr lvl="2">
              <a:defRPr/>
            </a:pPr>
            <a:r>
              <a:rPr lang="en-AU" dirty="0" smtClean="0"/>
              <a:t>Five teleconferences with much contention about 802.11 security, and more recently 802.1 &amp; 802.3 security</a:t>
            </a:r>
          </a:p>
        </p:txBody>
      </p:sp>
      <p:sp>
        <p:nvSpPr>
          <p:cNvPr id="15367" name="Rectangle 6"/>
          <p:cNvSpPr>
            <a:spLocks noChangeArrowheads="1"/>
          </p:cNvSpPr>
          <p:nvPr/>
        </p:nvSpPr>
        <p:spPr bwMode="auto">
          <a:xfrm>
            <a:off x="8153400" y="2819400"/>
            <a:ext cx="2362200" cy="2667000"/>
          </a:xfrm>
          <a:prstGeom prst="rect">
            <a:avLst/>
          </a:prstGeom>
          <a:solidFill>
            <a:schemeClr val="bg1"/>
          </a:solidFill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>
            <a:lvl1pPr marL="177800" indent="-1778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ts val="800"/>
              </a:spcBef>
            </a:pPr>
            <a:r>
              <a:rPr lang="en-AU" altLang="en-US" sz="1600" b="0">
                <a:latin typeface="Arial" panose="020B0604020202020204" pitchFamily="34" charset="0"/>
                <a:cs typeface="Arial" panose="020B0604020202020204" pitchFamily="34" charset="0"/>
              </a:rPr>
              <a:t>Another attempt By China NB  to question the credibility of IEEE 802.11 security</a:t>
            </a:r>
          </a:p>
          <a:p>
            <a:pPr>
              <a:spcBef>
                <a:spcPts val="800"/>
              </a:spcBef>
            </a:pPr>
            <a:r>
              <a:rPr lang="en-AU" altLang="en-US" sz="1600" b="0">
                <a:latin typeface="Arial" panose="020B0604020202020204" pitchFamily="34" charset="0"/>
                <a:cs typeface="Arial" panose="020B0604020202020204" pitchFamily="34" charset="0"/>
              </a:rPr>
              <a:t>Lot of focus on KRACK, with assertions it proves the standard is broken, and needs a complete rewrite!</a:t>
            </a:r>
          </a:p>
        </p:txBody>
      </p:sp>
      <p:cxnSp>
        <p:nvCxnSpPr>
          <p:cNvPr id="15368" name="Straight Connector 2"/>
          <p:cNvCxnSpPr>
            <a:cxnSpLocks noChangeShapeType="1"/>
            <a:stCxn id="15367" idx="1"/>
          </p:cNvCxnSpPr>
          <p:nvPr/>
        </p:nvCxnSpPr>
        <p:spPr bwMode="auto">
          <a:xfrm flipH="1">
            <a:off x="6934200" y="4152900"/>
            <a:ext cx="1219200" cy="1562100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" name="Footer Placeholder 1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smtClean="0"/>
              <a:t>Robert Stacey, Intel</a:t>
            </a:r>
          </a:p>
          <a:p>
            <a:r>
              <a:rPr lang="en-US" smtClean="0"/>
              <a:t>from Andrew Myles (Cisco)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July 2018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F5D8E26B-7BCF-4D25-9C89-0168A6618F18}" type="slidenum">
              <a:rPr lang="en-GB" smtClean="0"/>
              <a:pPr/>
              <a:t>11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altLang="en-US" smtClean="0"/>
              <a:t>IEEE 802 has 81 standards in or through the PSDO pipeline</a:t>
            </a:r>
          </a:p>
        </p:txBody>
      </p:sp>
      <p:sp>
        <p:nvSpPr>
          <p:cNvPr id="2" name="Rectangle 1"/>
          <p:cNvSpPr/>
          <p:nvPr/>
        </p:nvSpPr>
        <p:spPr bwMode="auto">
          <a:xfrm>
            <a:off x="8458200" y="3276600"/>
            <a:ext cx="2057400" cy="20574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pPr>
              <a:defRPr/>
            </a:pPr>
            <a:r>
              <a:rPr lang="en-AU" sz="1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Published</a:t>
            </a:r>
          </a:p>
          <a:p>
            <a:pPr marL="182563" indent="-182563">
              <a:buFont typeface="Arial" panose="020B0604020202020204" pitchFamily="34" charset="0"/>
              <a:buChar char="•"/>
              <a:defRPr/>
            </a:pPr>
            <a:r>
              <a:rPr lang="en-AU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ISO/IEC/EEE 8802-11:2018</a:t>
            </a:r>
          </a:p>
          <a:p>
            <a:pPr>
              <a:defRPr/>
            </a:pPr>
            <a:r>
              <a:rPr lang="en-AU" sz="1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FDIS ballots</a:t>
            </a:r>
            <a:endParaRPr lang="en-AU" sz="1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82563" indent="-182563">
              <a:buFont typeface="Arial" panose="020B0604020202020204" pitchFamily="34" charset="0"/>
              <a:buChar char="•"/>
              <a:defRPr/>
            </a:pPr>
            <a:r>
              <a:rPr lang="en-AU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802.11ah starts soon</a:t>
            </a:r>
          </a:p>
          <a:p>
            <a:pPr marL="182563" indent="-182563">
              <a:buFont typeface="Arial" panose="020B0604020202020204" pitchFamily="34" charset="0"/>
              <a:buChar char="•"/>
              <a:defRPr/>
            </a:pPr>
            <a:r>
              <a:rPr lang="en-AU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802.11ai starts soon</a:t>
            </a:r>
          </a:p>
        </p:txBody>
      </p:sp>
      <p:cxnSp>
        <p:nvCxnSpPr>
          <p:cNvPr id="17413" name="Straight Arrow Connector 3"/>
          <p:cNvCxnSpPr>
            <a:cxnSpLocks noChangeShapeType="1"/>
            <a:endCxn id="2" idx="1"/>
          </p:cNvCxnSpPr>
          <p:nvPr/>
        </p:nvCxnSpPr>
        <p:spPr bwMode="auto">
          <a:xfrm>
            <a:off x="8001000" y="3886200"/>
            <a:ext cx="457200" cy="419100"/>
          </a:xfrm>
          <a:prstGeom prst="straightConnector1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graphicFrame>
        <p:nvGraphicFramePr>
          <p:cNvPr id="7" name="Content Placeholder 5"/>
          <p:cNvGraphicFramePr>
            <a:graphicFrameLocks noGrp="1"/>
          </p:cNvGraphicFramePr>
          <p:nvPr>
            <p:ph idx="1"/>
          </p:nvPr>
        </p:nvGraphicFramePr>
        <p:xfrm>
          <a:off x="2209800" y="2530476"/>
          <a:ext cx="5791200" cy="3336921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930400">
                  <a:extLst>
                    <a:ext uri="{9D8B030D-6E8A-4147-A177-3AD203B41FA5}"/>
                  </a:extLst>
                </a:gridCol>
                <a:gridCol w="1930400">
                  <a:extLst>
                    <a:ext uri="{9D8B030D-6E8A-4147-A177-3AD203B41FA5}"/>
                  </a:extLst>
                </a:gridCol>
                <a:gridCol w="1930400">
                  <a:extLst>
                    <a:ext uri="{9D8B030D-6E8A-4147-A177-3AD203B41FA5}"/>
                  </a:extLst>
                </a:gridCol>
              </a:tblGrid>
              <a:tr h="370769">
                <a:tc>
                  <a:txBody>
                    <a:bodyPr/>
                    <a:lstStyle/>
                    <a:p>
                      <a:pPr algn="ctr"/>
                      <a:r>
                        <a:rPr lang="en-AU" sz="1800" dirty="0" smtClean="0"/>
                        <a:t>WG</a:t>
                      </a:r>
                      <a:endParaRPr lang="en-AU" sz="1800" dirty="0"/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 smtClean="0"/>
                        <a:t>Competed</a:t>
                      </a:r>
                      <a:endParaRPr lang="en-AU" sz="1800" dirty="0"/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 smtClean="0"/>
                        <a:t>In-process</a:t>
                      </a:r>
                      <a:endParaRPr lang="en-AU" sz="1800" dirty="0"/>
                    </a:p>
                  </a:txBody>
                  <a:tcPr marT="45711" marB="45711"/>
                </a:tc>
                <a:extLst>
                  <a:ext uri="{0D108BD9-81ED-4DB2-BD59-A6C34878D82A}"/>
                </a:extLst>
              </a:tr>
              <a:tr h="370769">
                <a:tc>
                  <a:txBody>
                    <a:bodyPr/>
                    <a:lstStyle/>
                    <a:p>
                      <a:pPr algn="ctr"/>
                      <a:r>
                        <a:rPr lang="en-AU" sz="1800" b="1" dirty="0" smtClean="0"/>
                        <a:t>802.1</a:t>
                      </a:r>
                      <a:endParaRPr lang="en-AU" sz="1800" b="1" dirty="0"/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 smtClean="0"/>
                        <a:t>22</a:t>
                      </a:r>
                      <a:endParaRPr lang="en-AU" sz="1800" dirty="0"/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 smtClean="0"/>
                        <a:t>15</a:t>
                      </a:r>
                      <a:endParaRPr lang="en-AU" sz="1800" dirty="0"/>
                    </a:p>
                  </a:txBody>
                  <a:tcPr marT="45711" marB="45711"/>
                </a:tc>
                <a:extLst>
                  <a:ext uri="{0D108BD9-81ED-4DB2-BD59-A6C34878D82A}"/>
                </a:extLst>
              </a:tr>
              <a:tr h="370769">
                <a:tc>
                  <a:txBody>
                    <a:bodyPr/>
                    <a:lstStyle/>
                    <a:p>
                      <a:pPr algn="ctr"/>
                      <a:r>
                        <a:rPr lang="en-AU" sz="1800" b="1" dirty="0" smtClean="0"/>
                        <a:t>802.3</a:t>
                      </a: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 smtClean="0"/>
                        <a:t>9</a:t>
                      </a:r>
                      <a:endParaRPr lang="en-AU" sz="1800" dirty="0"/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 smtClean="0"/>
                        <a:t>10</a:t>
                      </a:r>
                      <a:endParaRPr lang="en-AU" sz="1800" dirty="0"/>
                    </a:p>
                  </a:txBody>
                  <a:tcPr marT="45711" marB="45711"/>
                </a:tc>
                <a:extLst>
                  <a:ext uri="{0D108BD9-81ED-4DB2-BD59-A6C34878D82A}"/>
                </a:extLst>
              </a:tr>
              <a:tr h="370769">
                <a:tc>
                  <a:txBody>
                    <a:bodyPr/>
                    <a:lstStyle/>
                    <a:p>
                      <a:pPr algn="ctr"/>
                      <a:r>
                        <a:rPr lang="en-AU" sz="1800" b="1" dirty="0" smtClean="0"/>
                        <a:t>802.11</a:t>
                      </a:r>
                      <a:endParaRPr lang="en-AU" sz="1800" b="1" dirty="0"/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 smtClean="0"/>
                        <a:t>7</a:t>
                      </a:r>
                      <a:endParaRPr lang="en-AU" sz="1800" dirty="0"/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 smtClean="0"/>
                        <a:t>9</a:t>
                      </a:r>
                      <a:endParaRPr lang="en-AU" sz="1800" dirty="0"/>
                    </a:p>
                  </a:txBody>
                  <a:tcPr marT="45711" marB="45711"/>
                </a:tc>
                <a:extLst>
                  <a:ext uri="{0D108BD9-81ED-4DB2-BD59-A6C34878D82A}"/>
                </a:extLst>
              </a:tr>
              <a:tr h="370769">
                <a:tc>
                  <a:txBody>
                    <a:bodyPr/>
                    <a:lstStyle/>
                    <a:p>
                      <a:pPr algn="ctr"/>
                      <a:r>
                        <a:rPr lang="en-AU" sz="1800" b="1" dirty="0" smtClean="0"/>
                        <a:t>802.15</a:t>
                      </a: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 smtClean="0"/>
                        <a:t>2</a:t>
                      </a:r>
                      <a:endParaRPr lang="en-AU" sz="1800" dirty="0"/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 smtClean="0"/>
                        <a:t>1</a:t>
                      </a:r>
                      <a:endParaRPr lang="en-AU" sz="1800" dirty="0"/>
                    </a:p>
                  </a:txBody>
                  <a:tcPr marT="45711" marB="45711"/>
                </a:tc>
                <a:extLst>
                  <a:ext uri="{0D108BD9-81ED-4DB2-BD59-A6C34878D82A}"/>
                </a:extLst>
              </a:tr>
              <a:tr h="370769">
                <a:tc>
                  <a:txBody>
                    <a:bodyPr/>
                    <a:lstStyle/>
                    <a:p>
                      <a:pPr algn="ctr"/>
                      <a:r>
                        <a:rPr lang="en-AU" sz="1800" b="1" dirty="0" smtClean="0"/>
                        <a:t>802.16</a:t>
                      </a:r>
                      <a:endParaRPr lang="en-AU" sz="1800" b="1" dirty="0"/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 smtClean="0"/>
                        <a:t>0</a:t>
                      </a:r>
                      <a:endParaRPr lang="en-AU" sz="1800" dirty="0"/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 smtClean="0"/>
                        <a:t>1</a:t>
                      </a:r>
                      <a:endParaRPr lang="en-AU" sz="1800" dirty="0"/>
                    </a:p>
                  </a:txBody>
                  <a:tcPr marT="45711" marB="45711"/>
                </a:tc>
                <a:extLst>
                  <a:ext uri="{0D108BD9-81ED-4DB2-BD59-A6C34878D82A}"/>
                </a:extLst>
              </a:tr>
              <a:tr h="370769">
                <a:tc>
                  <a:txBody>
                    <a:bodyPr/>
                    <a:lstStyle/>
                    <a:p>
                      <a:pPr algn="ctr"/>
                      <a:r>
                        <a:rPr lang="en-AU" sz="1800" b="1" dirty="0" smtClean="0"/>
                        <a:t>802.21</a:t>
                      </a:r>
                      <a:endParaRPr lang="en-AU" sz="1800" b="1" dirty="0"/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 smtClean="0"/>
                        <a:t>2</a:t>
                      </a:r>
                      <a:endParaRPr lang="en-AU" sz="1800" dirty="0"/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 smtClean="0"/>
                        <a:t>1</a:t>
                      </a:r>
                      <a:endParaRPr lang="en-AU" sz="1800" dirty="0"/>
                    </a:p>
                  </a:txBody>
                  <a:tcPr marT="45711" marB="45711"/>
                </a:tc>
                <a:extLst>
                  <a:ext uri="{0D108BD9-81ED-4DB2-BD59-A6C34878D82A}"/>
                </a:extLst>
              </a:tr>
              <a:tr h="370769">
                <a:tc>
                  <a:txBody>
                    <a:bodyPr/>
                    <a:lstStyle/>
                    <a:p>
                      <a:pPr algn="ctr"/>
                      <a:r>
                        <a:rPr lang="en-AU" sz="1800" b="1" dirty="0" smtClean="0"/>
                        <a:t>802.22</a:t>
                      </a:r>
                      <a:endParaRPr lang="en-AU" sz="1800" b="1" dirty="0"/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 smtClean="0"/>
                        <a:t>3</a:t>
                      </a:r>
                      <a:endParaRPr lang="en-AU" sz="1800" dirty="0"/>
                    </a:p>
                  </a:txBody>
                  <a:tcPr marT="45711" marB="45711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 smtClean="0"/>
                        <a:t>0</a:t>
                      </a:r>
                      <a:endParaRPr lang="en-AU" sz="1800" dirty="0"/>
                    </a:p>
                  </a:txBody>
                  <a:tcPr marT="45711" marB="45711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/>
                </a:extLst>
              </a:tr>
              <a:tr h="370769">
                <a:tc>
                  <a:txBody>
                    <a:bodyPr/>
                    <a:lstStyle/>
                    <a:p>
                      <a:pPr algn="ctr"/>
                      <a:r>
                        <a:rPr lang="en-AU" sz="1800" b="1" dirty="0" smtClean="0"/>
                        <a:t>All</a:t>
                      </a:r>
                      <a:endParaRPr lang="en-AU" sz="1800" b="1" dirty="0"/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b="1" dirty="0" smtClean="0"/>
                        <a:t>44</a:t>
                      </a:r>
                      <a:endParaRPr lang="en-AU" sz="1800" b="1" dirty="0"/>
                    </a:p>
                  </a:txBody>
                  <a:tcPr marT="45711" marB="45711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b="1" dirty="0" smtClean="0"/>
                        <a:t>37</a:t>
                      </a:r>
                      <a:endParaRPr lang="en-AU" sz="1800" b="1" dirty="0"/>
                    </a:p>
                  </a:txBody>
                  <a:tcPr marT="45711" marB="45711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/>
                </a:extLst>
              </a:tr>
            </a:tbl>
          </a:graphicData>
        </a:graphic>
      </p:graphicFrame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smtClean="0"/>
              <a:t>Robert Stacey, Intel</a:t>
            </a:r>
          </a:p>
          <a:p>
            <a:r>
              <a:rPr lang="en-US" smtClean="0"/>
              <a:t>from Andrew Myles (Cisco)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2018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209800" y="457200"/>
            <a:ext cx="7772400" cy="1066800"/>
          </a:xfrm>
        </p:spPr>
        <p:txBody>
          <a:bodyPr/>
          <a:lstStyle/>
          <a:p>
            <a:r>
              <a:rPr lang="en-US" altLang="en-US" dirty="0" err="1" smtClean="0"/>
              <a:t>TGmd</a:t>
            </a:r>
            <a:r>
              <a:rPr lang="en-US" altLang="en-US" dirty="0" smtClean="0"/>
              <a:t> – Snapshot slide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237637" y="1524000"/>
            <a:ext cx="9125564" cy="4572001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zh-CN" dirty="0" smtClean="0"/>
              <a:t>Overall Status: LB232 on P802.11REVmd D1.0 Passed with 85% approval, 623 comments</a:t>
            </a:r>
          </a:p>
          <a:p>
            <a:pPr lvl="1">
              <a:lnSpc>
                <a:spcPct val="90000"/>
              </a:lnSpc>
            </a:pPr>
            <a:r>
              <a:rPr lang="en-US" altLang="zh-CN" dirty="0" smtClean="0"/>
              <a:t>D1.2 </a:t>
            </a:r>
            <a:r>
              <a:rPr lang="en-US" altLang="zh-CN" dirty="0" smtClean="0"/>
              <a:t>incorporates </a:t>
            </a:r>
            <a:r>
              <a:rPr lang="en-US" altLang="zh-CN" dirty="0"/>
              <a:t>11ai, </a:t>
            </a:r>
            <a:r>
              <a:rPr lang="en-US" altLang="zh-CN" dirty="0" smtClean="0"/>
              <a:t>11ah and 11aj amendments</a:t>
            </a:r>
          </a:p>
          <a:p>
            <a:pPr lvl="1">
              <a:lnSpc>
                <a:spcPct val="90000"/>
              </a:lnSpc>
            </a:pPr>
            <a:r>
              <a:rPr lang="en-US" altLang="zh-CN" dirty="0" smtClean="0"/>
              <a:t>11ak </a:t>
            </a:r>
            <a:r>
              <a:rPr lang="en-US" altLang="zh-CN" dirty="0" smtClean="0"/>
              <a:t>amendments scheduled for roll-in</a:t>
            </a:r>
          </a:p>
          <a:p>
            <a:pPr>
              <a:lnSpc>
                <a:spcPct val="90000"/>
              </a:lnSpc>
            </a:pPr>
            <a:r>
              <a:rPr lang="en-US" altLang="zh-CN" dirty="0" smtClean="0"/>
              <a:t>Since May </a:t>
            </a:r>
            <a:r>
              <a:rPr lang="en-US" altLang="zh-CN" dirty="0"/>
              <a:t>2018 meeting</a:t>
            </a:r>
          </a:p>
          <a:p>
            <a:pPr lvl="1">
              <a:lnSpc>
                <a:spcPct val="90000"/>
              </a:lnSpc>
            </a:pPr>
            <a:r>
              <a:rPr lang="en-US" altLang="zh-CN" dirty="0" smtClean="0"/>
              <a:t>Continued comment resolution</a:t>
            </a:r>
          </a:p>
          <a:p>
            <a:pPr lvl="1">
              <a:lnSpc>
                <a:spcPct val="90000"/>
              </a:lnSpc>
            </a:pPr>
            <a:r>
              <a:rPr lang="en-US" altLang="zh-CN" dirty="0" smtClean="0"/>
              <a:t>Held 4 teleconferences </a:t>
            </a:r>
            <a:endParaRPr lang="en-US" altLang="zh-CN" dirty="0"/>
          </a:p>
          <a:p>
            <a:pPr>
              <a:lnSpc>
                <a:spcPct val="90000"/>
              </a:lnSpc>
            </a:pPr>
            <a:r>
              <a:rPr lang="en-US" altLang="zh-CN" dirty="0" smtClean="0"/>
              <a:t>July </a:t>
            </a:r>
            <a:r>
              <a:rPr lang="en-US" altLang="zh-CN" dirty="0"/>
              <a:t>2018 meeting goals </a:t>
            </a:r>
            <a:r>
              <a:rPr lang="en-US" altLang="zh-CN" dirty="0" smtClean="0"/>
              <a:t>(5 </a:t>
            </a:r>
            <a:r>
              <a:rPr lang="en-US" altLang="zh-CN" dirty="0"/>
              <a:t>timeslots):</a:t>
            </a:r>
          </a:p>
          <a:p>
            <a:pPr lvl="1">
              <a:lnSpc>
                <a:spcPct val="90000"/>
              </a:lnSpc>
            </a:pPr>
            <a:r>
              <a:rPr lang="en-US" dirty="0" smtClean="0">
                <a:cs typeface="Arial" panose="020B0604020202020204" pitchFamily="34" charset="0"/>
                <a:sym typeface="Wingdings" panose="05000000000000000000" pitchFamily="2" charset="2"/>
              </a:rPr>
              <a:t>Comment resolution, Note Tuesday PM1 session for obsolete/deprecated CIDs</a:t>
            </a:r>
            <a:endParaRPr lang="en-US" altLang="zh-CN" dirty="0">
              <a:cs typeface="Arial" panose="020B0604020202020204" pitchFamily="34" charset="0"/>
              <a:sym typeface="Wingdings" panose="05000000000000000000" pitchFamily="2" charset="2"/>
            </a:endParaRPr>
          </a:p>
          <a:p>
            <a:pPr lvl="1">
              <a:lnSpc>
                <a:spcPct val="90000"/>
              </a:lnSpc>
            </a:pPr>
            <a:r>
              <a:rPr lang="en-US" altLang="zh-CN" dirty="0" smtClean="0">
                <a:cs typeface="Arial" panose="020B0604020202020204" pitchFamily="34" charset="0"/>
                <a:sym typeface="Wingdings" panose="05000000000000000000" pitchFamily="2" charset="2"/>
              </a:rPr>
              <a:t>Plans for July – September; July 31, August 1-2 ad-hoc in Portland</a:t>
            </a:r>
            <a:endParaRPr lang="en-US" altLang="zh-CN" dirty="0">
              <a:cs typeface="Arial" panose="020B0604020202020204" pitchFamily="34" charset="0"/>
              <a:sym typeface="Wingdings" panose="05000000000000000000" pitchFamily="2" charset="2"/>
            </a:endParaRPr>
          </a:p>
          <a:p>
            <a:pPr lvl="1">
              <a:lnSpc>
                <a:spcPct val="90000"/>
              </a:lnSpc>
            </a:pPr>
            <a:r>
              <a:rPr lang="en-US" altLang="zh-CN" dirty="0">
                <a:cs typeface="Arial" panose="020B0604020202020204" pitchFamily="34" charset="0"/>
                <a:sym typeface="Wingdings" panose="05000000000000000000" pitchFamily="2" charset="2"/>
              </a:rPr>
              <a:t>Agenda: </a:t>
            </a:r>
            <a:r>
              <a:rPr lang="en-US" altLang="zh-CN" dirty="0" smtClean="0">
                <a:cs typeface="Arial" panose="020B0604020202020204" pitchFamily="34" charset="0"/>
                <a:sym typeface="Wingdings" panose="05000000000000000000" pitchFamily="2" charset="2"/>
              </a:rPr>
              <a:t>11-18-1028</a:t>
            </a: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smtClean="0"/>
              <a:t>Robert Stacey, Intel</a:t>
            </a:r>
          </a:p>
          <a:p>
            <a:r>
              <a:rPr lang="en-US" smtClean="0"/>
              <a:t>from Dorothy Stanley, HP Enterprise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July 2018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F5D8E26B-7BCF-4D25-9C89-0168A6618F18}" type="slidenum">
              <a:rPr lang="en-GB" smtClean="0"/>
              <a:pPr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2389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Title 1"/>
          <p:cNvSpPr>
            <a:spLocks noGrp="1"/>
          </p:cNvSpPr>
          <p:nvPr>
            <p:ph type="title" idx="4294967295"/>
          </p:nvPr>
        </p:nvSpPr>
        <p:spPr>
          <a:xfrm>
            <a:off x="2209800" y="457200"/>
            <a:ext cx="7772400" cy="1066800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dirty="0" smtClean="0"/>
              <a:t>IEEE 802.11ax – July 2018</a:t>
            </a:r>
          </a:p>
        </p:txBody>
      </p:sp>
      <p:sp>
        <p:nvSpPr>
          <p:cNvPr id="3078" name="Content Placeholder 2"/>
          <p:cNvSpPr>
            <a:spLocks noGrp="1"/>
          </p:cNvSpPr>
          <p:nvPr>
            <p:ph idx="4294967295"/>
          </p:nvPr>
        </p:nvSpPr>
        <p:spPr>
          <a:xfrm>
            <a:off x="1295400" y="1752600"/>
            <a:ext cx="9982200" cy="3886200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WG LB 223 on draft D3.0 passed with 86.5%</a:t>
            </a:r>
          </a:p>
          <a:p>
            <a:r>
              <a:rPr lang="en-US" dirty="0"/>
              <a:t>2153 comments were received</a:t>
            </a:r>
          </a:p>
          <a:p>
            <a:r>
              <a:rPr lang="en-US" dirty="0"/>
              <a:t>Start the resolution of comments on draft D3.0 (WG LB 233).</a:t>
            </a:r>
          </a:p>
          <a:p>
            <a:r>
              <a:rPr lang="en-US" dirty="0"/>
              <a:t>Prepare the response to the WBA liaison</a:t>
            </a:r>
          </a:p>
          <a:p>
            <a:r>
              <a:rPr lang="en-US" dirty="0"/>
              <a:t>Discuss with 802.19 comments related to coexistence assurance document</a:t>
            </a:r>
            <a:endParaRPr lang="en-US" sz="1800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dirty="0" smtClean="0"/>
              <a:t>Robert Stacey, Intel</a:t>
            </a:r>
          </a:p>
          <a:p>
            <a:r>
              <a:rPr lang="en-US" dirty="0" smtClean="0"/>
              <a:t>from Osama </a:t>
            </a:r>
            <a:r>
              <a:rPr lang="en-US" dirty="0" err="1" smtClean="0"/>
              <a:t>Aboul-Magd</a:t>
            </a:r>
            <a:r>
              <a:rPr lang="en-US" dirty="0" smtClean="0"/>
              <a:t> (Huawei)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July 2018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F5D8E26B-7BCF-4D25-9C89-0168A6618F18}" type="slidenum">
              <a:rPr lang="en-GB" smtClean="0"/>
              <a:pPr/>
              <a:t>14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220913" y="304801"/>
            <a:ext cx="942566" cy="276999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sz="1800" dirty="0"/>
              <a:t>July 2018</a:t>
            </a:r>
            <a:endParaRPr lang="en-US" sz="1800" dirty="0"/>
          </a:p>
        </p:txBody>
      </p:sp>
      <p:sp>
        <p:nvSpPr>
          <p:cNvPr id="307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sz="1200"/>
              <a:t>Slide </a:t>
            </a:r>
            <a:fld id="{443A8B49-7FA6-4F77-A3E4-39007C44719C}" type="slidenum">
              <a:rPr lang="en-US" sz="1200"/>
              <a:pPr/>
              <a:t>15</a:t>
            </a:fld>
            <a:endParaRPr lang="en-US" sz="1200"/>
          </a:p>
        </p:txBody>
      </p:sp>
      <p:sp>
        <p:nvSpPr>
          <p:cNvPr id="3077" name="Title 1"/>
          <p:cNvSpPr>
            <a:spLocks noGrp="1"/>
          </p:cNvSpPr>
          <p:nvPr>
            <p:ph type="title" idx="4294967295"/>
          </p:nvPr>
        </p:nvSpPr>
        <p:spPr>
          <a:xfrm>
            <a:off x="2209800" y="685800"/>
            <a:ext cx="7772400" cy="914400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dirty="0" smtClean="0"/>
              <a:t>Task Group AY – July 2018</a:t>
            </a:r>
          </a:p>
        </p:txBody>
      </p:sp>
      <p:sp>
        <p:nvSpPr>
          <p:cNvPr id="3078" name="Content Placeholder 2"/>
          <p:cNvSpPr>
            <a:spLocks noGrp="1"/>
          </p:cNvSpPr>
          <p:nvPr>
            <p:ph idx="4294967295"/>
          </p:nvPr>
        </p:nvSpPr>
        <p:spPr>
          <a:xfrm>
            <a:off x="2209800" y="1828800"/>
            <a:ext cx="7772400" cy="4419600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just"/>
            <a:r>
              <a:rPr lang="en-CA" sz="2000" dirty="0"/>
              <a:t>Since the May interim</a:t>
            </a:r>
          </a:p>
          <a:p>
            <a:pPr lvl="1" algn="just"/>
            <a:r>
              <a:rPr lang="en-CA" sz="1600" dirty="0"/>
              <a:t>8 teleconference calls were held between May 16 </a:t>
            </a:r>
            <a:r>
              <a:rPr lang="en-CA" sz="1600"/>
              <a:t>and July 6 </a:t>
            </a:r>
            <a:r>
              <a:rPr lang="en-CA" sz="1600" dirty="0"/>
              <a:t>for comment resolution and technical contribution</a:t>
            </a:r>
          </a:p>
          <a:p>
            <a:pPr lvl="2" algn="just"/>
            <a:r>
              <a:rPr lang="en-CA" altLang="en-US" sz="1600" dirty="0"/>
              <a:t>85 comments are discussed</a:t>
            </a:r>
          </a:p>
          <a:p>
            <a:pPr lvl="2" algn="just"/>
            <a:r>
              <a:rPr lang="en-CA" altLang="en-US" sz="1600" dirty="0"/>
              <a:t>54 </a:t>
            </a:r>
            <a:r>
              <a:rPr lang="en-CA" altLang="en-US" sz="1600" dirty="0"/>
              <a:t>comments are resolved and ready for motion</a:t>
            </a:r>
          </a:p>
          <a:p>
            <a:pPr lvl="2" algn="just"/>
            <a:r>
              <a:rPr lang="en-CA" altLang="en-US" sz="1600" dirty="0"/>
              <a:t>7 </a:t>
            </a:r>
            <a:r>
              <a:rPr lang="en-CA" altLang="en-US" sz="1600" dirty="0"/>
              <a:t>technical contributions are discussed</a:t>
            </a:r>
          </a:p>
          <a:p>
            <a:pPr lvl="2" algn="just"/>
            <a:r>
              <a:rPr lang="en-CA" altLang="en-US" sz="1600" dirty="0"/>
              <a:t>4 </a:t>
            </a:r>
            <a:r>
              <a:rPr lang="en-CA" altLang="en-US" sz="1600" dirty="0"/>
              <a:t>technical </a:t>
            </a:r>
            <a:r>
              <a:rPr lang="en-CA" altLang="en-US" sz="1600" dirty="0"/>
              <a:t>contributions are </a:t>
            </a:r>
            <a:r>
              <a:rPr lang="en-CA" altLang="en-US" sz="1600" dirty="0"/>
              <a:t>ready for motion</a:t>
            </a:r>
          </a:p>
          <a:p>
            <a:r>
              <a:rPr lang="en-US" sz="2000" dirty="0"/>
              <a:t>8 sessions this week</a:t>
            </a:r>
          </a:p>
          <a:p>
            <a:pPr lvl="1"/>
            <a:r>
              <a:rPr lang="en-US" sz="1600" dirty="0"/>
              <a:t>Comment resolution against </a:t>
            </a:r>
            <a:r>
              <a:rPr lang="en-US" sz="1600" dirty="0"/>
              <a:t>LB231 (D1.0)</a:t>
            </a:r>
          </a:p>
          <a:p>
            <a:pPr lvl="1"/>
            <a:r>
              <a:rPr lang="en-CA" sz="1600" dirty="0"/>
              <a:t>Technical presentations</a:t>
            </a:r>
          </a:p>
          <a:p>
            <a:pPr lvl="1"/>
            <a:r>
              <a:rPr lang="en-CA" sz="1600" dirty="0"/>
              <a:t>Review the draft readiness for Working Group letter ballot</a:t>
            </a:r>
          </a:p>
          <a:p>
            <a:r>
              <a:rPr lang="en-US" sz="2000" dirty="0"/>
              <a:t>Agenda for this meeting is available in document 11-18/1044r1</a:t>
            </a:r>
          </a:p>
        </p:txBody>
      </p:sp>
    </p:spTree>
    <p:extLst>
      <p:ext uri="{BB962C8B-B14F-4D97-AF65-F5344CB8AC3E}">
        <p14:creationId xmlns:p14="http://schemas.microsoft.com/office/powerpoint/2010/main" val="1765042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2209800" y="838200"/>
            <a:ext cx="7772400" cy="1066800"/>
          </a:xfrm>
        </p:spPr>
        <p:txBody>
          <a:bodyPr/>
          <a:lstStyle/>
          <a:p>
            <a:r>
              <a:rPr lang="en-US" dirty="0" smtClean="0"/>
              <a:t>NGP TG AZ – July 2018</a:t>
            </a:r>
            <a:br>
              <a:rPr lang="en-US" dirty="0" smtClean="0"/>
            </a:br>
            <a:r>
              <a:rPr lang="en-GB" sz="2000" dirty="0" err="1"/>
              <a:t>TGaz</a:t>
            </a:r>
            <a:r>
              <a:rPr lang="en-GB" sz="2000" dirty="0"/>
              <a:t> Next Generation Positioning</a:t>
            </a:r>
            <a:r>
              <a:rPr lang="en-US" sz="2000" dirty="0"/>
              <a:t/>
            </a:r>
            <a:br>
              <a:rPr lang="en-US" sz="2000" dirty="0"/>
            </a:br>
            <a:r>
              <a:rPr lang="en-US" sz="2000" dirty="0"/>
              <a:t>Chair: </a:t>
            </a:r>
            <a:r>
              <a:rPr lang="en-US" sz="2000" b="0" dirty="0"/>
              <a:t>Jonathan Segev </a:t>
            </a:r>
            <a:r>
              <a:rPr lang="en-US" sz="1400" b="0" dirty="0"/>
              <a:t>(Intel Corporation)</a:t>
            </a:r>
            <a:r>
              <a:rPr lang="en-US" sz="2000" b="0" dirty="0"/>
              <a:t/>
            </a:r>
            <a:br>
              <a:rPr lang="en-US" sz="2000" b="0" dirty="0"/>
            </a:br>
            <a:endParaRPr lang="en-US" sz="2000" b="0" dirty="0"/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1828800" y="1676400"/>
            <a:ext cx="8610600" cy="2734840"/>
          </a:xfrm>
        </p:spPr>
        <p:txBody>
          <a:bodyPr/>
          <a:lstStyle/>
          <a:p>
            <a:pPr marL="609600" indent="-609600"/>
            <a:endParaRPr lang="en-US" sz="300" dirty="0"/>
          </a:p>
          <a:p>
            <a:r>
              <a:rPr lang="en-US" dirty="0" smtClean="0"/>
              <a:t>Current status:</a:t>
            </a:r>
          </a:p>
          <a:p>
            <a:pPr lvl="1" indent="-342900">
              <a:buFont typeface="Arial" panose="020B0604020202020204" pitchFamily="34" charset="0"/>
              <a:buChar char="•"/>
            </a:pPr>
            <a:r>
              <a:rPr lang="en-US" dirty="0" smtClean="0"/>
              <a:t>Open call for submissions towards amendment text and Spec Framework Document</a:t>
            </a:r>
            <a:r>
              <a:rPr lang="en-US" dirty="0"/>
              <a:t> </a:t>
            </a:r>
            <a:r>
              <a:rPr lang="en-US" dirty="0" smtClean="0"/>
              <a:t>(SFD). </a:t>
            </a:r>
          </a:p>
          <a:p>
            <a:pPr lvl="1" indent="-342900">
              <a:buFont typeface="Arial" panose="020B0604020202020204" pitchFamily="34" charset="0"/>
              <a:buChar char="•"/>
            </a:pPr>
            <a:r>
              <a:rPr lang="en-US" dirty="0" smtClean="0"/>
              <a:t>Draft 0.3 published, to be considered for adoption by the group.</a:t>
            </a:r>
          </a:p>
          <a:p>
            <a:pPr lvl="1" indent="-342900">
              <a:buFont typeface="Arial" panose="020B0604020202020204" pitchFamily="34" charset="0"/>
              <a:buChar char="•"/>
            </a:pPr>
            <a:r>
              <a:rPr lang="en-US" dirty="0" smtClean="0"/>
              <a:t>Open call for nomination for TG vice-chair position, elections expected this week.</a:t>
            </a:r>
          </a:p>
          <a:p>
            <a:pPr lvl="1" indent="-342900">
              <a:buFont typeface="Arial" panose="020B0604020202020204" pitchFamily="34" charset="0"/>
              <a:buChar char="•"/>
            </a:pP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Upcoming milestones: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SFD freeze during this week.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Initiate internal </a:t>
            </a:r>
            <a:r>
              <a:rPr lang="en-US" dirty="0"/>
              <a:t>comment collection </a:t>
            </a:r>
            <a:r>
              <a:rPr lang="en-US" dirty="0" smtClean="0"/>
              <a:t>pass the July meeting.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Internal comment resolution during Sep. and Nov. meetings.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Initial WG ballot coming out of the Nov. meeting. </a:t>
            </a: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US" dirty="0" smtClean="0"/>
          </a:p>
        </p:txBody>
      </p:sp>
      <p:sp>
        <p:nvSpPr>
          <p:cNvPr id="2" name="Footer Placeholder 1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smtClean="0"/>
              <a:t>Robert Stacey, Intel</a:t>
            </a:r>
          </a:p>
          <a:p>
            <a:r>
              <a:rPr lang="en-US" smtClean="0"/>
              <a:t>from Jonathan Segev, Intel Corporation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2018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2209800" y="838200"/>
            <a:ext cx="7772400" cy="1066800"/>
          </a:xfrm>
        </p:spPr>
        <p:txBody>
          <a:bodyPr/>
          <a:lstStyle/>
          <a:p>
            <a:r>
              <a:rPr lang="en-US" dirty="0" smtClean="0"/>
              <a:t>NGP TG AZ – July 2018</a:t>
            </a:r>
            <a:br>
              <a:rPr lang="en-US" dirty="0" smtClean="0"/>
            </a:br>
            <a:r>
              <a:rPr lang="en-GB" sz="2000" dirty="0" err="1"/>
              <a:t>TGaz</a:t>
            </a:r>
            <a:r>
              <a:rPr lang="en-GB" sz="2000" dirty="0"/>
              <a:t> Next Generation Positioning</a:t>
            </a:r>
            <a:r>
              <a:rPr lang="en-US" sz="2000" dirty="0"/>
              <a:t/>
            </a:r>
            <a:br>
              <a:rPr lang="en-US" sz="2000" dirty="0"/>
            </a:br>
            <a:r>
              <a:rPr lang="en-US" sz="2000" dirty="0"/>
              <a:t>Chair: </a:t>
            </a:r>
            <a:r>
              <a:rPr lang="en-US" sz="2000" b="0" dirty="0"/>
              <a:t>Jonathan Segev </a:t>
            </a:r>
            <a:r>
              <a:rPr lang="en-US" sz="1400" b="0" dirty="0"/>
              <a:t>(Intel Corporation)</a:t>
            </a:r>
            <a:r>
              <a:rPr lang="en-US" sz="2000" b="0" dirty="0"/>
              <a:t/>
            </a:r>
            <a:br>
              <a:rPr lang="en-US" sz="2000" b="0" dirty="0"/>
            </a:br>
            <a:endParaRPr lang="en-US" sz="2000" b="0" dirty="0"/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1828800" y="1524000"/>
            <a:ext cx="8784600" cy="2887240"/>
          </a:xfrm>
        </p:spPr>
        <p:txBody>
          <a:bodyPr/>
          <a:lstStyle/>
          <a:p>
            <a:pPr marL="609600" indent="-609600"/>
            <a:endParaRPr lang="en-US" sz="400" dirty="0"/>
          </a:p>
          <a:p>
            <a:r>
              <a:rPr lang="en-US" dirty="0" smtClean="0"/>
              <a:t>July Goals:</a:t>
            </a:r>
          </a:p>
          <a:p>
            <a:pPr lvl="1">
              <a:buFont typeface="Times New Roman" pitchFamily="16" charset="0"/>
              <a:buChar char="•"/>
            </a:pPr>
            <a:r>
              <a:rPr lang="en-US" altLang="en-US" dirty="0" smtClean="0"/>
              <a:t>Approval of new baseline amendment draft document D0.3. </a:t>
            </a:r>
          </a:p>
          <a:p>
            <a:pPr lvl="1">
              <a:buFont typeface="Times New Roman" pitchFamily="16" charset="0"/>
              <a:buChar char="•"/>
            </a:pPr>
            <a:r>
              <a:rPr lang="en-US" altLang="en-US" dirty="0" smtClean="0"/>
              <a:t>Consider approval </a:t>
            </a:r>
            <a:r>
              <a:rPr lang="en-US" altLang="en-US" dirty="0"/>
              <a:t>of </a:t>
            </a:r>
            <a:r>
              <a:rPr lang="en-US" altLang="en-US" dirty="0" smtClean="0"/>
              <a:t>any remaining submissions </a:t>
            </a:r>
            <a:r>
              <a:rPr lang="en-US" altLang="en-US" dirty="0"/>
              <a:t>towards SFD </a:t>
            </a:r>
            <a:r>
              <a:rPr lang="en-US" altLang="en-US" dirty="0" smtClean="0"/>
              <a:t>text.</a:t>
            </a:r>
          </a:p>
          <a:p>
            <a:pPr lvl="1">
              <a:buFont typeface="Times New Roman" pitchFamily="16" charset="0"/>
              <a:buChar char="•"/>
            </a:pPr>
            <a:r>
              <a:rPr lang="en-US" altLang="en-US" dirty="0" smtClean="0"/>
              <a:t>SFD freeze by end of the July meeting. </a:t>
            </a:r>
          </a:p>
          <a:p>
            <a:pPr lvl="1">
              <a:buFont typeface="Times New Roman" pitchFamily="16" charset="0"/>
              <a:buChar char="•"/>
            </a:pPr>
            <a:r>
              <a:rPr lang="en-US" altLang="en-US" dirty="0" smtClean="0"/>
              <a:t>Review </a:t>
            </a:r>
            <a:r>
              <a:rPr lang="en-US" altLang="en-US" dirty="0"/>
              <a:t>and approval of submissions toward amendment </a:t>
            </a:r>
            <a:r>
              <a:rPr lang="en-US" altLang="en-US" dirty="0" smtClean="0"/>
              <a:t>text.</a:t>
            </a:r>
          </a:p>
          <a:p>
            <a:pPr lvl="1">
              <a:buFont typeface="Times New Roman" pitchFamily="16" charset="0"/>
              <a:buChar char="•"/>
            </a:pPr>
            <a:r>
              <a:rPr lang="en-US" altLang="en-US" dirty="0" smtClean="0"/>
              <a:t>Initiate an internal comment collection coming out of the July meeting. </a:t>
            </a:r>
            <a:endParaRPr lang="en-US" altLang="en-US" dirty="0"/>
          </a:p>
          <a:p>
            <a:pPr lvl="1">
              <a:buFont typeface="Times New Roman" pitchFamily="16" charset="0"/>
              <a:buChar char="•"/>
            </a:pPr>
            <a:r>
              <a:rPr lang="en-US" altLang="en-US" dirty="0" smtClean="0"/>
              <a:t>Review technical submissions </a:t>
            </a:r>
            <a:r>
              <a:rPr lang="en-US" altLang="en-US" dirty="0"/>
              <a:t>to inform the TG.</a:t>
            </a:r>
          </a:p>
          <a:p>
            <a:pPr lvl="1">
              <a:buFont typeface="Times New Roman" pitchFamily="16" charset="0"/>
              <a:buChar char="•"/>
            </a:pPr>
            <a:r>
              <a:rPr lang="en-US" altLang="en-US" dirty="0"/>
              <a:t>Review program </a:t>
            </a:r>
            <a:r>
              <a:rPr lang="en-US" altLang="en-US" dirty="0" smtClean="0"/>
              <a:t>status</a:t>
            </a:r>
            <a:r>
              <a:rPr lang="en-US" altLang="en-US" dirty="0"/>
              <a:t>, progress, </a:t>
            </a:r>
            <a:r>
              <a:rPr lang="en-US" altLang="en-US" dirty="0" smtClean="0"/>
              <a:t>timelines </a:t>
            </a:r>
            <a:r>
              <a:rPr lang="en-US" altLang="en-US" dirty="0"/>
              <a:t>and upcoming milestones.  </a:t>
            </a:r>
            <a:endParaRPr lang="en-US" altLang="en-US" dirty="0" smtClean="0"/>
          </a:p>
          <a:p>
            <a:pPr lvl="1">
              <a:buFont typeface="Times New Roman" pitchFamily="16" charset="0"/>
              <a:buChar char="•"/>
            </a:pPr>
            <a:endParaRPr lang="en-US" dirty="0" smtClean="0"/>
          </a:p>
          <a:p>
            <a:pPr>
              <a:buFont typeface="Times New Roman" pitchFamily="16" charset="0"/>
              <a:buChar char="•"/>
            </a:pPr>
            <a:r>
              <a:rPr lang="en-US" dirty="0" smtClean="0"/>
              <a:t>Agenda</a:t>
            </a:r>
            <a:r>
              <a:rPr lang="en-US" dirty="0"/>
              <a:t>: </a:t>
            </a:r>
            <a:endParaRPr lang="en-US" dirty="0" smtClean="0"/>
          </a:p>
          <a:p>
            <a:pPr lvl="1">
              <a:buFont typeface="Times New Roman" pitchFamily="16" charset="0"/>
              <a:buChar char="•"/>
            </a:pPr>
            <a:r>
              <a:rPr lang="en-US" dirty="0" smtClean="0"/>
              <a:t>refer </a:t>
            </a:r>
            <a:r>
              <a:rPr lang="en-US" dirty="0"/>
              <a:t>to submission </a:t>
            </a:r>
            <a:r>
              <a:rPr lang="en-US" dirty="0" smtClean="0"/>
              <a:t>11-18/982</a:t>
            </a:r>
            <a:endParaRPr lang="en-US" dirty="0"/>
          </a:p>
          <a:p>
            <a:pPr marL="457200" lvl="1" indent="0"/>
            <a:endParaRPr lang="en-US" alt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03009" y="4648201"/>
            <a:ext cx="3974419" cy="1827212"/>
          </a:xfrm>
          <a:prstGeom prst="rect">
            <a:avLst/>
          </a:prstGeom>
        </p:spPr>
      </p:pic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smtClean="0"/>
              <a:t>Robert Stacey, Intel</a:t>
            </a:r>
          </a:p>
          <a:p>
            <a:r>
              <a:rPr lang="en-US" smtClean="0"/>
              <a:t>from Jonathan Segev, Intel Corporation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2018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8468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2209800" y="838200"/>
            <a:ext cx="7772400" cy="1066800"/>
          </a:xfrm>
        </p:spPr>
        <p:txBody>
          <a:bodyPr/>
          <a:lstStyle/>
          <a:p>
            <a:r>
              <a:rPr lang="en-US" dirty="0" err="1" smtClean="0"/>
              <a:t>TGba</a:t>
            </a:r>
            <a:r>
              <a:rPr lang="en-US" altLang="ja-JP" dirty="0" smtClean="0"/>
              <a:t>– July 2018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GB" sz="2800" b="0" dirty="0"/>
              <a:t>Wake Up Radio</a:t>
            </a:r>
            <a:br>
              <a:rPr lang="en-GB" sz="2800" b="0" dirty="0"/>
            </a:br>
            <a:r>
              <a:rPr lang="en-GB" dirty="0" smtClean="0"/>
              <a:t>Chair: Minyoung Park</a:t>
            </a:r>
            <a:endParaRPr lang="en-US" sz="2400" dirty="0"/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1905000" y="2133601"/>
            <a:ext cx="8534400" cy="4341813"/>
          </a:xfrm>
        </p:spPr>
        <p:txBody>
          <a:bodyPr/>
          <a:lstStyle/>
          <a:p>
            <a:r>
              <a:rPr lang="en-US" altLang="en-US" sz="2000" dirty="0"/>
              <a:t>From the last F2F meeting</a:t>
            </a:r>
          </a:p>
          <a:p>
            <a:pPr lvl="1"/>
            <a:r>
              <a:rPr lang="en-US" altLang="en-US" sz="1800" dirty="0">
                <a:ea typeface="MS PGothic" charset="-128"/>
              </a:rPr>
              <a:t>Approved </a:t>
            </a:r>
            <a:r>
              <a:rPr lang="en-US" altLang="en-US" sz="1800" dirty="0" err="1">
                <a:ea typeface="MS PGothic" charset="-128"/>
              </a:rPr>
              <a:t>TGba</a:t>
            </a:r>
            <a:r>
              <a:rPr lang="en-US" altLang="en-US" sz="1800" dirty="0">
                <a:ea typeface="MS PGothic" charset="-128"/>
              </a:rPr>
              <a:t> SFD and </a:t>
            </a:r>
            <a:r>
              <a:rPr lang="en-US" altLang="en-US" sz="1800" dirty="0" err="1">
                <a:ea typeface="MS PGothic" charset="-128"/>
              </a:rPr>
              <a:t>TGba</a:t>
            </a:r>
            <a:r>
              <a:rPr lang="en-US" altLang="en-US" sz="1800" dirty="0">
                <a:ea typeface="MS PGothic" charset="-128"/>
              </a:rPr>
              <a:t> D0.2</a:t>
            </a:r>
          </a:p>
          <a:p>
            <a:pPr lvl="1"/>
            <a:r>
              <a:rPr lang="en-US" altLang="en-US" sz="1800" dirty="0">
                <a:ea typeface="MS PGothic" charset="-128"/>
              </a:rPr>
              <a:t>Closed </a:t>
            </a:r>
            <a:r>
              <a:rPr lang="en-US" altLang="en-US" sz="1800" dirty="0" err="1">
                <a:ea typeface="MS PGothic" charset="-128"/>
              </a:rPr>
              <a:t>TGba</a:t>
            </a:r>
            <a:r>
              <a:rPr lang="en-US" altLang="en-US" sz="1800" dirty="0">
                <a:ea typeface="MS PGothic" charset="-128"/>
              </a:rPr>
              <a:t> SFD (Final document is 11-18/575r11) </a:t>
            </a:r>
          </a:p>
          <a:p>
            <a:pPr lvl="1"/>
            <a:r>
              <a:rPr lang="en-US" altLang="en-US" sz="1800" dirty="0">
                <a:ea typeface="MS PGothic" charset="-128"/>
              </a:rPr>
              <a:t>Reviewed spec text documents for </a:t>
            </a:r>
            <a:r>
              <a:rPr lang="en-US" altLang="en-US" sz="1800" dirty="0" err="1">
                <a:ea typeface="MS PGothic" charset="-128"/>
              </a:rPr>
              <a:t>TGba</a:t>
            </a:r>
            <a:r>
              <a:rPr lang="en-US" altLang="en-US" sz="1800" dirty="0">
                <a:ea typeface="MS PGothic" charset="-128"/>
              </a:rPr>
              <a:t> D0.3 and other technical presentations</a:t>
            </a:r>
          </a:p>
          <a:p>
            <a:pPr lvl="1"/>
            <a:r>
              <a:rPr lang="en-US" altLang="en-US" sz="1800" dirty="0">
                <a:ea typeface="MS PGothic" charset="-128"/>
              </a:rPr>
              <a:t>Reviewed TG timeline</a:t>
            </a:r>
          </a:p>
          <a:p>
            <a:r>
              <a:rPr lang="en-US" altLang="en-US" sz="2000" dirty="0"/>
              <a:t>Plan for this meeting</a:t>
            </a:r>
          </a:p>
          <a:p>
            <a:pPr lvl="1"/>
            <a:r>
              <a:rPr lang="en-US" altLang="en-US" sz="1800" dirty="0"/>
              <a:t>Review and approve </a:t>
            </a:r>
            <a:r>
              <a:rPr lang="en-US" altLang="en-US" sz="1800" dirty="0" err="1"/>
              <a:t>TGba</a:t>
            </a:r>
            <a:r>
              <a:rPr lang="en-US" altLang="en-US" sz="1800" dirty="0"/>
              <a:t> D0.3</a:t>
            </a:r>
          </a:p>
          <a:p>
            <a:pPr lvl="1"/>
            <a:r>
              <a:rPr lang="en-US" altLang="en-US" sz="1800" dirty="0"/>
              <a:t>Review technical presentations that resolves TBDs of </a:t>
            </a:r>
            <a:r>
              <a:rPr lang="en-US" altLang="en-US" sz="1800" dirty="0" err="1"/>
              <a:t>TGba</a:t>
            </a:r>
            <a:r>
              <a:rPr lang="en-US" altLang="en-US" sz="1800" dirty="0"/>
              <a:t> D0.3</a:t>
            </a:r>
          </a:p>
          <a:p>
            <a:pPr lvl="1"/>
            <a:r>
              <a:rPr lang="en-US" altLang="en-US" sz="1800" dirty="0"/>
              <a:t>Review and approve spec text documents for </a:t>
            </a:r>
            <a:r>
              <a:rPr lang="en-US" altLang="en-US" sz="1800" dirty="0" err="1"/>
              <a:t>TGba</a:t>
            </a:r>
            <a:r>
              <a:rPr lang="en-US" altLang="en-US" sz="1800" dirty="0"/>
              <a:t> D1.0</a:t>
            </a:r>
          </a:p>
          <a:p>
            <a:pPr lvl="1"/>
            <a:r>
              <a:rPr lang="en-US" altLang="en-US" sz="1800" dirty="0" err="1"/>
              <a:t>TGba</a:t>
            </a:r>
            <a:r>
              <a:rPr lang="en-US" altLang="en-US" sz="1800" dirty="0"/>
              <a:t> draft status check – ready for D1.0, WG letter ballot?</a:t>
            </a:r>
          </a:p>
          <a:p>
            <a:pPr lvl="1"/>
            <a:r>
              <a:rPr lang="en-US" altLang="en-US" sz="1800" dirty="0"/>
              <a:t>Review TG timeline</a:t>
            </a:r>
          </a:p>
          <a:p>
            <a:r>
              <a:rPr lang="en-US" altLang="en-US" sz="2000" dirty="0"/>
              <a:t>Agenda can be found in doc: IEEE 802.11-18/1042</a:t>
            </a:r>
            <a:endParaRPr lang="en-US" dirty="0" smtClean="0"/>
          </a:p>
        </p:txBody>
      </p:sp>
      <p:sp>
        <p:nvSpPr>
          <p:cNvPr id="2" name="Footer Placeholder 1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2018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16720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2"/>
          <p:cNvSpPr txBox="1">
            <a:spLocks noChangeArrowheads="1"/>
          </p:cNvSpPr>
          <p:nvPr/>
        </p:nvSpPr>
        <p:spPr bwMode="auto">
          <a:xfrm>
            <a:off x="2209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3200" dirty="0" err="1" smtClean="0">
                <a:solidFill>
                  <a:schemeClr val="tx2"/>
                </a:solidFill>
              </a:rPr>
              <a:t>TGbb</a:t>
            </a:r>
            <a:r>
              <a:rPr lang="en-US" altLang="en-US" sz="3200" dirty="0" smtClean="0">
                <a:solidFill>
                  <a:schemeClr val="tx2"/>
                </a:solidFill>
              </a:rPr>
              <a:t> (Light Communications)</a:t>
            </a:r>
            <a:endParaRPr lang="en-US" altLang="en-US" sz="3200" dirty="0">
              <a:solidFill>
                <a:schemeClr val="tx2"/>
              </a:solidFill>
            </a:endParaRPr>
          </a:p>
        </p:txBody>
      </p:sp>
      <p:sp>
        <p:nvSpPr>
          <p:cNvPr id="15364" name="Rectangle 3"/>
          <p:cNvSpPr txBox="1">
            <a:spLocks noChangeArrowheads="1"/>
          </p:cNvSpPr>
          <p:nvPr/>
        </p:nvSpPr>
        <p:spPr bwMode="auto">
          <a:xfrm>
            <a:off x="2295525" y="1295400"/>
            <a:ext cx="7772400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just"/>
            <a:r>
              <a:rPr lang="en-GB" altLang="en-US"/>
              <a:t>TGbb will discuss :</a:t>
            </a:r>
          </a:p>
          <a:p>
            <a:pPr lvl="1" algn="just"/>
            <a:r>
              <a:rPr lang="en-GB" altLang="en-US"/>
              <a:t>Possible milestones (documents) for LC TG consideration</a:t>
            </a:r>
          </a:p>
          <a:p>
            <a:pPr lvl="1" algn="just"/>
            <a:r>
              <a:rPr lang="en-GB" altLang="en-US"/>
              <a:t>Suitability of work done in the TIG/SG for the TG</a:t>
            </a:r>
          </a:p>
          <a:p>
            <a:pPr lvl="1" algn="just"/>
            <a:r>
              <a:rPr lang="en-GB" altLang="en-US"/>
              <a:t>Timeline for LC TG consideration</a:t>
            </a:r>
          </a:p>
          <a:p>
            <a:pPr lvl="1" algn="just"/>
            <a:r>
              <a:rPr lang="en-GB" altLang="en-US"/>
              <a:t>Channel modelling </a:t>
            </a:r>
          </a:p>
          <a:p>
            <a:pPr lvl="1" algn="just"/>
            <a:r>
              <a:rPr lang="en-GB" altLang="en-US"/>
              <a:t>Functional requirements structure</a:t>
            </a:r>
          </a:p>
          <a:p>
            <a:pPr algn="just"/>
            <a:endParaRPr lang="en-GB" altLang="en-US"/>
          </a:p>
          <a:p>
            <a:pPr algn="just"/>
            <a:r>
              <a:rPr lang="en-GB" altLang="en-US"/>
              <a:t>Four (4) meeting slots for the Jul. 2018 session</a:t>
            </a:r>
          </a:p>
          <a:p>
            <a:pPr lvl="1" algn="just"/>
            <a:r>
              <a:rPr lang="en-GB" altLang="en-US" b="1"/>
              <a:t>Mon – </a:t>
            </a:r>
            <a:r>
              <a:rPr lang="en-GB" altLang="en-US"/>
              <a:t>AM1; </a:t>
            </a:r>
            <a:r>
              <a:rPr lang="en-GB" altLang="en-US" b="1"/>
              <a:t>Tue – </a:t>
            </a:r>
            <a:r>
              <a:rPr lang="en-GB" altLang="en-US"/>
              <a:t>PM2; </a:t>
            </a:r>
            <a:r>
              <a:rPr lang="en-GB" altLang="en-US" b="1"/>
              <a:t>Wed – </a:t>
            </a:r>
            <a:r>
              <a:rPr lang="en-GB" altLang="en-US"/>
              <a:t>AM1; </a:t>
            </a:r>
            <a:r>
              <a:rPr lang="en-GB" altLang="en-US" b="1"/>
              <a:t>Thur – </a:t>
            </a:r>
            <a:r>
              <a:rPr lang="en-GB" altLang="en-US"/>
              <a:t>AM1</a:t>
            </a:r>
          </a:p>
          <a:p>
            <a:pPr lvl="1" algn="just"/>
            <a:endParaRPr lang="en-GB" altLang="en-US"/>
          </a:p>
          <a:p>
            <a:pPr algn="just"/>
            <a:r>
              <a:rPr lang="en-GB" altLang="en-US"/>
              <a:t>Proposed Agenda in doc. 11-18/1063r0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</a:p>
          <a:p>
            <a:r>
              <a:rPr lang="en-GB" smtClean="0"/>
              <a:t>from Nikola Serafimovski (pureLiFi)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2018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2514600"/>
            <a:ext cx="10361084" cy="3960813"/>
          </a:xfrm>
          <a:ln/>
        </p:spPr>
        <p:txBody>
          <a:bodyPr numCol="2">
            <a:normAutofit fontScale="92500" lnSpcReduction="2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en-US" dirty="0"/>
              <a:t>Editors Meeting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/>
              <a:t>ANA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/>
              <a:t>AANI SC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/>
              <a:t>ARC SC (Architecture)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 err="1" smtClean="0"/>
              <a:t>Coex</a:t>
            </a:r>
            <a:r>
              <a:rPr lang="en-US" altLang="en-US" dirty="0" smtClean="0"/>
              <a:t> </a:t>
            </a:r>
            <a:r>
              <a:rPr lang="en-US" altLang="en-US" dirty="0"/>
              <a:t>SC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/>
              <a:t>PAR Review SC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/>
              <a:t>WNG SC (Wireless Next Generation)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/>
              <a:t>JTC1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 err="1" smtClean="0"/>
              <a:t>TGmd</a:t>
            </a:r>
            <a:endParaRPr lang="en-US" alt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 smtClean="0"/>
              <a:t>TGax </a:t>
            </a:r>
            <a:r>
              <a:rPr lang="en-US" altLang="en-US" dirty="0"/>
              <a:t>(High Efficiency WLAN</a:t>
            </a:r>
            <a:r>
              <a:rPr lang="en-US" altLang="en-US" sz="2000" dirty="0"/>
              <a:t>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 err="1"/>
              <a:t>TGay</a:t>
            </a:r>
            <a:r>
              <a:rPr lang="en-US" altLang="en-US" dirty="0"/>
              <a:t> (Next Generation </a:t>
            </a:r>
            <a:r>
              <a:rPr lang="en-US" altLang="en-US" dirty="0" smtClean="0"/>
              <a:t>60 GHz</a:t>
            </a:r>
            <a:r>
              <a:rPr lang="en-US" altLang="en-US" dirty="0"/>
              <a:t>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 err="1"/>
              <a:t>TGaz</a:t>
            </a:r>
            <a:r>
              <a:rPr lang="en-US" altLang="en-US" dirty="0"/>
              <a:t> (Next Generation Positioning)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 err="1"/>
              <a:t>TGba</a:t>
            </a:r>
            <a:r>
              <a:rPr lang="en-US" altLang="en-US" dirty="0"/>
              <a:t> (Wake-Up Radio)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 err="1" smtClean="0"/>
              <a:t>TGbb</a:t>
            </a:r>
            <a:r>
              <a:rPr lang="en-US" altLang="en-US" dirty="0" smtClean="0"/>
              <a:t> </a:t>
            </a:r>
            <a:r>
              <a:rPr lang="en-US" altLang="en-US" dirty="0"/>
              <a:t>(Light Communications)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/>
              <a:t>BCS </a:t>
            </a:r>
            <a:r>
              <a:rPr lang="en-US" altLang="en-US" dirty="0" smtClean="0"/>
              <a:t>SG (Broadcast </a:t>
            </a:r>
            <a:r>
              <a:rPr lang="en-US" altLang="en-US" dirty="0"/>
              <a:t>Services)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EHT TIG (Extremely High Throughput)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 smtClean="0"/>
              <a:t>FD </a:t>
            </a:r>
            <a:r>
              <a:rPr lang="en-US" altLang="en-US" dirty="0"/>
              <a:t>TIG (Full Duplex</a:t>
            </a:r>
            <a:r>
              <a:rPr lang="en-US" altLang="en-US" dirty="0" smtClean="0"/>
              <a:t>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 smtClean="0"/>
              <a:t>NGV SG (Next Gen V2X)</a:t>
            </a:r>
            <a:endParaRPr lang="en-US" alt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 smtClean="0"/>
              <a:t>ECR TIG (Enhanced Cabling Requirements)</a:t>
            </a:r>
            <a:endParaRPr lang="en-GB" altLang="en-US" dirty="0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929217" y="1524000"/>
            <a:ext cx="10346268" cy="838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Tx/>
              <a:buNone/>
            </a:pPr>
            <a:r>
              <a:rPr lang="en-US" altLang="en-US" kern="0" dirty="0" smtClean="0"/>
              <a:t>	This presentation contains the IEEE 802.11 WG snapshot slides for the </a:t>
            </a:r>
            <a:r>
              <a:rPr lang="en-US" altLang="en-US" kern="0" dirty="0"/>
              <a:t>J</a:t>
            </a:r>
            <a:r>
              <a:rPr lang="en-US" altLang="en-US" kern="0" dirty="0" smtClean="0"/>
              <a:t>uly 2018 </a:t>
            </a:r>
            <a:r>
              <a:rPr lang="en-US" altLang="en-US" kern="0" dirty="0" smtClean="0"/>
              <a:t>session:</a:t>
            </a:r>
          </a:p>
          <a:p>
            <a:pPr>
              <a:buFontTx/>
              <a:buNone/>
            </a:pPr>
            <a:endParaRPr lang="en-US" altLang="en-US" kern="0" dirty="0" smtClean="0"/>
          </a:p>
          <a:p>
            <a:pPr>
              <a:buFontTx/>
              <a:buNone/>
            </a:pPr>
            <a:endParaRPr lang="en-US" altLang="en-US" kern="0" dirty="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2018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Robert Stacey, Intel</a:t>
            </a:r>
            <a:endParaRPr lang="en-GB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209801" y="779612"/>
            <a:ext cx="7770813" cy="1065213"/>
          </a:xfrm>
        </p:spPr>
        <p:txBody>
          <a:bodyPr/>
          <a:lstStyle/>
          <a:p>
            <a:r>
              <a:rPr lang="en-US" dirty="0"/>
              <a:t>IEEE 802.11 BCS TIG/SG</a:t>
            </a:r>
            <a:br>
              <a:rPr lang="en-US" dirty="0"/>
            </a:br>
            <a:r>
              <a:rPr lang="en-US" b="0" dirty="0"/>
              <a:t>Broadcast Services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Chair: Marc Emmelmann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209801" y="2204865"/>
            <a:ext cx="7770813" cy="4113213"/>
          </a:xfrm>
        </p:spPr>
        <p:txBody>
          <a:bodyPr/>
          <a:lstStyle/>
          <a:p>
            <a:pPr>
              <a:buFont typeface="Arial"/>
              <a:buChar char="•"/>
            </a:pPr>
            <a:r>
              <a:rPr lang="en-US" sz="2000" dirty="0"/>
              <a:t>Progress since May 2018 meeting:</a:t>
            </a:r>
          </a:p>
          <a:p>
            <a:pPr lvl="1">
              <a:buFont typeface="Arial"/>
              <a:buChar char="•"/>
            </a:pPr>
            <a:r>
              <a:rPr lang="en-US" sz="1800" u="sng" dirty="0"/>
              <a:t>4 telephone conferences </a:t>
            </a:r>
            <a:r>
              <a:rPr lang="en-US" sz="1800" dirty="0"/>
              <a:t>to discuss use cases &amp; requirements</a:t>
            </a:r>
          </a:p>
          <a:p>
            <a:pPr lvl="1">
              <a:buFont typeface="Arial"/>
              <a:buChar char="•"/>
            </a:pPr>
            <a:r>
              <a:rPr lang="en-US" sz="1800" dirty="0"/>
              <a:t>Evolve on the PAR and CSD</a:t>
            </a:r>
          </a:p>
          <a:p>
            <a:pPr>
              <a:buFont typeface="Arial"/>
              <a:buChar char="•"/>
            </a:pPr>
            <a:r>
              <a:rPr lang="en-US" sz="2000" dirty="0"/>
              <a:t>Goals for July: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Stabilize the BCS Problem statement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Initial consolidated version of the PAR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Progress and mend the CSD</a:t>
            </a:r>
          </a:p>
          <a:p>
            <a:pPr>
              <a:buFont typeface="Arial"/>
              <a:buChar char="•"/>
            </a:pPr>
            <a:r>
              <a:rPr lang="en-US" sz="2000" dirty="0"/>
              <a:t>Submissions for the week</a:t>
            </a:r>
          </a:p>
          <a:p>
            <a:pPr lvl="1">
              <a:buFont typeface="Arial"/>
              <a:buChar char="•"/>
            </a:pPr>
            <a:r>
              <a:rPr lang="en-US" sz="1800" dirty="0"/>
              <a:t>Updates of the PAR and CSD based on discussion during </a:t>
            </a:r>
            <a:r>
              <a:rPr lang="en-US" sz="1800" dirty="0" err="1"/>
              <a:t>telcos</a:t>
            </a:r>
            <a:endParaRPr lang="en-US" sz="1800" dirty="0"/>
          </a:p>
          <a:p>
            <a:pPr>
              <a:buFont typeface="Arial"/>
              <a:buChar char="•"/>
            </a:pPr>
            <a:r>
              <a:rPr lang="en-US" sz="2000" dirty="0"/>
              <a:t>2 Meeting slots:  Mon PM2;  Thurs PM2</a:t>
            </a:r>
          </a:p>
          <a:p>
            <a:pPr>
              <a:buFont typeface="Arial"/>
              <a:buChar char="•"/>
            </a:pPr>
            <a:r>
              <a:rPr lang="en-US" sz="2000" dirty="0"/>
              <a:t>Agenda: 11-18/0987</a:t>
            </a:r>
          </a:p>
          <a:p>
            <a:pPr>
              <a:buFont typeface="Arial"/>
              <a:buChar char="•"/>
            </a:pPr>
            <a:r>
              <a:rPr lang="en-US" sz="2000" dirty="0"/>
              <a:t>Meeting / Chairs slides: 11-18/0988</a:t>
            </a:r>
          </a:p>
          <a:p>
            <a:pPr lvl="1">
              <a:buFont typeface="Arial"/>
              <a:buChar char="•"/>
            </a:pPr>
            <a:endParaRPr lang="en-US" sz="1800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</a:p>
          <a:p>
            <a:r>
              <a:rPr lang="en-GB" smtClean="0"/>
              <a:t>from Marc Emmelmann (Koden-TI)</a:t>
            </a:r>
            <a:endParaRPr lang="en-GB" dirty="0"/>
          </a:p>
        </p:txBody>
      </p:sp>
      <p:sp>
        <p:nvSpPr>
          <p:cNvPr id="8" name="Date Placeholder 7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2018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20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EHT TIG (Extremely High Throughput)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  <a:defRPr/>
            </a:pPr>
            <a:r>
              <a:rPr lang="en-US" altLang="en-US" dirty="0">
                <a:ea typeface="ＭＳ Ｐゴシック" panose="020B0600070205080204" pitchFamily="34" charset="-128"/>
              </a:rPr>
              <a:t>Status:</a:t>
            </a:r>
          </a:p>
          <a:p>
            <a:pPr>
              <a:defRPr/>
            </a:pPr>
            <a:r>
              <a:rPr lang="en-US" altLang="en-US" dirty="0">
                <a:ea typeface="ＭＳ Ｐゴシック" panose="020B0600070205080204" pitchFamily="34" charset="-128"/>
              </a:rPr>
              <a:t>Formed in May to establish consensus on forming a study group.</a:t>
            </a:r>
          </a:p>
          <a:p>
            <a:pPr>
              <a:defRPr/>
            </a:pPr>
            <a:r>
              <a:rPr lang="en-US" altLang="en-US" dirty="0">
                <a:ea typeface="ＭＳ Ｐゴシック" panose="020B0600070205080204" pitchFamily="34" charset="-128"/>
              </a:rPr>
              <a:t>Held a teleconference in June 2018 to kick off the work.</a:t>
            </a:r>
          </a:p>
          <a:p>
            <a:pPr>
              <a:buFontTx/>
              <a:buNone/>
              <a:defRPr/>
            </a:pPr>
            <a:r>
              <a:rPr lang="en-US" altLang="en-US" dirty="0">
                <a:ea typeface="ＭＳ Ｐゴシック" panose="020B0600070205080204" pitchFamily="34" charset="-128"/>
              </a:rPr>
              <a:t>Objectives:</a:t>
            </a:r>
          </a:p>
          <a:p>
            <a:pPr>
              <a:defRPr/>
            </a:pPr>
            <a:r>
              <a:rPr lang="en-US" altLang="en-US" dirty="0">
                <a:ea typeface="ＭＳ Ｐゴシック" panose="020B0600070205080204" pitchFamily="34" charset="-128"/>
              </a:rPr>
              <a:t>Prepare a motion to form an EHT SG.</a:t>
            </a:r>
          </a:p>
          <a:p>
            <a:pPr>
              <a:defRPr/>
            </a:pPr>
            <a:r>
              <a:rPr lang="en-US" altLang="en-US" dirty="0">
                <a:ea typeface="ＭＳ Ｐゴシック" panose="020B0600070205080204" pitchFamily="34" charset="-128"/>
              </a:rPr>
              <a:t>Complete TIG activities at the end of this plenary.</a:t>
            </a:r>
          </a:p>
          <a:p>
            <a:pPr marL="0" indent="0">
              <a:buFontTx/>
              <a:buNone/>
              <a:defRPr/>
            </a:pPr>
            <a:r>
              <a:rPr lang="en-US" altLang="en-US" dirty="0">
                <a:ea typeface="ＭＳ Ｐゴシック" panose="020B0600070205080204" pitchFamily="34" charset="-128"/>
              </a:rPr>
              <a:t>Sessions: </a:t>
            </a:r>
          </a:p>
          <a:p>
            <a:pPr>
              <a:defRPr/>
            </a:pPr>
            <a:r>
              <a:rPr lang="en-US" altLang="en-US" dirty="0">
                <a:ea typeface="ＭＳ Ｐゴシック" panose="020B0600070205080204" pitchFamily="34" charset="-128"/>
              </a:rPr>
              <a:t>Tuesday Evening and Thursday AM2</a:t>
            </a:r>
            <a:endParaRPr lang="en-US" altLang="en-US" dirty="0">
              <a:ea typeface="ＭＳ Ｐゴシック" panose="020B0600070205080204" pitchFamily="34" charset="-128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E40C9FC-4879-4F20-9ECA-A574A90476B7}" type="slidenum">
              <a:rPr lang="en-GB" smtClean="0"/>
              <a:pPr/>
              <a:t>21</a:t>
            </a:fld>
            <a:endParaRPr lang="en-GB"/>
          </a:p>
        </p:txBody>
      </p:sp>
      <p:sp>
        <p:nvSpPr>
          <p:cNvPr id="7" name="Footer Placeholder 6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dirty="0" smtClean="0"/>
              <a:t>Robert Stacey, </a:t>
            </a:r>
            <a:r>
              <a:rPr lang="en-US" dirty="0" smtClean="0"/>
              <a:t>Intel</a:t>
            </a:r>
            <a:endParaRPr lang="en-US" dirty="0" smtClean="0"/>
          </a:p>
        </p:txBody>
      </p:sp>
      <p:sp>
        <p:nvSpPr>
          <p:cNvPr id="8" name="Date Placeholder 7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2018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9620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CustomShape 1"/>
          <p:cNvSpPr/>
          <p:nvPr/>
        </p:nvSpPr>
        <p:spPr>
          <a:xfrm>
            <a:off x="2209800" y="685800"/>
            <a:ext cx="7771320" cy="12182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2160" tIns="46080" rIns="92160" bIns="46080" anchor="ctr"/>
          <a:lstStyle/>
          <a:p>
            <a:pPr algn="ctr">
              <a:lnSpc>
                <a:spcPct val="100000"/>
              </a:lnSpc>
            </a:pPr>
            <a:r>
              <a:rPr lang="en-US" sz="3200" b="1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Full Duplex (FD) TIG – July 2018</a:t>
            </a:r>
            <a:endParaRPr lang="en-US" sz="1800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6" name="CustomShape 2"/>
          <p:cNvSpPr/>
          <p:nvPr/>
        </p:nvSpPr>
        <p:spPr>
          <a:xfrm>
            <a:off x="2209800" y="1905120"/>
            <a:ext cx="7771320" cy="44946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2160" tIns="46080" rIns="92160" bIns="46080"/>
          <a:lstStyle/>
          <a:p>
            <a:pPr>
              <a:lnSpc>
                <a:spcPct val="100000"/>
              </a:lnSpc>
            </a:pPr>
            <a:endParaRPr lang="en-US" sz="1800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indent="-216000">
              <a:buFont typeface="Arial"/>
              <a:buChar char="•"/>
            </a:pPr>
            <a:r>
              <a:rPr lang="en-US" b="1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  July Goals:</a:t>
            </a:r>
            <a:endParaRPr lang="en-US" sz="1800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57200" lvl="1" indent="-216000">
              <a:buFont typeface="Times New Roman"/>
              <a:buChar char="•"/>
            </a:pPr>
            <a:r>
              <a:rPr lang="en-US" sz="2000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Review contributions for report, 11-18-0498-00</a:t>
            </a:r>
            <a:endParaRPr lang="en-US" sz="1800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57200" lvl="1" indent="-216000">
              <a:buFont typeface="Times New Roman"/>
              <a:buChar char="•"/>
            </a:pPr>
            <a:r>
              <a:rPr lang="en-US" sz="2000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Review draft report, 11-18-0498-0x</a:t>
            </a:r>
            <a:endParaRPr lang="en-US" sz="1800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57200" lvl="1" indent="-216000">
              <a:buFont typeface="Times New Roman"/>
              <a:buChar char="•"/>
            </a:pPr>
            <a:r>
              <a:rPr lang="en-US" sz="2000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Create plan to finish by November 2018 (if report not finished)</a:t>
            </a:r>
            <a:endParaRPr lang="en-US" sz="1800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en-US" sz="1800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indent="-216000">
              <a:buFont typeface="Arial"/>
              <a:buChar char="•"/>
            </a:pPr>
            <a:r>
              <a:rPr lang="en-US" b="1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  July Agenda: See 11-18/1052r0</a:t>
            </a:r>
            <a:endParaRPr lang="en-US" sz="1800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en-US" sz="1800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en-US" sz="1800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en-US" sz="1800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</a:p>
          <a:p>
            <a:r>
              <a:rPr lang="en-GB" smtClean="0"/>
              <a:t>from James Gilb, GA-ASI, Gilb Consulting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July 2018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F5D8E26B-7BCF-4D25-9C89-0168A6618F18}" type="slidenum">
              <a:rPr lang="en-GB" smtClean="0"/>
              <a:pPr/>
              <a:t>22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Title 1"/>
          <p:cNvSpPr>
            <a:spLocks noGrp="1"/>
          </p:cNvSpPr>
          <p:nvPr>
            <p:ph type="title" idx="4294967295"/>
          </p:nvPr>
        </p:nvSpPr>
        <p:spPr>
          <a:xfrm>
            <a:off x="2209800" y="457200"/>
            <a:ext cx="7772400" cy="1066800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dirty="0" smtClean="0"/>
              <a:t>Goal of IEEE 802.11 NGV SG – Jul 2018</a:t>
            </a:r>
          </a:p>
        </p:txBody>
      </p:sp>
      <p:sp>
        <p:nvSpPr>
          <p:cNvPr id="3078" name="Content Placeholder 2"/>
          <p:cNvSpPr>
            <a:spLocks noGrp="1"/>
          </p:cNvSpPr>
          <p:nvPr>
            <p:ph idx="4294967295"/>
          </p:nvPr>
        </p:nvSpPr>
        <p:spPr>
          <a:xfrm>
            <a:off x="1905000" y="1905000"/>
            <a:ext cx="8534400" cy="4114800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just"/>
            <a:r>
              <a:rPr lang="en-GB" altLang="en-US" dirty="0" smtClean="0"/>
              <a:t>Since the May Interim meeting</a:t>
            </a:r>
          </a:p>
          <a:p>
            <a:pPr lvl="1" algn="just"/>
            <a:r>
              <a:rPr lang="en-GB" altLang="en-US" dirty="0" smtClean="0"/>
              <a:t>2 teleconference calls were scheduled and held on Jun 12 and Jun 26</a:t>
            </a:r>
          </a:p>
          <a:p>
            <a:pPr lvl="1" algn="just"/>
            <a:r>
              <a:rPr lang="en-GB" altLang="en-US" dirty="0" smtClean="0"/>
              <a:t>One submission and the PAR draft were discussed.</a:t>
            </a:r>
          </a:p>
          <a:p>
            <a:pPr algn="just"/>
            <a:r>
              <a:rPr lang="en-GB" altLang="en-US" dirty="0" smtClean="0"/>
              <a:t>Goal of Jul meeting</a:t>
            </a:r>
          </a:p>
          <a:p>
            <a:pPr lvl="1" algn="just"/>
            <a:r>
              <a:rPr lang="en-GB" altLang="en-US" dirty="0" smtClean="0"/>
              <a:t>NGV SG Secretary is open, c</a:t>
            </a:r>
            <a:r>
              <a:rPr lang="en-US" altLang="en-US" dirty="0" smtClean="0"/>
              <a:t>all for secretary</a:t>
            </a:r>
          </a:p>
          <a:p>
            <a:pPr lvl="1" algn="just"/>
            <a:r>
              <a:rPr lang="en-US" altLang="en-US" dirty="0" smtClean="0"/>
              <a:t>3 sessions scheduled during Jul meeting</a:t>
            </a:r>
          </a:p>
          <a:p>
            <a:pPr lvl="1" algn="just"/>
            <a:r>
              <a:rPr lang="en-US" altLang="en-US" dirty="0" smtClean="0"/>
              <a:t>Continue discussion of PAR/CSD draft for consensus</a:t>
            </a:r>
          </a:p>
          <a:p>
            <a:pPr lvl="1" algn="just"/>
            <a:r>
              <a:rPr lang="en-US" altLang="en-US" dirty="0" smtClean="0"/>
              <a:t>Complete submissions for use case, channel model and functional requirements submission. </a:t>
            </a:r>
          </a:p>
          <a:p>
            <a:pPr algn="just"/>
            <a:r>
              <a:rPr lang="en-US" altLang="en-US" dirty="0" smtClean="0"/>
              <a:t>Agenda for NGV SG Jul meeting is available as in 11-18/1047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smtClean="0"/>
              <a:t>Robert Stacey, Intel</a:t>
            </a:r>
          </a:p>
          <a:p>
            <a:r>
              <a:rPr lang="en-US" smtClean="0"/>
              <a:t>from Bo Sun (ZTE Corporation))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July 2018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F5D8E26B-7BCF-4D25-9C89-0168A6618F18}" type="slidenum">
              <a:rPr lang="en-GB" smtClean="0"/>
              <a:pPr/>
              <a:t>23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Title 1"/>
          <p:cNvSpPr>
            <a:spLocks noGrp="1"/>
          </p:cNvSpPr>
          <p:nvPr>
            <p:ph type="title" idx="4294967295"/>
          </p:nvPr>
        </p:nvSpPr>
        <p:spPr>
          <a:xfrm>
            <a:off x="2209800" y="457200"/>
            <a:ext cx="7772400" cy="1066800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dirty="0" smtClean="0"/>
              <a:t>ECR ad hoc – July 2018</a:t>
            </a:r>
          </a:p>
        </p:txBody>
      </p:sp>
      <p:sp>
        <p:nvSpPr>
          <p:cNvPr id="3078" name="Content Placeholder 2"/>
          <p:cNvSpPr>
            <a:spLocks noGrp="1"/>
          </p:cNvSpPr>
          <p:nvPr>
            <p:ph idx="4294967295"/>
          </p:nvPr>
        </p:nvSpPr>
        <p:spPr>
          <a:xfrm>
            <a:off x="1905000" y="1524000"/>
            <a:ext cx="8534400" cy="4114800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z="2200" dirty="0"/>
              <a:t>The group is scheduled for a single time slot on Tuesday AM1</a:t>
            </a:r>
            <a:r>
              <a:rPr lang="en-US" sz="2000" dirty="0"/>
              <a:t>.</a:t>
            </a:r>
          </a:p>
          <a:p>
            <a:r>
              <a:rPr lang="en-US" sz="2000" dirty="0"/>
              <a:t>Finalize the report of Ethernet cabling requirements.</a:t>
            </a:r>
          </a:p>
          <a:p>
            <a:r>
              <a:rPr lang="en-US" sz="2000" dirty="0"/>
              <a:t>Communicate the </a:t>
            </a:r>
            <a:r>
              <a:rPr lang="en-US" sz="2000"/>
              <a:t>results to both the 802.3 and the 802.11 WGs.</a:t>
            </a:r>
            <a:endParaRPr lang="en-US" sz="2000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dirty="0" smtClean="0"/>
              <a:t>Robert Stacey, Intel</a:t>
            </a:r>
          </a:p>
          <a:p>
            <a:r>
              <a:rPr lang="en-US" dirty="0" smtClean="0"/>
              <a:t>from </a:t>
            </a:r>
            <a:r>
              <a:rPr lang="en-US" dirty="0" smtClean="0"/>
              <a:t>Osama </a:t>
            </a:r>
            <a:r>
              <a:rPr lang="en-US" dirty="0" err="1" smtClean="0"/>
              <a:t>Aboul-Magd</a:t>
            </a:r>
            <a:r>
              <a:rPr lang="en-US" dirty="0" smtClean="0"/>
              <a:t> (Huawei)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July 2018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F5D8E26B-7BCF-4D25-9C89-0168A6618F18}" type="slidenum">
              <a:rPr lang="en-GB" smtClean="0"/>
              <a:pPr/>
              <a:t>24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Editors Meeting - Agenda </a:t>
            </a:r>
            <a:r>
              <a:rPr lang="en-US" smtClean="0"/>
              <a:t>for 2018-07-10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Roll Call / Contacts / Reflector</a:t>
            </a:r>
          </a:p>
          <a:p>
            <a:r>
              <a:rPr lang="en-US" dirty="0"/>
              <a:t>Go round table and get brief status report</a:t>
            </a:r>
          </a:p>
          <a:p>
            <a:r>
              <a:rPr lang="en-US" dirty="0" smtClean="0"/>
              <a:t>WG </a:t>
            </a:r>
            <a:r>
              <a:rPr lang="en-US" dirty="0"/>
              <a:t>Style Guide for 802.11 </a:t>
            </a:r>
            <a:r>
              <a:rPr lang="en-US" dirty="0" smtClean="0"/>
              <a:t>09/1034r12</a:t>
            </a:r>
            <a:endParaRPr lang="en-US" dirty="0"/>
          </a:p>
          <a:p>
            <a:r>
              <a:rPr lang="en-US" dirty="0"/>
              <a:t>Review WG Style </a:t>
            </a:r>
            <a:r>
              <a:rPr lang="en-US" dirty="0" smtClean="0"/>
              <a:t>Guide</a:t>
            </a:r>
          </a:p>
          <a:p>
            <a:r>
              <a:rPr lang="en-US" dirty="0" smtClean="0"/>
              <a:t>Additional </a:t>
            </a:r>
            <a:r>
              <a:rPr lang="en-US" dirty="0"/>
              <a:t>discussion topics</a:t>
            </a:r>
          </a:p>
          <a:p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smtClean="0"/>
              <a:t>Robert Stacey, Intel</a:t>
            </a:r>
          </a:p>
          <a:p>
            <a:r>
              <a:rPr lang="en-US" smtClean="0"/>
              <a:t>from Peter Ecclesine (Cisco Systems)</a:t>
            </a:r>
            <a:endParaRPr lang="en-GB" dirty="0"/>
          </a:p>
        </p:txBody>
      </p:sp>
      <p:sp>
        <p:nvSpPr>
          <p:cNvPr id="8" name="Date Placeholder 7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2018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68720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4"/>
          <p:cNvSpPr>
            <a:spLocks noGrp="1"/>
          </p:cNvSpPr>
          <p:nvPr>
            <p:ph type="title"/>
          </p:nvPr>
        </p:nvSpPr>
        <p:spPr>
          <a:xfrm>
            <a:off x="2209800" y="609600"/>
            <a:ext cx="7772400" cy="1066800"/>
          </a:xfrm>
        </p:spPr>
        <p:txBody>
          <a:bodyPr/>
          <a:lstStyle/>
          <a:p>
            <a:r>
              <a:rPr lang="en-US" altLang="en-US" dirty="0" smtClean="0"/>
              <a:t>ANA Status</a:t>
            </a:r>
          </a:p>
        </p:txBody>
      </p:sp>
      <p:sp>
        <p:nvSpPr>
          <p:cNvPr id="4099" name="Content Placeholder 6"/>
          <p:cNvSpPr>
            <a:spLocks noGrp="1"/>
          </p:cNvSpPr>
          <p:nvPr>
            <p:ph idx="1"/>
          </p:nvPr>
        </p:nvSpPr>
        <p:spPr>
          <a:xfrm>
            <a:off x="2209800" y="1905000"/>
            <a:ext cx="7772400" cy="3505200"/>
          </a:xfrm>
        </p:spPr>
        <p:txBody>
          <a:bodyPr/>
          <a:lstStyle/>
          <a:p>
            <a:pPr eaLnBrk="1" hangingPunct="1"/>
            <a:r>
              <a:rPr lang="en-US" altLang="en-US" dirty="0"/>
              <a:t>The latest database is </a:t>
            </a:r>
            <a:r>
              <a:rPr lang="en-US" altLang="en-US" dirty="0" smtClean="0"/>
              <a:t>11-11/0270r41 (July 2018)</a:t>
            </a:r>
            <a:endParaRPr lang="en-US" altLang="en-US" dirty="0"/>
          </a:p>
          <a:p>
            <a:pPr eaLnBrk="1" hangingPunct="1"/>
            <a:r>
              <a:rPr lang="en-US" altLang="en-US" dirty="0"/>
              <a:t>Changes since last meeting</a:t>
            </a:r>
            <a:r>
              <a:rPr lang="en-US" altLang="en-US" dirty="0" smtClean="0"/>
              <a:t>:</a:t>
            </a:r>
          </a:p>
          <a:p>
            <a:pPr lvl="1" eaLnBrk="1" hangingPunct="1"/>
            <a:r>
              <a:rPr lang="en-US" altLang="en-US" dirty="0" smtClean="0"/>
              <a:t>Allocations for TGax and </a:t>
            </a:r>
            <a:r>
              <a:rPr lang="en-US" altLang="en-US" dirty="0" err="1" smtClean="0"/>
              <a:t>REVmd</a:t>
            </a:r>
            <a:endParaRPr lang="en-US" altLang="en-US" dirty="0" smtClean="0"/>
          </a:p>
          <a:p>
            <a:pPr eaLnBrk="1" hangingPunct="1"/>
            <a:r>
              <a:rPr lang="en-US" altLang="en-US" dirty="0" smtClean="0"/>
              <a:t>Pending changes:</a:t>
            </a:r>
          </a:p>
          <a:p>
            <a:pPr lvl="1" eaLnBrk="1" hangingPunct="1"/>
            <a:r>
              <a:rPr lang="en-US" altLang="en-US" dirty="0" smtClean="0"/>
              <a:t>None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smtClean="0"/>
              <a:t>Robert Stacey, Intel</a:t>
            </a:r>
          </a:p>
          <a:p>
            <a:r>
              <a:rPr lang="en-US" smtClean="0"/>
              <a:t>from Robert Stacey, Intel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2018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05645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47900" y="866774"/>
            <a:ext cx="7770813" cy="428626"/>
          </a:xfrm>
        </p:spPr>
        <p:txBody>
          <a:bodyPr/>
          <a:lstStyle/>
          <a:p>
            <a:r>
              <a:rPr lang="en-US" dirty="0"/>
              <a:t>802.11 AANI SC – July 2018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03402" y="1446890"/>
            <a:ext cx="8459807" cy="5209499"/>
          </a:xfrm>
        </p:spPr>
        <p:txBody>
          <a:bodyPr/>
          <a:lstStyle/>
          <a:p>
            <a:pPr marL="400050">
              <a:buFont typeface="Arial" panose="020B0604020202020204" pitchFamily="34" charset="0"/>
              <a:buChar char="•"/>
            </a:pPr>
            <a:r>
              <a:rPr lang="en-US" altLang="en-US" sz="2000" dirty="0"/>
              <a:t>Goals: </a:t>
            </a:r>
          </a:p>
          <a:p>
            <a:pPr marL="971550" lvl="1" indent="-457200">
              <a:buFont typeface="+mj-lt"/>
              <a:buAutoNum type="arabicPeriod"/>
            </a:pPr>
            <a:r>
              <a:rPr lang="en-US" altLang="en-US" dirty="0"/>
              <a:t>Review the AANI SC status and activity</a:t>
            </a:r>
          </a:p>
          <a:p>
            <a:pPr marL="971550" lvl="1" indent="-457200">
              <a:buFont typeface="+mj-lt"/>
              <a:buAutoNum type="arabicPeriod"/>
            </a:pPr>
            <a:r>
              <a:rPr lang="en-US" altLang="en-US" dirty="0"/>
              <a:t>3GPP Update/Status (Release 15 – June 2018)</a:t>
            </a:r>
          </a:p>
          <a:p>
            <a:pPr marL="971550" lvl="1" indent="-457200">
              <a:buFont typeface="+mj-lt"/>
              <a:buAutoNum type="arabicPeriod"/>
            </a:pPr>
            <a:r>
              <a:rPr lang="en-US" altLang="en-US" dirty="0"/>
              <a:t>Review NENDICA activity</a:t>
            </a:r>
          </a:p>
          <a:p>
            <a:pPr marL="971550" lvl="1" indent="-457200">
              <a:buFont typeface="+mj-lt"/>
              <a:buAutoNum type="arabicPeriod"/>
            </a:pPr>
            <a:r>
              <a:rPr lang="en-US" altLang="en-US" dirty="0"/>
              <a:t>802.11 technical performance relative to IMT-2020 requirements</a:t>
            </a:r>
            <a:br>
              <a:rPr lang="en-US" altLang="en-US" dirty="0"/>
            </a:br>
            <a:r>
              <a:rPr lang="en-US" altLang="en-US" dirty="0"/>
              <a:t>(Contribution on: </a:t>
            </a:r>
            <a:r>
              <a:rPr lang="en-US" dirty="0"/>
              <a:t>UL in Indoor Hotspot and mobility requirements)</a:t>
            </a:r>
            <a:r>
              <a:rPr lang="en-US" altLang="en-US" dirty="0"/>
              <a:t> </a:t>
            </a:r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altLang="en-US" sz="2000" dirty="0"/>
              <a:t>Call for AANI Vice Chair – this position is currently open</a:t>
            </a:r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altLang="en-US" sz="2000" dirty="0"/>
              <a:t>Agenda: </a:t>
            </a:r>
            <a:r>
              <a:rPr lang="en-US" altLang="en-US" sz="2000" b="0"/>
              <a:t>See </a:t>
            </a:r>
            <a:r>
              <a:rPr lang="en-US" altLang="en-US" sz="2000" b="0">
                <a:hlinkClick r:id="rId2"/>
              </a:rPr>
              <a:t>11-18/1039r1</a:t>
            </a:r>
            <a:r>
              <a:rPr lang="en-US" altLang="en-US" sz="2000" b="0"/>
              <a:t> </a:t>
            </a:r>
            <a:r>
              <a:rPr lang="en-US" altLang="en-US" sz="2000" b="0" dirty="0"/>
              <a:t>for background and details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altLang="en-US" dirty="0"/>
              <a:t>AANI SC will meet for 1 session: </a:t>
            </a:r>
            <a:r>
              <a:rPr lang="en-US" altLang="en-US" b="1" dirty="0"/>
              <a:t>Mon: </a:t>
            </a:r>
            <a:r>
              <a:rPr lang="en-US" altLang="en-US" dirty="0"/>
              <a:t>PM2</a:t>
            </a:r>
          </a:p>
          <a:p>
            <a:pPr marL="114300" indent="0" algn="ctr"/>
            <a:endParaRPr lang="en-US" altLang="en-US" sz="1800" i="1" dirty="0"/>
          </a:p>
          <a:p>
            <a:pPr marL="114300" indent="0" algn="ctr"/>
            <a:r>
              <a:rPr lang="en-US" altLang="en-US" sz="2000" i="1" dirty="0"/>
              <a:t>Note: NENDICA: </a:t>
            </a:r>
            <a:r>
              <a:rPr lang="en-US" sz="2000" i="1" dirty="0"/>
              <a:t>“IEEE 802 network enhancements for the next decade” Industry Connections Activity</a:t>
            </a:r>
            <a:r>
              <a:rPr lang="en-US" altLang="en-US" sz="2000" i="1" dirty="0"/>
              <a:t> is scheduled to meet </a:t>
            </a:r>
            <a:r>
              <a:rPr lang="en-US" altLang="en-US" sz="2000" i="1" dirty="0">
                <a:highlight>
                  <a:srgbClr val="FFFF00"/>
                </a:highlight>
              </a:rPr>
              <a:t>Mon, 9 July , 10:30-12:30</a:t>
            </a:r>
          </a:p>
        </p:txBody>
      </p:sp>
      <p:sp>
        <p:nvSpPr>
          <p:cNvPr id="7" name="Footer Placeholder 6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smtClean="0"/>
              <a:t>Robert Stacey, Intel</a:t>
            </a:r>
          </a:p>
          <a:p>
            <a:r>
              <a:rPr lang="en-US" smtClean="0"/>
              <a:t>from Joseph Levy (Interdigital)</a:t>
            </a:r>
            <a:endParaRPr lang="en-GB" dirty="0"/>
          </a:p>
        </p:txBody>
      </p:sp>
      <p:sp>
        <p:nvSpPr>
          <p:cNvPr id="8" name="Date Placeholder 7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2018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90738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609600"/>
            <a:ext cx="7772400" cy="609600"/>
          </a:xfrm>
        </p:spPr>
        <p:txBody>
          <a:bodyPr/>
          <a:lstStyle/>
          <a:p>
            <a:pPr eaLnBrk="1" hangingPunct="1"/>
            <a:r>
              <a:rPr lang="en-US" altLang="en-US" smtClean="0"/>
              <a:t>802.11 ARC – July 2018</a:t>
            </a:r>
          </a:p>
        </p:txBody>
      </p:sp>
      <p:sp>
        <p:nvSpPr>
          <p:cNvPr id="15363" name="Rectangle 3">
            <a:extLst>
              <a:ext uri="{FF2B5EF4-FFF2-40B4-BE49-F238E27FC236}">
                <a16:creationId xmlns="" xmlns:a16="http://schemas.microsoft.com/office/drawing/2014/main" id="{8B4D7243-E4CF-4CFA-856F-543096BC058D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209800" y="1143000"/>
            <a:ext cx="7772400" cy="4953000"/>
          </a:xfrm>
          <a:extLst/>
        </p:spPr>
        <p:txBody>
          <a:bodyPr/>
          <a:lstStyle/>
          <a:p>
            <a:pPr marL="342900" lvl="2" indent="-342900">
              <a:spcBef>
                <a:spcPts val="300"/>
              </a:spcBef>
              <a:spcAft>
                <a:spcPts val="0"/>
              </a:spcAft>
              <a:defRPr/>
            </a:pPr>
            <a:r>
              <a:rPr lang="en-US" altLang="en-US" sz="2000" b="1" dirty="0">
                <a:cs typeface="+mn-cs"/>
              </a:rPr>
              <a:t>Meeting slots: Tuesday PM2, Wednesday AM1, Thursday AM2</a:t>
            </a:r>
          </a:p>
          <a:p>
            <a:pPr marL="342900" lvl="2" indent="-342900">
              <a:spcBef>
                <a:spcPts val="300"/>
              </a:spcBef>
              <a:spcAft>
                <a:spcPts val="0"/>
              </a:spcAft>
              <a:defRPr/>
            </a:pPr>
            <a:r>
              <a:rPr lang="en-US" altLang="en-US" sz="2000" b="1" dirty="0">
                <a:cs typeface="+mn-cs"/>
              </a:rPr>
              <a:t>Special slot: Thursday PM2 – </a:t>
            </a:r>
            <a:r>
              <a:rPr lang="en-US" altLang="en-US" sz="2000" b="1" dirty="0">
                <a:solidFill>
                  <a:srgbClr val="FF0000"/>
                </a:solidFill>
                <a:cs typeface="+mn-cs"/>
              </a:rPr>
              <a:t>joint with </a:t>
            </a:r>
            <a:r>
              <a:rPr lang="en-US" altLang="en-US" sz="2000" b="1" dirty="0" err="1">
                <a:solidFill>
                  <a:srgbClr val="FF0000"/>
                </a:solidFill>
                <a:cs typeface="+mn-cs"/>
              </a:rPr>
              <a:t>TGba</a:t>
            </a:r>
            <a:endParaRPr lang="en-US" altLang="en-US" sz="2000" b="1" dirty="0">
              <a:solidFill>
                <a:srgbClr val="FF0000"/>
              </a:solidFill>
              <a:cs typeface="+mn-cs"/>
            </a:endParaRPr>
          </a:p>
          <a:p>
            <a:pPr marL="342900" lvl="2" indent="-342900">
              <a:spcBef>
                <a:spcPts val="300"/>
              </a:spcBef>
              <a:spcAft>
                <a:spcPts val="0"/>
              </a:spcAft>
              <a:defRPr/>
            </a:pPr>
            <a:r>
              <a:rPr lang="en-US" altLang="en-US" sz="2000" b="1" dirty="0">
                <a:cs typeface="+mn-cs"/>
              </a:rPr>
              <a:t>Updates:</a:t>
            </a:r>
          </a:p>
          <a:p>
            <a:pPr marL="685800" lvl="3" indent="-34290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800" b="1" dirty="0"/>
              <a:t>IEEE 802 activities relevant to 802.11/ARC: </a:t>
            </a:r>
            <a:r>
              <a:rPr lang="en-US" altLang="en-US" sz="1800" b="1" dirty="0"/>
              <a:t>802.1CQ</a:t>
            </a:r>
          </a:p>
          <a:p>
            <a:pPr marL="685800" lvl="3" indent="-342900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en-US" sz="1800" b="1" dirty="0"/>
              <a:t>IETF/802 coordination</a:t>
            </a:r>
          </a:p>
          <a:p>
            <a:pPr marL="685800" lvl="3" indent="-342900">
              <a:spcBef>
                <a:spcPts val="300"/>
              </a:spcBef>
              <a:spcAft>
                <a:spcPts val="0"/>
              </a:spcAft>
              <a:defRPr/>
            </a:pPr>
            <a:r>
              <a:rPr lang="en-US" altLang="en-US" sz="1800" b="1" dirty="0"/>
              <a:t>IEEE 1588, 802.1AS (802.1ASrev) and use of 802.11 FTM</a:t>
            </a:r>
          </a:p>
          <a:p>
            <a:pPr marL="685800" lvl="3" indent="-342900">
              <a:spcBef>
                <a:spcPts val="300"/>
              </a:spcBef>
              <a:spcAft>
                <a:spcPts val="0"/>
              </a:spcAft>
              <a:defRPr/>
            </a:pPr>
            <a:r>
              <a:rPr lang="en-US" altLang="en-US" sz="1800" b="1" dirty="0"/>
              <a:t>Deterministic Networking – 802.11 SG, IETF</a:t>
            </a:r>
          </a:p>
          <a:p>
            <a:pPr marL="342900" lvl="1" indent="-342900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en-US" b="1" dirty="0"/>
              <a:t>YANG/NETCONF modeling – Reminder: TIG, if interested</a:t>
            </a:r>
          </a:p>
          <a:p>
            <a:pPr marL="342900" lvl="1" indent="-342900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en-US" b="1" dirty="0"/>
              <a:t>Continued review of </a:t>
            </a:r>
            <a:r>
              <a:rPr lang="en-US" b="1" dirty="0" err="1"/>
              <a:t>TGax</a:t>
            </a:r>
            <a:r>
              <a:rPr lang="en-US" b="1" dirty="0"/>
              <a:t> approach to subclause 10.2 and Figure 10-1: </a:t>
            </a:r>
            <a:r>
              <a:rPr lang="en-US" dirty="0">
                <a:hlinkClick r:id="rId3"/>
              </a:rPr>
              <a:t>11-18/0362r1</a:t>
            </a:r>
            <a:r>
              <a:rPr lang="en-US" dirty="0"/>
              <a:t> </a:t>
            </a:r>
          </a:p>
          <a:p>
            <a:pPr marL="342900" lvl="2" indent="-342900">
              <a:spcBef>
                <a:spcPts val="300"/>
              </a:spcBef>
              <a:spcAft>
                <a:spcPts val="0"/>
              </a:spcAft>
              <a:defRPr/>
            </a:pPr>
            <a:r>
              <a:rPr lang="en-US" sz="2000" b="1" dirty="0"/>
              <a:t>11ba/WUR architecture topics – </a:t>
            </a:r>
            <a:r>
              <a:rPr lang="en-US" sz="2000" dirty="0">
                <a:hlinkClick r:id="rId4"/>
              </a:rPr>
              <a:t>11-18/0884r1</a:t>
            </a:r>
            <a:r>
              <a:rPr lang="en-US" sz="2000" dirty="0"/>
              <a:t>, </a:t>
            </a:r>
            <a:r>
              <a:rPr lang="en-US" sz="2000" dirty="0">
                <a:hlinkClick r:id="rId5"/>
              </a:rPr>
              <a:t>11-18/1016r1</a:t>
            </a:r>
            <a:r>
              <a:rPr lang="en-US" sz="2000" dirty="0"/>
              <a:t>, </a:t>
            </a:r>
            <a:r>
              <a:rPr lang="en-US" sz="2000" dirty="0">
                <a:hlinkClick r:id="rId6"/>
              </a:rPr>
              <a:t>11-18/1017r0</a:t>
            </a:r>
            <a:r>
              <a:rPr lang="en-US" sz="2000" dirty="0"/>
              <a:t>, </a:t>
            </a:r>
            <a:r>
              <a:rPr lang="en-US" sz="2000" dirty="0">
                <a:hlinkClick r:id="rId7"/>
              </a:rPr>
              <a:t>11-18/1020r0</a:t>
            </a:r>
            <a:endParaRPr lang="en-US" sz="2000" dirty="0"/>
          </a:p>
          <a:p>
            <a:pPr marL="342900" lvl="2" indent="-342900">
              <a:spcBef>
                <a:spcPts val="300"/>
              </a:spcBef>
              <a:spcAft>
                <a:spcPts val="0"/>
              </a:spcAft>
              <a:defRPr/>
            </a:pPr>
            <a:r>
              <a:rPr lang="en-US" altLang="en-US" b="1" dirty="0">
                <a:ea typeface="+mn-ea"/>
                <a:cs typeface="+mn-cs"/>
              </a:rPr>
              <a:t>“What is an ESS?”:</a:t>
            </a:r>
          </a:p>
          <a:p>
            <a:pPr marL="685800" lvl="3" indent="-342900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altLang="en-US" sz="1800" b="1" dirty="0">
                <a:cs typeface="+mn-cs"/>
              </a:rPr>
              <a:t>What is an HESS? (</a:t>
            </a:r>
            <a:r>
              <a:rPr lang="en-US" altLang="en-US" sz="1800" b="1" dirty="0" err="1">
                <a:cs typeface="+mn-cs"/>
              </a:rPr>
              <a:t>cf</a:t>
            </a:r>
            <a:r>
              <a:rPr lang="en-US" altLang="en-US" sz="1800" b="1" dirty="0">
                <a:cs typeface="+mn-cs"/>
              </a:rPr>
              <a:t>: Wi-Fi Alliance’s Hotspot 2.0 Tech Spec)</a:t>
            </a:r>
          </a:p>
          <a:p>
            <a:pPr marL="685800" lvl="3" indent="-342900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altLang="en-US" sz="1800" b="1" dirty="0">
                <a:cs typeface="+mn-cs"/>
              </a:rPr>
              <a:t>6 models, in process…</a:t>
            </a:r>
          </a:p>
          <a:p>
            <a:pPr marL="342900" lvl="1" indent="-34290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b="1" dirty="0"/>
              <a:t>MLME-RESET, versus MLME-JOIN and MLME-START</a:t>
            </a:r>
          </a:p>
          <a:p>
            <a:pPr marL="342900" lvl="1" indent="-34290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b="1" dirty="0"/>
              <a:t>AP/DS/Portal architecture and 802 concepts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smtClean="0"/>
              <a:t>Robert Stacey, Intel</a:t>
            </a:r>
          </a:p>
          <a:p>
            <a:r>
              <a:rPr lang="en-US" smtClean="0"/>
              <a:t>from Mark Hamilton, Ruckus/ARRIS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2018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1" name="Title 1"/>
          <p:cNvSpPr>
            <a:spLocks noGrp="1"/>
          </p:cNvSpPr>
          <p:nvPr>
            <p:ph type="title" idx="4294967295"/>
          </p:nvPr>
        </p:nvSpPr>
        <p:spPr>
          <a:xfrm>
            <a:off x="2220913" y="609600"/>
            <a:ext cx="7772400" cy="609600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altLang="en-US" smtClean="0"/>
              <a:t>IEEE 802.11 Coexistence SC – July 2018</a:t>
            </a:r>
          </a:p>
        </p:txBody>
      </p:sp>
      <p:sp>
        <p:nvSpPr>
          <p:cNvPr id="3078" name="Content Placeholder 2"/>
          <p:cNvSpPr>
            <a:spLocks noGrp="1"/>
          </p:cNvSpPr>
          <p:nvPr>
            <p:ph idx="4294967295"/>
          </p:nvPr>
        </p:nvSpPr>
        <p:spPr>
          <a:xfrm>
            <a:off x="2209801" y="1752600"/>
            <a:ext cx="7783513" cy="4114800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>
              <a:defRPr/>
            </a:pPr>
            <a:r>
              <a:rPr lang="en-AU" altLang="en-US" dirty="0" smtClean="0"/>
              <a:t>The </a:t>
            </a:r>
            <a:r>
              <a:rPr lang="en-AU" altLang="en-US" dirty="0" err="1" smtClean="0"/>
              <a:t>Coex</a:t>
            </a:r>
            <a:r>
              <a:rPr lang="en-AU" altLang="en-US" dirty="0" smtClean="0"/>
              <a:t> SC is working based on agreed goals</a:t>
            </a:r>
          </a:p>
          <a:p>
            <a:pPr>
              <a:defRPr/>
            </a:pPr>
            <a:r>
              <a:rPr lang="en-AU" dirty="0"/>
              <a:t>Discuss the use of PD, ED or other 802.11 coexistence mechanisms with the goal of promoting “fair” use of unlicensed </a:t>
            </a:r>
            <a:r>
              <a:rPr lang="en-AU" dirty="0" smtClean="0"/>
              <a:t>spectrum</a:t>
            </a:r>
          </a:p>
          <a:p>
            <a:pPr>
              <a:defRPr/>
            </a:pPr>
            <a:r>
              <a:rPr lang="en-AU" dirty="0"/>
              <a:t>Promote an environment that allow IEEE 802.11ax “fair access” to global unlicensed spectrum </a:t>
            </a:r>
            <a:endParaRPr lang="en-AU" dirty="0" smtClean="0"/>
          </a:p>
          <a:p>
            <a:pPr marL="0" indent="0">
              <a:defRPr/>
            </a:pPr>
            <a:r>
              <a:rPr lang="en-AU" altLang="en-US" dirty="0"/>
              <a:t>The </a:t>
            </a:r>
            <a:r>
              <a:rPr lang="en-AU" altLang="en-US" dirty="0" err="1"/>
              <a:t>Coex</a:t>
            </a:r>
            <a:r>
              <a:rPr lang="en-AU" altLang="en-US" dirty="0"/>
              <a:t> SC </a:t>
            </a:r>
            <a:r>
              <a:rPr lang="en-AU" altLang="en-US" dirty="0" smtClean="0"/>
              <a:t>is m</a:t>
            </a:r>
            <a:r>
              <a:rPr lang="en-AU" dirty="0" smtClean="0"/>
              <a:t>eeting twice this week</a:t>
            </a:r>
          </a:p>
          <a:p>
            <a:pPr>
              <a:defRPr/>
            </a:pPr>
            <a:r>
              <a:rPr lang="en-AU" dirty="0" smtClean="0"/>
              <a:t>Wed PM1</a:t>
            </a:r>
          </a:p>
          <a:p>
            <a:pPr>
              <a:defRPr/>
            </a:pPr>
            <a:r>
              <a:rPr lang="en-AU" dirty="0" smtClean="0"/>
              <a:t>Thu PM1 (any motions)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smtClean="0"/>
              <a:t>Robert Stacey, Intel</a:t>
            </a:r>
          </a:p>
          <a:p>
            <a:r>
              <a:rPr lang="en-US" smtClean="0"/>
              <a:t>from Andrew Myles (Cisco)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July 2018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F5D8E26B-7BCF-4D25-9C89-0168A6618F18}" type="slidenum">
              <a:rPr lang="en-GB" smtClean="0"/>
              <a:pPr/>
              <a:t>7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9" name="Title 1"/>
          <p:cNvSpPr>
            <a:spLocks noGrp="1"/>
          </p:cNvSpPr>
          <p:nvPr>
            <p:ph type="title" idx="4294967295"/>
          </p:nvPr>
        </p:nvSpPr>
        <p:spPr>
          <a:xfrm>
            <a:off x="2220913" y="609600"/>
            <a:ext cx="7772400" cy="609600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altLang="en-US" smtClean="0"/>
              <a:t>IEEE 802.11 Coexistence SC – July 2018</a:t>
            </a:r>
          </a:p>
        </p:txBody>
      </p:sp>
      <p:sp>
        <p:nvSpPr>
          <p:cNvPr id="3078" name="Content Placeholder 2"/>
          <p:cNvSpPr>
            <a:spLocks noGrp="1"/>
          </p:cNvSpPr>
          <p:nvPr>
            <p:ph idx="4294967295"/>
          </p:nvPr>
        </p:nvSpPr>
        <p:spPr>
          <a:xfrm>
            <a:off x="2209801" y="1524000"/>
            <a:ext cx="7783513" cy="4114800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>
              <a:defRPr/>
            </a:pPr>
            <a:r>
              <a:rPr lang="en-AU" altLang="en-US" dirty="0" smtClean="0"/>
              <a:t>Agenda items (11-18-1045) to be addressed include:</a:t>
            </a:r>
          </a:p>
          <a:p>
            <a:pPr>
              <a:defRPr/>
            </a:pPr>
            <a:r>
              <a:rPr lang="en-AU" dirty="0" smtClean="0"/>
              <a:t>Relationships</a:t>
            </a:r>
          </a:p>
          <a:p>
            <a:pPr lvl="1">
              <a:defRPr/>
            </a:pPr>
            <a:r>
              <a:rPr lang="en-AU" dirty="0" smtClean="0"/>
              <a:t>Review recent ETSI </a:t>
            </a:r>
            <a:r>
              <a:rPr lang="en-AU" dirty="0"/>
              <a:t>BRAN </a:t>
            </a:r>
            <a:r>
              <a:rPr lang="en-AU" dirty="0" smtClean="0"/>
              <a:t>meeting results &amp; next meeting plans</a:t>
            </a:r>
            <a:endParaRPr lang="en-AU" dirty="0"/>
          </a:p>
          <a:p>
            <a:pPr lvl="1">
              <a:defRPr/>
            </a:pPr>
            <a:r>
              <a:rPr lang="en-AU" dirty="0" smtClean="0"/>
              <a:t>Discuss </a:t>
            </a:r>
            <a:r>
              <a:rPr lang="en-AU" dirty="0"/>
              <a:t>possibility of </a:t>
            </a:r>
            <a:r>
              <a:rPr lang="en-AU" dirty="0" smtClean="0"/>
              <a:t>working with </a:t>
            </a:r>
            <a:r>
              <a:rPr lang="en-AU" smtClean="0"/>
              <a:t>3GPP wrt </a:t>
            </a:r>
            <a:r>
              <a:rPr lang="en-AU" dirty="0" smtClean="0"/>
              <a:t>NR-U &amp; 6GHz</a:t>
            </a:r>
          </a:p>
          <a:p>
            <a:pPr lvl="1">
              <a:defRPr/>
            </a:pPr>
            <a:r>
              <a:rPr lang="en-AU" dirty="0" smtClean="0"/>
              <a:t>Review recent WFA LS to 3GPP</a:t>
            </a:r>
            <a:endParaRPr lang="en-AU" dirty="0"/>
          </a:p>
          <a:p>
            <a:pPr>
              <a:defRPr/>
            </a:pPr>
            <a:r>
              <a:rPr lang="en-AU" dirty="0" smtClean="0"/>
              <a:t>Technical issues</a:t>
            </a:r>
          </a:p>
          <a:p>
            <a:pPr lvl="1">
              <a:defRPr/>
            </a:pPr>
            <a:r>
              <a:rPr lang="en-AU" dirty="0" smtClean="0"/>
              <a:t>Adaptivity in EN 301 893</a:t>
            </a:r>
          </a:p>
          <a:p>
            <a:pPr lvl="2">
              <a:defRPr/>
            </a:pPr>
            <a:r>
              <a:rPr lang="en-AU" dirty="0" smtClean="0"/>
              <a:t>Note: breakthrough at recent ETSI BRAN meeting</a:t>
            </a:r>
          </a:p>
          <a:p>
            <a:pPr lvl="1">
              <a:defRPr/>
            </a:pPr>
            <a:r>
              <a:rPr lang="en-AU" dirty="0" smtClean="0"/>
              <a:t>Blocking energy in Europe</a:t>
            </a:r>
          </a:p>
          <a:p>
            <a:pPr lvl="1">
              <a:defRPr/>
            </a:pPr>
            <a:r>
              <a:rPr lang="en-AU" dirty="0" smtClean="0"/>
              <a:t>“Paused COT” in EN 301 893</a:t>
            </a:r>
          </a:p>
          <a:p>
            <a:pPr lvl="1">
              <a:defRPr/>
            </a:pPr>
            <a:r>
              <a:rPr lang="en-AU" dirty="0"/>
              <a:t>G</a:t>
            </a:r>
            <a:r>
              <a:rPr lang="en-AU" dirty="0" smtClean="0"/>
              <a:t>reenfield coexistence, </a:t>
            </a:r>
            <a:r>
              <a:rPr lang="en-AU" dirty="0" err="1" smtClean="0"/>
              <a:t>eg</a:t>
            </a:r>
            <a:r>
              <a:rPr lang="en-AU" dirty="0" smtClean="0"/>
              <a:t> 6GHz</a:t>
            </a:r>
          </a:p>
          <a:p>
            <a:pPr>
              <a:defRPr/>
            </a:pPr>
            <a:r>
              <a:rPr lang="en-AU" dirty="0" smtClean="0"/>
              <a:t>Motions (Thu PM1 only, if required)</a:t>
            </a:r>
          </a:p>
          <a:p>
            <a:pPr lvl="1">
              <a:defRPr/>
            </a:pPr>
            <a:r>
              <a:rPr lang="en-AU" dirty="0" smtClean="0"/>
              <a:t>Possible LS motions to ETSI BRAN &amp; 3GPP RAN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smtClean="0"/>
              <a:t>Robert Stacey, Intel</a:t>
            </a:r>
          </a:p>
          <a:p>
            <a:r>
              <a:rPr lang="en-US" smtClean="0"/>
              <a:t>from Andrew Myles (Cisco)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July 2018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F5D8E26B-7BCF-4D25-9C89-0168A6618F18}" type="slidenum">
              <a:rPr lang="en-GB" smtClean="0"/>
              <a:pPr/>
              <a:t>8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en-US" sz="2800" dirty="0"/>
              <a:t>PAR Review SC –  March 2018</a:t>
            </a:r>
            <a:br>
              <a:rPr lang="en-US" altLang="en-US" sz="2800" dirty="0"/>
            </a:br>
            <a:r>
              <a:rPr lang="en-US" altLang="en-US" sz="2800" dirty="0"/>
              <a:t>Chair: Jon Rosdahl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2" y="1744827"/>
            <a:ext cx="10361084" cy="4492485"/>
          </a:xfrm>
        </p:spPr>
        <p:txBody>
          <a:bodyPr>
            <a:normAutofit/>
          </a:bodyPr>
          <a:lstStyle/>
          <a:p>
            <a:pPr marL="0" indent="0"/>
            <a:r>
              <a:rPr lang="en-US" dirty="0"/>
              <a:t>Monday/Tuesday Agenda (3 </a:t>
            </a:r>
            <a:r>
              <a:rPr lang="en-US" dirty="0" err="1"/>
              <a:t>mtg</a:t>
            </a:r>
            <a:r>
              <a:rPr lang="en-US" dirty="0"/>
              <a:t> slots):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dirty="0"/>
              <a:t>Welcome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dirty="0"/>
              <a:t>Approve Previous Minutes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dirty="0"/>
              <a:t>Determine order of review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dirty="0"/>
              <a:t>Review PARs/CSD posted for review this week.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dirty="0"/>
              <a:t>Recess</a:t>
            </a:r>
          </a:p>
          <a:p>
            <a:pPr marL="0" indent="0"/>
            <a:r>
              <a:rPr lang="en-US" dirty="0"/>
              <a:t>Thursday Agenda: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dirty="0"/>
              <a:t>Review Response to Comments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dirty="0"/>
              <a:t>Prepare Report for 802.11 WG closing plenary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dirty="0"/>
              <a:t>Adjourn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279576" y="1283162"/>
            <a:ext cx="28083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Draft Agenda: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smtClean="0"/>
              <a:t>Robert Stacey, Intel</a:t>
            </a:r>
          </a:p>
          <a:p>
            <a:r>
              <a:rPr lang="en-US" smtClean="0"/>
              <a:t>from Jon Rosdahl (Qualcomm)</a:t>
            </a:r>
            <a:endParaRPr lang="en-GB" dirty="0"/>
          </a:p>
        </p:txBody>
      </p:sp>
      <p:sp>
        <p:nvSpPr>
          <p:cNvPr id="9" name="Date Placeholder 8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2018</a:t>
            </a:r>
            <a:endParaRPr lang="en-GB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39635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5563</TotalTime>
  <Words>2182</Words>
  <Application>Microsoft Office PowerPoint</Application>
  <PresentationFormat>Widescreen</PresentationFormat>
  <Paragraphs>446</Paragraphs>
  <Slides>24</Slides>
  <Notes>19</Notes>
  <HiddenSlides>0</HiddenSlides>
  <MMClips>0</MMClips>
  <ScaleCrop>false</ScaleCrop>
  <HeadingPairs>
    <vt:vector size="8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34" baseType="lpstr">
      <vt:lpstr>Arial Unicode MS</vt:lpstr>
      <vt:lpstr>MS Gothic</vt:lpstr>
      <vt:lpstr>MS PGothic</vt:lpstr>
      <vt:lpstr>MS PGothic</vt:lpstr>
      <vt:lpstr>Arial</vt:lpstr>
      <vt:lpstr>DejaVu Sans</vt:lpstr>
      <vt:lpstr>Times New Roman</vt:lpstr>
      <vt:lpstr>Wingdings</vt:lpstr>
      <vt:lpstr>Office Theme</vt:lpstr>
      <vt:lpstr>Document</vt:lpstr>
      <vt:lpstr>WG11 Opening Report Snapshot slides 2018-07</vt:lpstr>
      <vt:lpstr>Abstract</vt:lpstr>
      <vt:lpstr>Editors Meeting - Agenda for 2018-07-10</vt:lpstr>
      <vt:lpstr>ANA Status</vt:lpstr>
      <vt:lpstr>802.11 AANI SC – July 2018</vt:lpstr>
      <vt:lpstr>802.11 ARC – July 2018</vt:lpstr>
      <vt:lpstr>IEEE 802.11 Coexistence SC – July 2018</vt:lpstr>
      <vt:lpstr>IEEE 802.11 Coexistence SC – July 2018</vt:lpstr>
      <vt:lpstr>PAR Review SC –  March 2018 Chair: Jon Rosdahl</vt:lpstr>
      <vt:lpstr>802.11 WNG – July 2018</vt:lpstr>
      <vt:lpstr>IEEE 802 JTC1 SC – July 2018</vt:lpstr>
      <vt:lpstr>IEEE 802 has 81 standards in or through the PSDO pipeline</vt:lpstr>
      <vt:lpstr>TGmd – Snapshot slide</vt:lpstr>
      <vt:lpstr>IEEE 802.11ax – July 2018</vt:lpstr>
      <vt:lpstr>Task Group AY – July 2018</vt:lpstr>
      <vt:lpstr>NGP TG AZ – July 2018 TGaz Next Generation Positioning Chair: Jonathan Segev (Intel Corporation) </vt:lpstr>
      <vt:lpstr>NGP TG AZ – July 2018 TGaz Next Generation Positioning Chair: Jonathan Segev (Intel Corporation) </vt:lpstr>
      <vt:lpstr>TGba– July 2018 Wake Up Radio Chair: Minyoung Park</vt:lpstr>
      <vt:lpstr>PowerPoint Presentation</vt:lpstr>
      <vt:lpstr>IEEE 802.11 BCS TIG/SG Broadcast Services Chair: Marc Emmelmann</vt:lpstr>
      <vt:lpstr>EHT TIG (Extremely High Throughput)</vt:lpstr>
      <vt:lpstr>PowerPoint Presentation</vt:lpstr>
      <vt:lpstr>Goal of IEEE 802.11 NGV SG – Jul 2018</vt:lpstr>
      <vt:lpstr>ECR ad hoc – July 2018</vt:lpstr>
    </vt:vector>
  </TitlesOfParts>
  <Company>Intel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Stacey, Robert</dc:creator>
  <cp:keywords>CTPClassification=CTP_PUBLIC:VisualMarkings=, CTPClassification=CTP_NT</cp:keywords>
  <cp:lastModifiedBy>Stacey, Robert</cp:lastModifiedBy>
  <cp:revision>161</cp:revision>
  <cp:lastPrinted>1601-01-01T00:00:00Z</cp:lastPrinted>
  <dcterms:created xsi:type="dcterms:W3CDTF">2018-05-02T19:26:26Z</dcterms:created>
  <dcterms:modified xsi:type="dcterms:W3CDTF">2018-07-09T19:10:14Z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80fb6819-00db-493e-9f4e-59d53887bad3</vt:lpwstr>
  </property>
  <property fmtid="{D5CDD505-2E9C-101B-9397-08002B2CF9AE}" pid="3" name="CTP_TimeStamp">
    <vt:lpwstr>2018-07-09 19:10:14Z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