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9" d="100"/>
          <a:sy n="89" d="100"/>
        </p:scale>
        <p:origin x="235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802.11-18/1028r1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31713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xmlns="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A15531D-6F04-4E81-82FF-63EC8A712B3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4544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20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802.11-18/0986r0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17564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March 2018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Donald Eastlake, Huawei Technologies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Page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2138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48B3A90-5F1E-4EE2-BD7A-5820439105F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5888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525DD5E3-F37F-4F72-B4F8-515159A782C4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937957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5D85AB3B-E088-42EB-A30E-FAF306D3B055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21788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268E070-8B67-4038-8937-1387443673A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1679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FB8C4989-2551-4F9B-9646-F3FC9A628C1E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99618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1106-00-0000-liaison-wba-communication-to-ieee-802-11-on-802-11ax-enhanced-wi-fi-wba-workstream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39-01-AANI-aani-sc-agenda-july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62-01-00ax-cr-for-cids-in-10-2-6.docx" TargetMode="External"/><Relationship Id="rId7" Type="http://schemas.openxmlformats.org/officeDocument/2006/relationships/hyperlink" Target="https://mentor.ieee.org/802.11/dcn/18/11-18-1020-00-0arc-discussion-on-wur-802-11ba-state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017-00-0arc-wur-multi-ap-reference-model.vsd" TargetMode="External"/><Relationship Id="rId5" Type="http://schemas.openxmlformats.org/officeDocument/2006/relationships/hyperlink" Target="https://mentor.ieee.org/802.11/dcn/18/11-18-1016-01-0arc-wur-state-diagram-proposal-hamilton.vsdx" TargetMode="External"/><Relationship Id="rId4" Type="http://schemas.openxmlformats.org/officeDocument/2006/relationships/hyperlink" Target="https://mentor.ieee.org/802.11/dcn/18/11-18-0884-01-0arc-802-11ba-architecture-discussion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</a:t>
            </a:r>
            <a:r>
              <a:rPr lang="en-US"/>
              <a:t>slides </a:t>
            </a:r>
            <a:r>
              <a:rPr lang="en-US" smtClean="0"/>
              <a:t>2018-07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6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July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“R</a:t>
            </a:r>
            <a:r>
              <a:rPr lang="en-US" dirty="0"/>
              <a:t>esilient Wireless Mesh Networks Using Network Coding” – Simon Wunderlich (TU Dresden)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</a:t>
            </a:r>
            <a:r>
              <a:rPr lang="en-US" dirty="0"/>
              <a:t>A Future For Unlicensed Spectrum” – Rich Kennedy (self)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“Real-Time Mobile Game Service Optimization” – Kate Meng (Tencent)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Plans for September 2018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11-18/1040r1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10 July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Jim Lansford, Qualcomm Lei Wang, Huawei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 JTC1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600200"/>
            <a:ext cx="7696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(11-18-1003)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EC will reaffirm goals this week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 lvl="2">
              <a:defRPr/>
            </a:pPr>
            <a:r>
              <a:rPr lang="en-AU" dirty="0" smtClean="0"/>
              <a:t>802.15.6, 802.21-Cor1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Discuss SC6 security ad hoc progress</a:t>
            </a:r>
          </a:p>
          <a:p>
            <a:pPr lvl="2">
              <a:defRPr/>
            </a:pPr>
            <a:r>
              <a:rPr lang="en-AU" dirty="0" smtClean="0"/>
              <a:t>Five teleconferences with much contention about 802.11 security, and more recently 802.1 &amp; 802.3 security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8153400" y="2819400"/>
            <a:ext cx="2362200" cy="26670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77800" indent="-1778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Another attempt By China NB  to question the credibility of IEEE 802.11 security</a:t>
            </a:r>
          </a:p>
          <a:p>
            <a:pPr>
              <a:spcBef>
                <a:spcPts val="8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Lot of focus on KRACK, with assertions it proves the standard is broken, and needs a complete rewrite!</a:t>
            </a:r>
          </a:p>
        </p:txBody>
      </p:sp>
      <p:cxnSp>
        <p:nvCxnSpPr>
          <p:cNvPr id="15368" name="Straight Connector 2"/>
          <p:cNvCxnSpPr>
            <a:cxnSpLocks noChangeShapeType="1"/>
            <a:stCxn id="15367" idx="1"/>
          </p:cNvCxnSpPr>
          <p:nvPr/>
        </p:nvCxnSpPr>
        <p:spPr bwMode="auto">
          <a:xfrm flipH="1">
            <a:off x="6934200" y="4152900"/>
            <a:ext cx="1219200" cy="15621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81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3276600"/>
            <a:ext cx="2057400" cy="2057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Published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ISO/IEC/EEE 8802-11:2018</a:t>
            </a:r>
          </a:p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17413" name="Straight Arrow Connector 3"/>
          <p:cNvCxnSpPr>
            <a:cxnSpLocks noChangeShapeType="1"/>
            <a:endCxn id="2" idx="1"/>
          </p:cNvCxnSpPr>
          <p:nvPr/>
        </p:nvCxnSpPr>
        <p:spPr bwMode="auto">
          <a:xfrm>
            <a:off x="8001000" y="3886200"/>
            <a:ext cx="457200" cy="4191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</p:nvPr>
        </p:nvGraphicFramePr>
        <p:xfrm>
          <a:off x="2209800" y="253047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/>
                  </a:extLst>
                </a:gridCol>
                <a:gridCol w="1930400">
                  <a:extLst>
                    <a:ext uri="{9D8B030D-6E8A-4147-A177-3AD203B41FA5}"/>
                  </a:extLst>
                </a:gridCol>
                <a:gridCol w="1930400">
                  <a:extLst>
                    <a:ext uri="{9D8B030D-6E8A-4147-A177-3AD203B41FA5}"/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15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44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37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D1.0 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11aj, 11ak amendments scheduled for roll-in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May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4 teleconferences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</a:t>
            </a:r>
            <a:r>
              <a:rPr lang="en-US" altLang="zh-CN" dirty="0"/>
              <a:t>2018 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Note Tuesday PM1 session for obsolete/deprecated CIDs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July – September; July 31, August 1-2 ad-hoc in Portland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11-18-1028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IEEE 802.11ax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200" dirty="0"/>
              <a:t>WG LB233 closed on July 1</a:t>
            </a:r>
            <a:r>
              <a:rPr lang="en-US" sz="2200" baseline="30000" dirty="0"/>
              <a:t>st</a:t>
            </a:r>
            <a:r>
              <a:rPr lang="en-US" sz="2200" dirty="0"/>
              <a:t> .</a:t>
            </a:r>
          </a:p>
          <a:p>
            <a:r>
              <a:rPr lang="en-US" sz="2200" dirty="0"/>
              <a:t>The 802.19 motion to pass the TG Coexistence Assurance document </a:t>
            </a:r>
            <a:r>
              <a:rPr lang="en-US" sz="2200"/>
              <a:t>failed 16/6/0 (72%).</a:t>
            </a:r>
            <a:endParaRPr lang="en-US" sz="2200" dirty="0"/>
          </a:p>
          <a:p>
            <a:r>
              <a:rPr lang="en-US" sz="2200" dirty="0"/>
              <a:t>Start the resolution of comments on draft D3.0 (WG LB 233)</a:t>
            </a:r>
            <a:r>
              <a:rPr lang="en-US" sz="2000" dirty="0"/>
              <a:t>.</a:t>
            </a:r>
          </a:p>
          <a:p>
            <a:r>
              <a:rPr lang="en-US" sz="2000" dirty="0"/>
              <a:t>Prepare a response to WBA communication to IEEE 802.11</a:t>
            </a:r>
          </a:p>
          <a:p>
            <a:pPr lvl="1"/>
            <a:r>
              <a:rPr lang="en-US" sz="1600" dirty="0">
                <a:hlinkClick r:id="rId3"/>
              </a:rPr>
              <a:t>https://</a:t>
            </a:r>
            <a:r>
              <a:rPr lang="en-US" sz="1600" dirty="0">
                <a:hlinkClick r:id="rId3"/>
              </a:rPr>
              <a:t>mentor.ieee.org/802.11/dcn/18/11-18-1106-00-0000-liaison-wba-communication-to-ieee-802-11-on-802-11ax-enhanced-wi-fi-wba-workstream.docx</a:t>
            </a:r>
            <a:r>
              <a:rPr lang="en-US" sz="1600" dirty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</a:t>
            </a:r>
            <a:r>
              <a:rPr lang="en-CA" sz="2000"/>
              <a:t>May interim</a:t>
            </a:r>
            <a:endParaRPr lang="en-CA" sz="2000" dirty="0"/>
          </a:p>
          <a:p>
            <a:pPr lvl="1" algn="just"/>
            <a:r>
              <a:rPr lang="en-CA" sz="1600" dirty="0"/>
              <a:t>7 teleconference calls were held between May 16 and June 27 for comment resolution and technical contribution</a:t>
            </a:r>
          </a:p>
          <a:p>
            <a:pPr lvl="2" algn="just"/>
            <a:r>
              <a:rPr lang="en-CA" altLang="en-US" sz="1600" dirty="0"/>
              <a:t>85 comments are discussed</a:t>
            </a:r>
          </a:p>
          <a:p>
            <a:pPr lvl="2" algn="just"/>
            <a:r>
              <a:rPr lang="en-CA" altLang="en-US" sz="1600" dirty="0"/>
              <a:t>51 comments are resolved and ready for motion</a:t>
            </a:r>
          </a:p>
          <a:p>
            <a:pPr lvl="2" algn="just"/>
            <a:r>
              <a:rPr lang="en-CA" altLang="en-US" sz="1600" dirty="0"/>
              <a:t>6 technical contributions are discussed</a:t>
            </a:r>
          </a:p>
          <a:p>
            <a:pPr lvl="2" algn="just"/>
            <a:r>
              <a:rPr lang="en-CA" altLang="en-US" sz="1600" dirty="0"/>
              <a:t>3 technical </a:t>
            </a:r>
            <a:r>
              <a:rPr lang="en-CA" altLang="en-US" sz="1600" dirty="0"/>
              <a:t>contributions are </a:t>
            </a:r>
            <a:r>
              <a:rPr lang="en-CA" altLang="en-US" sz="1600" dirty="0"/>
              <a:t>ready for motion</a:t>
            </a:r>
          </a:p>
          <a:p>
            <a:r>
              <a:rPr lang="en-US" sz="2000" dirty="0"/>
              <a:t>8 sessions this week</a:t>
            </a:r>
          </a:p>
          <a:p>
            <a:pPr lvl="1"/>
            <a:r>
              <a:rPr lang="en-US" sz="1600" dirty="0"/>
              <a:t>Comment resolution against </a:t>
            </a:r>
            <a:r>
              <a:rPr lang="en-US" sz="1600" dirty="0"/>
              <a:t>LB231 (D1.0)</a:t>
            </a:r>
          </a:p>
          <a:p>
            <a:pPr lvl="1"/>
            <a:r>
              <a:rPr lang="en-CA" sz="1600" dirty="0"/>
              <a:t>Technical presentations</a:t>
            </a:r>
          </a:p>
          <a:p>
            <a:pPr lvl="1"/>
            <a:r>
              <a:rPr lang="en-CA" sz="1600" dirty="0"/>
              <a:t>Review the draft readiness for Working Group letter ballot</a:t>
            </a:r>
          </a:p>
          <a:p>
            <a:r>
              <a:rPr lang="en-US" sz="2000" dirty="0"/>
              <a:t>Agenda for this meeting is available in document 11-18/1044r1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1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July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8610600" cy="2734840"/>
          </a:xfrm>
        </p:spPr>
        <p:txBody>
          <a:bodyPr/>
          <a:lstStyle/>
          <a:p>
            <a:pPr marL="609600" indent="-609600"/>
            <a:endParaRPr lang="en-US" sz="300" dirty="0"/>
          </a:p>
          <a:p>
            <a:r>
              <a:rPr lang="en-US" dirty="0" smtClean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for submissions towards amendment text and Spec Framework Document</a:t>
            </a:r>
            <a:r>
              <a:rPr lang="en-US" dirty="0"/>
              <a:t> </a:t>
            </a:r>
            <a:r>
              <a:rPr lang="en-US" dirty="0" smtClean="0"/>
              <a:t>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Draft 0.3 published, to be considered for adoption by the group.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for nomination for TG vice-chair position, elections expected this week.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SFD freeze during this week.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Initiate internal </a:t>
            </a:r>
            <a:r>
              <a:rPr lang="en-US" dirty="0"/>
              <a:t>comment collection </a:t>
            </a:r>
            <a:r>
              <a:rPr lang="en-US" dirty="0" smtClean="0"/>
              <a:t>pass the July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Internal comment resolution during Sep. and Nov. meetings.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Initial WG ballot coming out of the Nov. meeting.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July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8784600" cy="2887240"/>
          </a:xfrm>
        </p:spPr>
        <p:txBody>
          <a:bodyPr/>
          <a:lstStyle/>
          <a:p>
            <a:pPr marL="609600" indent="-609600"/>
            <a:endParaRPr lang="en-US" sz="400" dirty="0"/>
          </a:p>
          <a:p>
            <a:r>
              <a:rPr lang="en-US" dirty="0" smtClean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Approval of new baseline amendment draft document D0.3.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Consider approval </a:t>
            </a:r>
            <a:r>
              <a:rPr lang="en-US" altLang="en-US" dirty="0"/>
              <a:t>of </a:t>
            </a:r>
            <a:r>
              <a:rPr lang="en-US" altLang="en-US" dirty="0" smtClean="0"/>
              <a:t>any remaining submissions </a:t>
            </a:r>
            <a:r>
              <a:rPr lang="en-US" altLang="en-US" dirty="0"/>
              <a:t>towards SFD </a:t>
            </a:r>
            <a:r>
              <a:rPr lang="en-US" altLang="en-US" dirty="0" smtClean="0"/>
              <a:t>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SFD freeze by end of the July meeting.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approval of submissions toward amendment </a:t>
            </a:r>
            <a:r>
              <a:rPr lang="en-US" altLang="en-US" dirty="0" smtClean="0"/>
              <a:t>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Initiate an internal comment collection coming out of the July meeting. </a:t>
            </a:r>
            <a:endParaRPr lang="en-US" altLang="en-US" dirty="0"/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technical submissions </a:t>
            </a:r>
            <a:r>
              <a:rPr lang="en-US" altLang="en-US" dirty="0"/>
              <a:t>to inform the TG.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/>
              <a:t>Review program </a:t>
            </a:r>
            <a:r>
              <a:rPr lang="en-US" altLang="en-US" dirty="0" smtClean="0"/>
              <a:t>status</a:t>
            </a:r>
            <a:r>
              <a:rPr lang="en-US" altLang="en-US" dirty="0"/>
              <a:t>, progress, </a:t>
            </a:r>
            <a:r>
              <a:rPr lang="en-US" altLang="en-US" dirty="0" smtClean="0"/>
              <a:t>timelines </a:t>
            </a:r>
            <a:r>
              <a:rPr lang="en-US" altLang="en-US" dirty="0"/>
              <a:t>and upcoming milestones.  </a:t>
            </a:r>
            <a:endParaRPr lang="en-US" alt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refer </a:t>
            </a:r>
            <a:r>
              <a:rPr lang="en-US" dirty="0"/>
              <a:t>to submission </a:t>
            </a:r>
            <a:r>
              <a:rPr lang="en-US" dirty="0" smtClean="0"/>
              <a:t>11-18/982</a:t>
            </a:r>
            <a:endParaRPr lang="en-US" dirty="0"/>
          </a:p>
          <a:p>
            <a:pPr marL="457200" lvl="1" indent="0"/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009" y="4648201"/>
            <a:ext cx="3974419" cy="182721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July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/>
              <a:t>Wake Up Radio</a:t>
            </a:r>
            <a:br>
              <a:rPr lang="en-GB" sz="2800" b="0" dirty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8534400" cy="4341813"/>
          </a:xfrm>
        </p:spPr>
        <p:txBody>
          <a:bodyPr/>
          <a:lstStyle/>
          <a:p>
            <a:r>
              <a:rPr lang="en-US" altLang="en-US" sz="2000" dirty="0"/>
              <a:t>From the last F2F meeting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SFD and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D0.2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Closed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SFD (Final document is 11-18/575r11) 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spec text documents for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</a:t>
            </a:r>
            <a:r>
              <a:rPr lang="en-US" altLang="en-US" sz="1800" dirty="0">
                <a:ea typeface="MS PGothic" charset="-128"/>
              </a:rPr>
              <a:t>D0.3 and other technical presentations</a:t>
            </a:r>
            <a:endParaRPr lang="en-US" altLang="en-US" sz="1800" dirty="0">
              <a:ea typeface="MS PGothic" charset="-128"/>
            </a:endParaRPr>
          </a:p>
          <a:p>
            <a:pPr lvl="1"/>
            <a:r>
              <a:rPr lang="en-US" altLang="en-US" sz="1800" dirty="0">
                <a:ea typeface="MS PGothic" charset="-128"/>
              </a:rPr>
              <a:t>Reviewed </a:t>
            </a:r>
            <a:r>
              <a:rPr lang="en-US" altLang="en-US" sz="1800" dirty="0">
                <a:ea typeface="MS PGothic" charset="-128"/>
              </a:rPr>
              <a:t>TG timeline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Review and approve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D0.3</a:t>
            </a:r>
          </a:p>
          <a:p>
            <a:pPr lvl="1"/>
            <a:r>
              <a:rPr lang="en-US" altLang="en-US" sz="1800" dirty="0"/>
              <a:t>Review technical presentations that resolves TBDs of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D0.3</a:t>
            </a:r>
          </a:p>
          <a:p>
            <a:pPr lvl="1"/>
            <a:r>
              <a:rPr lang="en-US" altLang="en-US" sz="1800" dirty="0"/>
              <a:t>Review </a:t>
            </a:r>
            <a:r>
              <a:rPr lang="en-US" altLang="en-US" sz="1800" dirty="0"/>
              <a:t>and approve spec </a:t>
            </a:r>
            <a:r>
              <a:rPr lang="en-US" altLang="en-US" sz="1800" dirty="0"/>
              <a:t>text documents for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</a:t>
            </a:r>
            <a:r>
              <a:rPr lang="en-US" altLang="en-US" sz="1800" dirty="0"/>
              <a:t>D1.0</a:t>
            </a:r>
          </a:p>
          <a:p>
            <a:pPr lvl="1"/>
            <a:r>
              <a:rPr lang="en-US" altLang="en-US" sz="1800" dirty="0" err="1"/>
              <a:t>TGba</a:t>
            </a:r>
            <a:r>
              <a:rPr lang="en-US" altLang="en-US" sz="1800" dirty="0"/>
              <a:t> draft status check – ready for </a:t>
            </a:r>
            <a:r>
              <a:rPr lang="en-US" altLang="en-US" sz="1800" dirty="0"/>
              <a:t>D1.0, WG letter ballot?</a:t>
            </a:r>
            <a:endParaRPr lang="en-US" altLang="en-US" sz="1800" dirty="0"/>
          </a:p>
          <a:p>
            <a:pPr lvl="1"/>
            <a:r>
              <a:rPr lang="en-US" altLang="en-US" sz="1800" dirty="0"/>
              <a:t>Review </a:t>
            </a:r>
            <a:r>
              <a:rPr lang="en-US" altLang="en-US" sz="1800" dirty="0"/>
              <a:t>TG </a:t>
            </a:r>
            <a:r>
              <a:rPr lang="en-US" altLang="en-US" sz="1800" dirty="0"/>
              <a:t>timeline</a:t>
            </a:r>
            <a:endParaRPr lang="en-US" altLang="en-US" sz="1800" dirty="0"/>
          </a:p>
          <a:p>
            <a:r>
              <a:rPr lang="en-US" altLang="en-US" sz="2000" dirty="0"/>
              <a:t>Agenda can be found in doc: IEEE 802.11-18/1042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802.11 LC-SG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/>
              <a:t>TGbb will discuss :</a:t>
            </a:r>
          </a:p>
          <a:p>
            <a:pPr lvl="1" algn="just"/>
            <a:r>
              <a:rPr lang="en-GB" altLang="en-US"/>
              <a:t>Possible milestones (documents) for LC TG consideration</a:t>
            </a:r>
          </a:p>
          <a:p>
            <a:pPr lvl="1" algn="just"/>
            <a:r>
              <a:rPr lang="en-GB" altLang="en-US"/>
              <a:t>Suitability of work done in the TIG/SG for the TG</a:t>
            </a:r>
          </a:p>
          <a:p>
            <a:pPr lvl="1" algn="just"/>
            <a:r>
              <a:rPr lang="en-GB" altLang="en-US"/>
              <a:t>Timeline for LC TG consideration</a:t>
            </a:r>
          </a:p>
          <a:p>
            <a:pPr lvl="1" algn="just"/>
            <a:r>
              <a:rPr lang="en-GB" altLang="en-US"/>
              <a:t>Channel modelling </a:t>
            </a:r>
          </a:p>
          <a:p>
            <a:pPr lvl="1" algn="just"/>
            <a:r>
              <a:rPr lang="en-GB" altLang="en-US"/>
              <a:t>Functional requirements structure</a:t>
            </a:r>
          </a:p>
          <a:p>
            <a:pPr algn="just"/>
            <a:endParaRPr lang="en-GB" altLang="en-US"/>
          </a:p>
          <a:p>
            <a:pPr algn="just"/>
            <a:r>
              <a:rPr lang="en-GB" altLang="en-US"/>
              <a:t>Four (4) meeting slots for the Jul. 2018 session</a:t>
            </a:r>
          </a:p>
          <a:p>
            <a:pPr lvl="1" algn="just"/>
            <a:r>
              <a:rPr lang="en-GB" altLang="en-US" b="1"/>
              <a:t>Mon – </a:t>
            </a:r>
            <a:r>
              <a:rPr lang="en-GB" altLang="en-US"/>
              <a:t>AM1; </a:t>
            </a:r>
            <a:r>
              <a:rPr lang="en-GB" altLang="en-US" b="1"/>
              <a:t>Tue – </a:t>
            </a:r>
            <a:r>
              <a:rPr lang="en-GB" altLang="en-US"/>
              <a:t>PM2; </a:t>
            </a:r>
            <a:r>
              <a:rPr lang="en-GB" altLang="en-US" b="1"/>
              <a:t>Wed – </a:t>
            </a:r>
            <a:r>
              <a:rPr lang="en-GB" altLang="en-US"/>
              <a:t>AM1; </a:t>
            </a:r>
            <a:r>
              <a:rPr lang="en-GB" altLang="en-US" b="1"/>
              <a:t>Thur – </a:t>
            </a:r>
            <a:r>
              <a:rPr lang="en-GB" altLang="en-US"/>
              <a:t>AM1</a:t>
            </a:r>
          </a:p>
          <a:p>
            <a:pPr lvl="1" algn="just"/>
            <a:endParaRPr lang="en-GB" altLang="en-US"/>
          </a:p>
          <a:p>
            <a:pPr algn="just"/>
            <a:r>
              <a:rPr lang="en-GB" altLang="en-US"/>
              <a:t>Proposed Agenda in doc. 11-18/1063r0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Nikola Serafimovski (pureLiFi)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</a:t>
            </a:r>
            <a:r>
              <a:rPr lang="en-US" altLang="en-US" dirty="0" smtClean="0"/>
              <a:t>SG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EHT 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FD </a:t>
            </a:r>
            <a:r>
              <a:rPr lang="en-US" altLang="en-US" dirty="0"/>
              <a:t>TIG (Full Duplex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NGV SG (Next Gen V2X)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ECR TIG (Enhanced Cabling Requirements)</a:t>
            </a:r>
            <a:endParaRPr lang="en-GB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May 2018 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2018-07-03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(BCS) TIG/SG for the July 2018 meeting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779612"/>
            <a:ext cx="7770813" cy="1065213"/>
          </a:xfrm>
        </p:spPr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1" y="2204865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Progress since May 2018 meeting:</a:t>
            </a:r>
          </a:p>
          <a:p>
            <a:pPr lvl="1">
              <a:buFont typeface="Arial"/>
              <a:buChar char="•"/>
            </a:pPr>
            <a:r>
              <a:rPr lang="en-US" sz="1800" u="sng" dirty="0"/>
              <a:t>4 telephone conferences </a:t>
            </a:r>
            <a:r>
              <a:rPr lang="en-US" sz="1800" dirty="0"/>
              <a:t>to discuss use cases &amp; requirements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Evolve on the PAR and CSD</a:t>
            </a:r>
          </a:p>
          <a:p>
            <a:pPr>
              <a:buFont typeface="Arial"/>
              <a:buChar char="•"/>
            </a:pPr>
            <a:r>
              <a:rPr lang="en-US" sz="2000" dirty="0"/>
              <a:t>Goals for July: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Stabilize the BCS 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Initial consolidated version of the PAR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Progress and mend the CSD</a:t>
            </a:r>
          </a:p>
          <a:p>
            <a:pPr>
              <a:buFont typeface="Arial"/>
              <a:buChar char="•"/>
            </a:pPr>
            <a:r>
              <a:rPr lang="en-US" sz="2000" dirty="0"/>
              <a:t>Submissions for the week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Updates of the PAR and CSD based on discussion during </a:t>
            </a:r>
            <a:r>
              <a:rPr lang="en-US" sz="1800" dirty="0" err="1"/>
              <a:t>telcos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2 Meeting slots:  Mon PM2;  Thurs PM2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11-18/0987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Chairs slides: 11-18/0988</a:t>
            </a:r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43E162-4392-7042-9EC6-817D186DF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5F7DF4-EE10-B441-8717-516851D75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1" y="1844825"/>
            <a:ext cx="7770813" cy="4113213"/>
          </a:xfrm>
        </p:spPr>
        <p:txBody>
          <a:bodyPr/>
          <a:lstStyle/>
          <a:p>
            <a:r>
              <a:rPr lang="en-US" sz="2000" dirty="0"/>
              <a:t>Submissions discussed during telephone conferences: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Case Considerations (11-18/1010)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Reason Why L2 Per Frame Authentication Is Required (11-18/1090)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11aq broadcast services (11-18/1091)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UL BCS L2 security options (11-18/1134)</a:t>
            </a:r>
          </a:p>
          <a:p>
            <a:pPr>
              <a:buFont typeface="Arial"/>
              <a:buChar char="•"/>
            </a:pPr>
            <a:r>
              <a:rPr lang="en-US" sz="2000" dirty="0"/>
              <a:t>PAR &amp; CSD proposals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A PAR Proposal for BCS (11-18/0825)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A CSD Proposal for BCS (11-18/0826)</a:t>
            </a:r>
          </a:p>
          <a:p>
            <a:pPr>
              <a:buFont typeface="Arial"/>
              <a:buChar char="•"/>
            </a:pPr>
            <a:r>
              <a:rPr lang="en-GB" sz="2000" dirty="0"/>
              <a:t>Telco minutes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May 22</a:t>
            </a:r>
            <a:r>
              <a:rPr lang="en-GB" sz="1800" baseline="30000" dirty="0"/>
              <a:t>nd</a:t>
            </a:r>
            <a:r>
              <a:rPr lang="en-GB" sz="1800" dirty="0"/>
              <a:t> telco minute (11-18/1012)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May 29</a:t>
            </a:r>
            <a:r>
              <a:rPr lang="en-GB" sz="1800" baseline="30000" dirty="0"/>
              <a:t>th</a:t>
            </a:r>
            <a:r>
              <a:rPr lang="en-GB" sz="1800" dirty="0"/>
              <a:t> telco minute (11-18/1032)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June 19</a:t>
            </a:r>
            <a:r>
              <a:rPr lang="en-GB" sz="1800" baseline="30000" dirty="0"/>
              <a:t>th</a:t>
            </a:r>
            <a:r>
              <a:rPr lang="en-GB" sz="1800" dirty="0"/>
              <a:t> telco minutes (11-18/1092</a:t>
            </a:r>
          </a:p>
          <a:p>
            <a:pPr lvl="1">
              <a:buFont typeface="Arial"/>
              <a:buChar char="•"/>
            </a:pPr>
            <a:r>
              <a:rPr lang="en-GB" sz="1800" dirty="0"/>
              <a:t>July 3</a:t>
            </a:r>
            <a:r>
              <a:rPr lang="en-GB" sz="1800" baseline="30000" dirty="0"/>
              <a:t>rd</a:t>
            </a:r>
            <a:r>
              <a:rPr lang="en-GB" sz="1800" dirty="0"/>
              <a:t> telco minutes (11-18/1126)</a:t>
            </a: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981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EHT TIG (Extremely High Throughput)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No report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20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320" cy="12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Full Duplex (FD) TIG – July 2018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3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July Goals: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Review contributions for report, 11-18-0498-00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Review draft report, 11-18-0498-0x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Create plan to finish by November 2018 (if report not finished)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July Agenda: See 11-18/1052r0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James Gilb, GA-ASI, Gilb Consulting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Goal of IEEE 802.11 NGV SG – Jul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altLang="en-US" dirty="0" smtClean="0"/>
              <a:t>Since the May Interim meeting</a:t>
            </a:r>
          </a:p>
          <a:p>
            <a:pPr lvl="1" algn="just"/>
            <a:r>
              <a:rPr lang="en-GB" altLang="en-US" dirty="0" smtClean="0"/>
              <a:t>2 teleconference calls were scheduled and held on Jun 12 and Jun 26</a:t>
            </a:r>
          </a:p>
          <a:p>
            <a:pPr lvl="1" algn="just"/>
            <a:r>
              <a:rPr lang="en-GB" altLang="en-US" dirty="0" smtClean="0"/>
              <a:t>One submission and the PAR draft were discussed.</a:t>
            </a:r>
          </a:p>
          <a:p>
            <a:pPr algn="just"/>
            <a:r>
              <a:rPr lang="en-GB" altLang="en-US" dirty="0" smtClean="0"/>
              <a:t>Goal of Jul meeting</a:t>
            </a:r>
          </a:p>
          <a:p>
            <a:pPr lvl="1" algn="just"/>
            <a:r>
              <a:rPr lang="en-GB" altLang="en-US" dirty="0" smtClean="0"/>
              <a:t>NGV SG Secretary is open, c</a:t>
            </a:r>
            <a:r>
              <a:rPr lang="en-US" altLang="en-US" dirty="0" smtClean="0"/>
              <a:t>all for secretary</a:t>
            </a:r>
          </a:p>
          <a:p>
            <a:pPr lvl="1" algn="just"/>
            <a:r>
              <a:rPr lang="en-US" altLang="en-US" dirty="0" smtClean="0"/>
              <a:t>3 sessions scheduled during Jul meeting</a:t>
            </a:r>
          </a:p>
          <a:p>
            <a:pPr lvl="1" algn="just"/>
            <a:r>
              <a:rPr lang="en-US" altLang="en-US" dirty="0" smtClean="0"/>
              <a:t>Continue discussion of PAR/CSD draft for consensus</a:t>
            </a:r>
          </a:p>
          <a:p>
            <a:pPr lvl="1" algn="just"/>
            <a:r>
              <a:rPr lang="en-US" altLang="en-US" dirty="0" smtClean="0"/>
              <a:t>Complete submissions for use case, channel model and functional requirements submission. </a:t>
            </a:r>
          </a:p>
          <a:p>
            <a:pPr algn="just"/>
            <a:r>
              <a:rPr lang="en-US" altLang="en-US" dirty="0" smtClean="0"/>
              <a:t>Agenda for NGV SG Jul meeting is available as in 11-18/1047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Bo Sun (ZTE Corporation))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ECR ad hoc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200" dirty="0"/>
              <a:t>The group is scheduled for a single time slot on Tuesday AM1</a:t>
            </a:r>
            <a:r>
              <a:rPr lang="en-US" sz="2000" dirty="0"/>
              <a:t>.</a:t>
            </a:r>
          </a:p>
          <a:p>
            <a:r>
              <a:rPr lang="en-US" sz="2000" dirty="0"/>
              <a:t>Finalize the report of Ethernet cabling requirements.</a:t>
            </a:r>
          </a:p>
          <a:p>
            <a:r>
              <a:rPr lang="en-US" sz="2000" dirty="0"/>
              <a:t>Communicate the </a:t>
            </a:r>
            <a:r>
              <a:rPr lang="en-US" sz="2000"/>
              <a:t>results to both the 802.3 and the 802.11 WGs.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 (HPE)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Meeting - Agenda </a:t>
            </a:r>
            <a:r>
              <a:rPr lang="en-US" smtClean="0"/>
              <a:t>for 2018-07-10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WG </a:t>
            </a:r>
            <a:r>
              <a:rPr lang="en-US" dirty="0"/>
              <a:t>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Peter Ecclesine (Cisco Systems)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11-11/0270r41 (July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Allocations for TGax and </a:t>
            </a:r>
            <a:r>
              <a:rPr lang="en-US" altLang="en-US" dirty="0" err="1" smtClean="0"/>
              <a:t>REVmd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866774"/>
            <a:ext cx="7770813" cy="428626"/>
          </a:xfrm>
        </p:spPr>
        <p:txBody>
          <a:bodyPr/>
          <a:lstStyle/>
          <a:p>
            <a:r>
              <a:rPr lang="en-US" dirty="0"/>
              <a:t>802.11 AANI SC – July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02" y="1446890"/>
            <a:ext cx="8459807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3GPP Update/Status (Release 15 – June 2018)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NENDICA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  <a:br>
              <a:rPr lang="en-US" altLang="en-US" dirty="0"/>
            </a:br>
            <a:r>
              <a:rPr lang="en-US" altLang="en-US" dirty="0"/>
              <a:t>(Contribution on: </a:t>
            </a:r>
            <a:r>
              <a:rPr lang="en-US" dirty="0"/>
              <a:t>UL in Indoor Hotspot and mobility requirements)</a:t>
            </a:r>
            <a:r>
              <a:rPr lang="en-US" altLang="en-US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Call for AANI Vice Chair – this position is currently open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/>
              <a:t>See </a:t>
            </a:r>
            <a:r>
              <a:rPr lang="en-US" altLang="en-US" sz="2000" b="0">
                <a:hlinkClick r:id="rId2"/>
              </a:rPr>
              <a:t>11-18/1039r1</a:t>
            </a:r>
            <a:r>
              <a:rPr lang="en-US" altLang="en-US" sz="2000" b="0"/>
              <a:t> </a:t>
            </a:r>
            <a:r>
              <a:rPr lang="en-US" altLang="en-US" sz="2000" b="0" dirty="0"/>
              <a:t>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1 session: </a:t>
            </a:r>
            <a:r>
              <a:rPr lang="en-US" altLang="en-US" b="1" dirty="0"/>
              <a:t>Mon: </a:t>
            </a:r>
            <a:r>
              <a:rPr lang="en-US" altLang="en-US" dirty="0"/>
              <a:t>PM2</a:t>
            </a:r>
          </a:p>
          <a:p>
            <a:pPr marL="114300" indent="0" algn="ctr"/>
            <a:endParaRPr lang="en-US" altLang="en-US" sz="1800" i="1" dirty="0"/>
          </a:p>
          <a:p>
            <a:pPr marL="114300" indent="0" algn="ctr"/>
            <a:r>
              <a:rPr lang="en-US" altLang="en-US" sz="2000" i="1" dirty="0"/>
              <a:t>Note: NENDICA: </a:t>
            </a:r>
            <a:r>
              <a:rPr lang="en-US" sz="2000" i="1" dirty="0"/>
              <a:t>“IEEE 802 network enhancements for the next decade” Industry Connections Activity</a:t>
            </a:r>
            <a:r>
              <a:rPr lang="en-US" altLang="en-US" sz="2000" i="1" dirty="0"/>
              <a:t> is scheduled to meet </a:t>
            </a:r>
            <a:r>
              <a:rPr lang="en-US" altLang="en-US" sz="2000" i="1" dirty="0">
                <a:highlight>
                  <a:srgbClr val="FFFF00"/>
                </a:highlight>
              </a:rPr>
              <a:t>Mon, 9 July , 10:30-12:30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ARC – July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Special slot: Thursday PM2 – </a:t>
            </a:r>
            <a:r>
              <a:rPr lang="en-US" altLang="en-US" sz="2000" b="1" dirty="0">
                <a:solidFill>
                  <a:srgbClr val="FF0000"/>
                </a:solidFill>
                <a:cs typeface="+mn-cs"/>
              </a:rPr>
              <a:t>joint with </a:t>
            </a:r>
            <a:r>
              <a:rPr lang="en-US" altLang="en-US" sz="2000" b="1" dirty="0" err="1">
                <a:solidFill>
                  <a:srgbClr val="FF0000"/>
                </a:solidFill>
                <a:cs typeface="+mn-cs"/>
              </a:rPr>
              <a:t>TGba</a:t>
            </a:r>
            <a:endParaRPr lang="en-US" altLang="en-US" sz="2000" b="1" dirty="0">
              <a:solidFill>
                <a:srgbClr val="FF0000"/>
              </a:solidFill>
              <a:cs typeface="+mn-cs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IEEE 802 activities relevant to 802.11/ARC: </a:t>
            </a:r>
            <a:r>
              <a:rPr lang="en-US" altLang="en-US" sz="1800" b="1" dirty="0"/>
              <a:t>802.1CQ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Deterministic Networking – 802.11 SG, IETF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YANG/NETCONF modeling – Reminder: TIG, if interested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Continued review of </a:t>
            </a:r>
            <a:r>
              <a:rPr lang="en-US" b="1" dirty="0" err="1"/>
              <a:t>TGax</a:t>
            </a:r>
            <a:r>
              <a:rPr lang="en-US" b="1" dirty="0"/>
              <a:t> approach to subclause 10.2 and Figure 10-1: </a:t>
            </a:r>
            <a:r>
              <a:rPr lang="en-US" dirty="0">
                <a:hlinkClick r:id="rId3"/>
              </a:rPr>
              <a:t>11-18/0362r1</a:t>
            </a:r>
            <a:r>
              <a:rPr lang="en-US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11ba/WUR architecture topics – </a:t>
            </a:r>
            <a:r>
              <a:rPr lang="en-US" sz="2000" dirty="0">
                <a:hlinkClick r:id="rId4"/>
              </a:rPr>
              <a:t>11-18/0884r1</a:t>
            </a:r>
            <a:r>
              <a:rPr lang="en-US" sz="2000" dirty="0"/>
              <a:t>, </a:t>
            </a:r>
            <a:r>
              <a:rPr lang="en-US" sz="2000" dirty="0">
                <a:hlinkClick r:id="rId5"/>
              </a:rPr>
              <a:t>11-18/1016r1</a:t>
            </a:r>
            <a:r>
              <a:rPr lang="en-US" sz="2000" dirty="0"/>
              <a:t>, </a:t>
            </a:r>
            <a:r>
              <a:rPr lang="en-US" sz="2000" dirty="0">
                <a:hlinkClick r:id="rId6"/>
              </a:rPr>
              <a:t>11-18/1017r0</a:t>
            </a:r>
            <a:r>
              <a:rPr lang="en-US" sz="2000" dirty="0"/>
              <a:t>, </a:t>
            </a:r>
            <a:r>
              <a:rPr lang="en-US" sz="2000" dirty="0">
                <a:hlinkClick r:id="rId7"/>
              </a:rPr>
              <a:t>11-18/1020r0</a:t>
            </a:r>
            <a:endParaRPr lang="en-US" sz="20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>
                <a:ea typeface="+mn-ea"/>
                <a:cs typeface="+mn-cs"/>
              </a:rPr>
              <a:t>“What is an ESS?”: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What is an HESS? (</a:t>
            </a:r>
            <a:r>
              <a:rPr lang="en-US" altLang="en-US" sz="1800" b="1" dirty="0" err="1">
                <a:cs typeface="+mn-cs"/>
              </a:rPr>
              <a:t>cf</a:t>
            </a:r>
            <a:r>
              <a:rPr lang="en-US" altLang="en-US" sz="1800" b="1" dirty="0">
                <a:cs typeface="+mn-cs"/>
              </a:rPr>
              <a:t>: Wi-Fi Alliance’s Hotspot 2.0 Tech Spec)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6 models, in process…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5240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(11-18-1045) to be addressed include: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meeting results &amp; next meeting plans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</a:t>
            </a:r>
            <a:r>
              <a:rPr lang="en-AU" dirty="0"/>
              <a:t>possibility of </a:t>
            </a:r>
            <a:r>
              <a:rPr lang="en-AU" dirty="0" smtClean="0"/>
              <a:t>working with </a:t>
            </a:r>
            <a:r>
              <a:rPr lang="en-AU" smtClean="0"/>
              <a:t>3GPP wrt </a:t>
            </a:r>
            <a:r>
              <a:rPr lang="en-AU" dirty="0" smtClean="0"/>
              <a:t>NR-U &amp; 6GHz</a:t>
            </a:r>
          </a:p>
          <a:p>
            <a:pPr lvl="1">
              <a:defRPr/>
            </a:pPr>
            <a:r>
              <a:rPr lang="en-AU" dirty="0" smtClean="0"/>
              <a:t>Review recent WFA LS to 3GPP</a:t>
            </a:r>
            <a:endParaRPr lang="en-AU" dirty="0"/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2">
              <a:defRPr/>
            </a:pPr>
            <a:r>
              <a:rPr lang="en-AU" dirty="0" smtClean="0"/>
              <a:t>Note: breakthrough at recent ETSI BRAN meeting</a:t>
            </a:r>
          </a:p>
          <a:p>
            <a:pPr lvl="1">
              <a:defRPr/>
            </a:pPr>
            <a:r>
              <a:rPr lang="en-AU" dirty="0" smtClean="0"/>
              <a:t>Blocking energy in Europe</a:t>
            </a:r>
          </a:p>
          <a:p>
            <a:pPr lvl="1">
              <a:defRPr/>
            </a:pPr>
            <a:r>
              <a:rPr lang="en-AU" dirty="0" smtClean="0"/>
              <a:t>“Paused COT” in EN 301 893</a:t>
            </a:r>
          </a:p>
          <a:p>
            <a:pPr lvl="1">
              <a:defRPr/>
            </a:pPr>
            <a:r>
              <a:rPr lang="en-AU" dirty="0"/>
              <a:t>G</a:t>
            </a:r>
            <a:r>
              <a:rPr lang="en-AU" dirty="0" smtClean="0"/>
              <a:t>reenfield coexistence, </a:t>
            </a:r>
            <a:r>
              <a:rPr lang="en-AU" dirty="0" err="1" smtClean="0"/>
              <a:t>eg</a:t>
            </a:r>
            <a:r>
              <a:rPr lang="en-AU" dirty="0" smtClean="0"/>
              <a:t> 6GHz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motions to ETSI BRAN &amp; 3GPP RAN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2018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 Rosdahl (Qualcomm)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5423</TotalTime>
  <Words>2327</Words>
  <Application>Microsoft Office PowerPoint</Application>
  <PresentationFormat>Widescreen</PresentationFormat>
  <Paragraphs>481</Paragraphs>
  <Slides>27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 Unicode MS</vt:lpstr>
      <vt:lpstr>MS Gothic</vt:lpstr>
      <vt:lpstr>MS PGothic</vt:lpstr>
      <vt:lpstr>Arial</vt:lpstr>
      <vt:lpstr>DejaVu Sans</vt:lpstr>
      <vt:lpstr>Times New Roman</vt:lpstr>
      <vt:lpstr>Wingdings</vt:lpstr>
      <vt:lpstr>Office Theme</vt:lpstr>
      <vt:lpstr>Document</vt:lpstr>
      <vt:lpstr>Dokument</vt:lpstr>
      <vt:lpstr>WG11 Opening Report Snapshot slides 2018-07</vt:lpstr>
      <vt:lpstr>Abstract</vt:lpstr>
      <vt:lpstr>Editors Meeting - Agenda for 2018-07-10</vt:lpstr>
      <vt:lpstr>ANA Status</vt:lpstr>
      <vt:lpstr>802.11 AANI SC – July 2018</vt:lpstr>
      <vt:lpstr>802.11 ARC – July 2018</vt:lpstr>
      <vt:lpstr>IEEE 802.11 Coexistence SC – July 2018</vt:lpstr>
      <vt:lpstr>IEEE 802.11 Coexistence SC – July 2018</vt:lpstr>
      <vt:lpstr>PAR Review SC –  March 2018 Chair: Jon Rosdahl</vt:lpstr>
      <vt:lpstr>802.11 WNG – July 2018</vt:lpstr>
      <vt:lpstr>IEEE 802 JTC1 SC – July 2018</vt:lpstr>
      <vt:lpstr>IEEE 802 has 81 standards in or through the PSDO pipeline</vt:lpstr>
      <vt:lpstr>TGmd – Snapshot slide</vt:lpstr>
      <vt:lpstr>IEEE 802.11ax – July 2018</vt:lpstr>
      <vt:lpstr>Task Group AY – July 2018</vt:lpstr>
      <vt:lpstr>NGP TG AZ – July 2018 TGaz Next Generation Positioning Chair: Jonathan Segev (Intel Corporation) </vt:lpstr>
      <vt:lpstr>NGP TG AZ – July 2018 TGaz Next Generation Positioning Chair: Jonathan Segev (Intel Corporation) </vt:lpstr>
      <vt:lpstr>TGba– July 2018 Wake Up Radio Chair: Minyoung Park</vt:lpstr>
      <vt:lpstr>PowerPoint Presentation</vt:lpstr>
      <vt:lpstr>Snapshot Slide for BCS TIG/SG</vt:lpstr>
      <vt:lpstr>Abstract</vt:lpstr>
      <vt:lpstr>IEEE 802.11 BCS TIG/SG Broadcast Services Chair: Marc Emmelmann</vt:lpstr>
      <vt:lpstr>References</vt:lpstr>
      <vt:lpstr>EHT TIG (Extremely High Throughput)</vt:lpstr>
      <vt:lpstr>PowerPoint Presentation</vt:lpstr>
      <vt:lpstr>Goal of IEEE 802.11 NGV SG – Jul 2018</vt:lpstr>
      <vt:lpstr>ECR ad hoc – July 2018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147</cp:revision>
  <cp:lastPrinted>1601-01-01T00:00:00Z</cp:lastPrinted>
  <dcterms:created xsi:type="dcterms:W3CDTF">2018-05-02T19:26:26Z</dcterms:created>
  <dcterms:modified xsi:type="dcterms:W3CDTF">2018-07-09T04:28:09Z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80fb6819-00db-493e-9f4e-59d53887bad3</vt:lpwstr>
  </property>
  <property fmtid="{D5CDD505-2E9C-101B-9397-08002B2CF9AE}" pid="3" name="CTP_TimeStamp">
    <vt:lpwstr>2018-07-09 04:28:01Z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