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58" r:id="rId4"/>
    <p:sldId id="259" r:id="rId5"/>
    <p:sldId id="260" r:id="rId6"/>
    <p:sldId id="261" r:id="rId7"/>
    <p:sldId id="262" r:id="rId8"/>
    <p:sldId id="263" r:id="rId9"/>
    <p:sldId id="264" r:id="rId10"/>
    <p:sldId id="281"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9" d="100"/>
          <a:sy n="89" d="100"/>
        </p:scale>
        <p:origin x="235"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7/9/2018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15788539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1685654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802.11-18/0302r0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March 2018</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18</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extLst>
      <p:ext uri="{BB962C8B-B14F-4D97-AF65-F5344CB8AC3E}">
        <p14:creationId xmlns:p14="http://schemas.microsoft.com/office/powerpoint/2010/main" val="7043685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42459869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802.11-18/0302r0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March 2018</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smtClean="0"/>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312200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802.11-18/0302r0</a:t>
            </a:r>
            <a:endParaRPr lang="en-US"/>
          </a:p>
        </p:txBody>
      </p:sp>
      <p:sp>
        <p:nvSpPr>
          <p:cNvPr id="12291" name="Rectangle 3"/>
          <p:cNvSpPr>
            <a:spLocks noGrp="1" noChangeArrowheads="1"/>
          </p:cNvSpPr>
          <p:nvPr>
            <p:ph type="dt" sz="quarter" idx="1"/>
          </p:nvPr>
        </p:nvSpPr>
        <p:spPr>
          <a:noFill/>
        </p:spPr>
        <p:txBody>
          <a:bodyPr/>
          <a:lstStyle/>
          <a:p>
            <a:r>
              <a:rPr lang="en-US" smtClean="0"/>
              <a:t>March 2018</a:t>
            </a:r>
            <a:endParaRPr lang="en-US"/>
          </a:p>
        </p:txBody>
      </p:sp>
      <p:sp>
        <p:nvSpPr>
          <p:cNvPr id="12292"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extLst>
      <p:ext uri="{BB962C8B-B14F-4D97-AF65-F5344CB8AC3E}">
        <p14:creationId xmlns:p14="http://schemas.microsoft.com/office/powerpoint/2010/main" val="30652553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1424889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612653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415949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2018</a:t>
            </a:r>
            <a:endParaRPr lang="en-GB"/>
          </a:p>
        </p:txBody>
      </p:sp>
      <p:sp>
        <p:nvSpPr>
          <p:cNvPr id="6" name="Footer Placeholder 5"/>
          <p:cNvSpPr>
            <a:spLocks noGrp="1"/>
          </p:cNvSpPr>
          <p:nvPr>
            <p:ph type="ftr" idx="11"/>
          </p:nvPr>
        </p:nvSpPr>
        <p:spPr/>
        <p:txBody>
          <a:bodyPr/>
          <a:lstStyle>
            <a:lvl1pPr>
              <a:defRPr/>
            </a:lvl1pPr>
          </a:lstStyle>
          <a:p>
            <a:r>
              <a:rPr lang="en-GB" smtClean="0"/>
              <a:t>Robert Stacey, Intel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2018</a:t>
            </a:r>
            <a:endParaRPr lang="en-GB"/>
          </a:p>
        </p:txBody>
      </p:sp>
      <p:sp>
        <p:nvSpPr>
          <p:cNvPr id="4" name="Footer Placeholder 3"/>
          <p:cNvSpPr>
            <a:spLocks noGrp="1"/>
          </p:cNvSpPr>
          <p:nvPr>
            <p:ph type="ftr" idx="11"/>
          </p:nvPr>
        </p:nvSpPr>
        <p:spPr/>
        <p:txBody>
          <a:bodyPr/>
          <a:lstStyle>
            <a:lvl1pPr>
              <a:defRPr/>
            </a:lvl1pPr>
          </a:lstStyle>
          <a:p>
            <a:r>
              <a:rPr lang="en-GB" smtClean="0"/>
              <a:t>Robert Stacey, Intel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2018</a:t>
            </a:r>
            <a:endParaRPr lang="en-GB"/>
          </a:p>
        </p:txBody>
      </p:sp>
      <p:sp>
        <p:nvSpPr>
          <p:cNvPr id="3" name="Footer Placeholder 2"/>
          <p:cNvSpPr>
            <a:spLocks noGrp="1"/>
          </p:cNvSpPr>
          <p:nvPr>
            <p:ph type="ftr" idx="11"/>
          </p:nvPr>
        </p:nvSpPr>
        <p:spPr/>
        <p:txBody>
          <a:bodyPr/>
          <a:lstStyle>
            <a:lvl1pPr>
              <a:defRPr/>
            </a:lvl1pPr>
          </a:lstStyle>
          <a:p>
            <a:r>
              <a:rPr lang="en-GB" smtClean="0"/>
              <a:t>Robert Stacey, Intel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Report</a:t>
            </a:r>
            <a:endParaRPr lang="en-GB" sz="1200" dirty="0">
              <a:solidFill>
                <a:srgbClr val="000000"/>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802.11-18/1057r1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ec/dcn/16/ec-16-0180-05-00EC-ieee-802-participation-slide.pptx"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120-25-0PNP-ieee-802-lmsc-chairs-guideline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1-0PNP-ieee-802-lmsc-operations-manual.pdf" TargetMode="External"/><Relationship Id="rId9" Type="http://schemas.openxmlformats.org/officeDocument/2006/relationships/hyperlink" Target="http://www.ieee802.org/11/Rules/rule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PNP/approved/IEEE_802_WG_PandP_v19.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4/11-14-0629-21-0000-802-11-operations-manual.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ec/dcn/16/ec-16-0180-05-00EC-ieee-802-participation-slide.ppt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4/11-14-0629-21-0000-802-11-operations-manual.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mentor.ieee.org/802.11/dcn/13/11-13-0230-02-0000-comment-resolution-tutorial.ppt" TargetMode="Externa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3-00EC-802-ec-motion-template.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2</a:t>
            </a:r>
            <a:r>
              <a:rPr lang="en-US" baseline="30000" dirty="0"/>
              <a:t>nd</a:t>
            </a:r>
            <a:r>
              <a:rPr lang="en-US" dirty="0"/>
              <a:t>  Vice Chair Report </a:t>
            </a:r>
            <a:r>
              <a:rPr lang="en-US" dirty="0" smtClean="0"/>
              <a:t>July 2018</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2018-07-09</a:t>
            </a:r>
            <a:endParaRPr lang="en-GB" sz="2000" b="0" dirty="0"/>
          </a:p>
        </p:txBody>
      </p:sp>
      <p:sp>
        <p:nvSpPr>
          <p:cNvPr id="6" name="Date Placeholder 3"/>
          <p:cNvSpPr>
            <a:spLocks noGrp="1"/>
          </p:cNvSpPr>
          <p:nvPr>
            <p:ph type="dt" idx="10"/>
          </p:nvPr>
        </p:nvSpPr>
        <p:spPr/>
        <p:txBody>
          <a:bodyPr/>
          <a:lstStyle/>
          <a:p>
            <a:r>
              <a:rPr lang="en-US" smtClean="0"/>
              <a:t>July 2018</a:t>
            </a:r>
            <a:endParaRPr lang="en-GB" dirty="0"/>
          </a:p>
        </p:txBody>
      </p:sp>
      <p:sp>
        <p:nvSpPr>
          <p:cNvPr id="7" name="Footer Placeholder 4"/>
          <p:cNvSpPr>
            <a:spLocks noGrp="1"/>
          </p:cNvSpPr>
          <p:nvPr>
            <p:ph type="ftr" idx="11"/>
          </p:nvPr>
        </p:nvSpPr>
        <p:spPr/>
        <p:txBody>
          <a:bodyPr/>
          <a:lstStyle/>
          <a:p>
            <a:r>
              <a:rPr lang="en-GB" smtClean="0"/>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3091" name="Document" r:id="rId4" imgW="10466184" imgH="2539535" progId="Word.Document.8">
                  <p:embed/>
                </p:oleObj>
              </mc:Choice>
              <mc:Fallback>
                <p:oleObj name="Document" r:id="rId4" imgW="10466184" imgH="2539535" progId="Word.Document.8">
                  <p:embed/>
                  <p:pic>
                    <p:nvPicPr>
                      <p:cNvPr id="0" name="Picture 3"/>
                      <p:cNvPicPr>
                        <a:picLocks noChangeAspect="1" noChangeArrowheads="1"/>
                      </p:cNvPicPr>
                      <p:nvPr/>
                    </p:nvPicPr>
                    <p:blipFill>
                      <a:blip r:embed="rId5"/>
                      <a:srcRect/>
                      <a:stretch>
                        <a:fillRect/>
                      </a:stretch>
                    </p:blipFill>
                    <p:spPr bwMode="auto">
                      <a:xfrm>
                        <a:off x="990600" y="2413000"/>
                        <a:ext cx="10210800" cy="2481263"/>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 Ground Rules</a:t>
            </a: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a:t>
            </a:r>
          </a:p>
          <a:p>
            <a:pPr indent="-457200">
              <a:buFont typeface="Arial" panose="020B0604020202020204" pitchFamily="34" charset="0"/>
              <a:buChar char="•"/>
            </a:pPr>
            <a:r>
              <a:rPr lang="en-US" dirty="0">
                <a:cs typeface="DejaVu Sans" pitchFamily="34" charset="0"/>
              </a:rPr>
              <a:t>Presentations must be openly </a:t>
            </a:r>
            <a:r>
              <a:rPr lang="en-US" dirty="0" smtClean="0">
                <a:cs typeface="DejaVu Sans" pitchFamily="34" charset="0"/>
              </a:rPr>
              <a:t>available</a:t>
            </a:r>
            <a:endParaRPr lang="en-US" dirty="0">
              <a:cs typeface="DejaVu Sans"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7719158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914401" y="1634490"/>
            <a:ext cx="10361084" cy="4840924"/>
          </a:xfrm>
        </p:spPr>
        <p:txBody>
          <a:bodyPr/>
          <a:lstStyle/>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July 2018</a:t>
            </a:r>
            <a:endParaRPr lang="en-US" dirty="0"/>
          </a:p>
        </p:txBody>
      </p:sp>
    </p:spTree>
    <p:extLst>
      <p:ext uri="{BB962C8B-B14F-4D97-AF65-F5344CB8AC3E}">
        <p14:creationId xmlns:p14="http://schemas.microsoft.com/office/powerpoint/2010/main" val="8981368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r>
              <a:rPr lang="en-US" sz="1600" dirty="0"/>
              <a:t/>
            </a:r>
            <a:br>
              <a:rPr lang="en-US" sz="1600" dirty="0"/>
            </a:br>
            <a:endParaRPr lang="en-US" sz="1600" dirty="0"/>
          </a:p>
          <a:p>
            <a:r>
              <a:rPr lang="en-US" dirty="0" smtClean="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July 2018</a:t>
            </a:r>
            <a:endParaRPr lang="en-US" dirty="0"/>
          </a:p>
        </p:txBody>
      </p:sp>
    </p:spTree>
    <p:extLst>
      <p:ext uri="{BB962C8B-B14F-4D97-AF65-F5344CB8AC3E}">
        <p14:creationId xmlns:p14="http://schemas.microsoft.com/office/powerpoint/2010/main" val="22218055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Current IEEE 802 rules documents </a:t>
            </a:r>
          </a:p>
        </p:txBody>
      </p:sp>
      <p:sp>
        <p:nvSpPr>
          <p:cNvPr id="8198" name="Rectangle 3"/>
          <p:cNvSpPr>
            <a:spLocks noGrp="1" noChangeArrowheads="1"/>
          </p:cNvSpPr>
          <p:nvPr>
            <p:ph idx="1"/>
          </p:nvPr>
        </p:nvSpPr>
        <p:spPr>
          <a:noFill/>
        </p:spPr>
        <p:txBody>
          <a:bodyPr/>
          <a:lstStyle/>
          <a:p>
            <a:r>
              <a:rPr lang="en-US" sz="2000" dirty="0"/>
              <a:t>IEEE 802 Policies &amp; Procedures (Approved June 2014)</a:t>
            </a:r>
          </a:p>
          <a:p>
            <a:pPr lvl="1"/>
            <a:r>
              <a:rPr lang="en-US" sz="1800" dirty="0">
                <a:hlinkClick r:id="rId3"/>
              </a:rPr>
              <a:t>http://standards.ieee.org/board/aud/LMSC.pdf</a:t>
            </a:r>
            <a:endParaRPr lang="en-US" sz="1800" dirty="0"/>
          </a:p>
          <a:p>
            <a:r>
              <a:rPr lang="en-US" sz="2000" dirty="0"/>
              <a:t>IEEE 802 Operations Manual (Approved 9</a:t>
            </a:r>
            <a:r>
              <a:rPr lang="en-US" sz="2000" dirty="0" smtClean="0"/>
              <a:t> March 2018)</a:t>
            </a:r>
            <a:endParaRPr lang="en-US" sz="2000" dirty="0"/>
          </a:p>
          <a:p>
            <a:pPr lvl="1">
              <a:lnSpc>
                <a:spcPct val="80000"/>
              </a:lnSpc>
              <a:defRPr/>
            </a:pPr>
            <a:r>
              <a:rPr lang="en-US" altLang="en-US" sz="1800" dirty="0">
                <a:hlinkClick r:id="rId4"/>
              </a:rPr>
              <a:t>https://</a:t>
            </a:r>
            <a:r>
              <a:rPr lang="en-US" altLang="en-US" sz="1800" dirty="0" smtClean="0">
                <a:hlinkClick r:id="rId4"/>
              </a:rPr>
              <a:t>mentor.ieee.org/802-ec/dcn/17/ec-17-0090-21-0PNP-ieee-802-lmsc-operations-manual.pdf</a:t>
            </a:r>
            <a:r>
              <a:rPr lang="en-US" altLang="en-US" sz="1800" dirty="0" smtClean="0"/>
              <a:t> </a:t>
            </a:r>
            <a:endParaRPr lang="en-US" altLang="en-US" sz="1800" dirty="0"/>
          </a:p>
          <a:p>
            <a:pPr>
              <a:lnSpc>
                <a:spcPct val="80000"/>
              </a:lnSpc>
              <a:defRPr/>
            </a:pPr>
            <a:r>
              <a:rPr lang="en-US" sz="2000" dirty="0"/>
              <a:t>IEEE 802 Working Group Policies &amp;Procedures (29 </a:t>
            </a:r>
            <a:r>
              <a:rPr lang="en-US" sz="2000" dirty="0" smtClean="0"/>
              <a:t>July </a:t>
            </a:r>
            <a:r>
              <a:rPr lang="en-US" sz="2000" dirty="0"/>
              <a:t>2016)</a:t>
            </a:r>
            <a:r>
              <a:rPr lang="en-US" altLang="en-US" sz="2000" dirty="0"/>
              <a:t> </a:t>
            </a:r>
          </a:p>
          <a:p>
            <a:pPr lvl="1"/>
            <a:r>
              <a:rPr lang="en-US" altLang="en-US" sz="1800" dirty="0">
                <a:hlinkClick r:id="rId5"/>
              </a:rPr>
              <a:t>http://www.ieee802.org/PNP/approved/IEEE_802_WG_PandP_v19.pdf</a:t>
            </a:r>
            <a:r>
              <a:rPr lang="en-US" altLang="en-US" sz="1800" dirty="0"/>
              <a:t> </a:t>
            </a:r>
          </a:p>
          <a:p>
            <a:r>
              <a:rPr lang="en-US" sz="2000" dirty="0"/>
              <a:t>IEEE 802 LMSC Chair's Guidelines (Approved </a:t>
            </a:r>
            <a:r>
              <a:rPr lang="en-US" sz="2000" dirty="0" smtClean="0"/>
              <a:t>9 March 2018)</a:t>
            </a:r>
            <a:endParaRPr lang="en-US" sz="2000" dirty="0">
              <a:hlinkClick r:id="rId6"/>
            </a:endParaRPr>
          </a:p>
          <a:p>
            <a:pPr lvl="1"/>
            <a:r>
              <a:rPr lang="en-US" sz="1800" dirty="0">
                <a:hlinkClick r:id="rId7"/>
              </a:rPr>
              <a:t>https://</a:t>
            </a:r>
            <a:r>
              <a:rPr lang="en-US" sz="1800" dirty="0" smtClean="0">
                <a:hlinkClick r:id="rId7"/>
              </a:rPr>
              <a:t>mentor.ieee.org/802-ec/dcn/17/ec-17-0120-26-0PNP-ieee-802-lmsc-chairs-guidelines.pdf</a:t>
            </a:r>
            <a:r>
              <a:rPr lang="en-US" sz="1800" dirty="0" smtClean="0"/>
              <a:t> </a:t>
            </a:r>
            <a:endParaRPr lang="en-US" sz="1800" dirty="0"/>
          </a:p>
          <a:p>
            <a:r>
              <a:rPr lang="en-US" sz="2000" dirty="0"/>
              <a:t>Participation in IEEE 802 Meetings</a:t>
            </a:r>
          </a:p>
          <a:p>
            <a:pPr lvl="1"/>
            <a:r>
              <a:rPr lang="en-US" sz="1800" u="sng" dirty="0">
                <a:hlinkClick r:id="rId8"/>
              </a:rPr>
              <a:t>https://mentor.ieee.org/802-ec/dcn/16/ec-16-0180-05-00EC-ieee-802-participation-slide.pptx</a:t>
            </a:r>
            <a:endParaRPr lang="en-US" sz="1800" u="sng" dirty="0"/>
          </a:p>
          <a:p>
            <a:pPr lvl="1"/>
            <a:endParaRPr lang="en-US" sz="1600" dirty="0"/>
          </a:p>
          <a:p>
            <a:r>
              <a:rPr lang="en-US" sz="1600" dirty="0"/>
              <a:t>Policies and Procedures hierarchy: </a:t>
            </a:r>
            <a:r>
              <a:rPr lang="en-US" sz="1600" b="0" dirty="0">
                <a:hlinkClick r:id="rId9"/>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10"/>
              </a:rPr>
              <a:t>http://www.ieee802.org/devdocs.shtml</a:t>
            </a:r>
            <a:r>
              <a:rPr lang="en-US" altLang="en-US" sz="1600" dirty="0"/>
              <a:t> </a:t>
            </a:r>
          </a:p>
          <a:p>
            <a:endParaRPr lang="en-US" dirty="0" smtClean="0"/>
          </a:p>
          <a:p>
            <a:pPr lvl="1"/>
            <a:endParaRPr lang="en-US" sz="1800"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8195" name="Footer Placeholder 4"/>
          <p:cNvSpPr>
            <a:spLocks noGrp="1"/>
          </p:cNvSpPr>
          <p:nvPr>
            <p:ph type="ftr" idx="14"/>
          </p:nvPr>
        </p:nvSpPr>
        <p:spPr>
          <a:prstGeom prst="rect">
            <a:avLst/>
          </a:prstGeom>
          <a:noFill/>
        </p:spPr>
        <p:txBody>
          <a:bodyPr/>
          <a:lstStyle/>
          <a:p>
            <a:r>
              <a:rPr lang="en-US" smtClean="0"/>
              <a:t>Robert Stacey, Intel</a:t>
            </a:r>
            <a:endParaRPr lang="en-US"/>
          </a:p>
        </p:txBody>
      </p:sp>
      <p:sp>
        <p:nvSpPr>
          <p:cNvPr id="8194" name="Date Placeholder 3"/>
          <p:cNvSpPr>
            <a:spLocks noGrp="1"/>
          </p:cNvSpPr>
          <p:nvPr>
            <p:ph type="dt" idx="15"/>
          </p:nvPr>
        </p:nvSpPr>
        <p:spPr>
          <a:prstGeom prst="rect">
            <a:avLst/>
          </a:prstGeom>
          <a:noFill/>
        </p:spPr>
        <p:txBody>
          <a:bodyPr/>
          <a:lstStyle/>
          <a:p>
            <a:r>
              <a:rPr lang="en-US" smtClean="0"/>
              <a:t>July 2018</a:t>
            </a:r>
            <a:endParaRPr lang="en-US"/>
          </a:p>
        </p:txBody>
      </p:sp>
    </p:spTree>
    <p:extLst>
      <p:ext uri="{BB962C8B-B14F-4D97-AF65-F5344CB8AC3E}">
        <p14:creationId xmlns:p14="http://schemas.microsoft.com/office/powerpoint/2010/main" val="2332869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 Abstain responses, see 802 WG P&amp;P</a:t>
            </a:r>
            <a:endParaRPr lang="en-US" dirty="0"/>
          </a:p>
        </p:txBody>
      </p:sp>
      <p:sp>
        <p:nvSpPr>
          <p:cNvPr id="3" name="Content Placeholder 2"/>
          <p:cNvSpPr>
            <a:spLocks noGrp="1"/>
          </p:cNvSpPr>
          <p:nvPr>
            <p:ph idx="1"/>
          </p:nvPr>
        </p:nvSpPr>
        <p:spPr/>
        <p:txBody>
          <a:bodyPr/>
          <a:lstStyle/>
          <a:p>
            <a:r>
              <a:rPr lang="en-US" dirty="0" smtClean="0">
                <a:hlinkClick r:id="rId3"/>
              </a:rPr>
              <a:t>http</a:t>
            </a:r>
            <a:r>
              <a:rPr lang="en-US" dirty="0">
                <a:hlinkClick r:id="rId3"/>
              </a:rPr>
              <a:t>://</a:t>
            </a:r>
            <a:r>
              <a:rPr lang="en-US" dirty="0" smtClean="0">
                <a:hlinkClick r:id="rId3"/>
              </a:rPr>
              <a:t>www.ieee802.org/PNP/approved/IEEE_802_WG_PandP_v19.pdf</a:t>
            </a:r>
            <a:r>
              <a:rPr lang="en-US" dirty="0" smtClean="0"/>
              <a:t> </a:t>
            </a:r>
          </a:p>
          <a:p>
            <a:r>
              <a:rPr lang="en-GB" dirty="0"/>
              <a:t>4.2.3 Loss</a:t>
            </a:r>
          </a:p>
          <a:p>
            <a:r>
              <a:rPr lang="en-US" sz="2000" b="0" dirty="0"/>
              <a:t>“Excepting recirculation letter ballots </a:t>
            </a:r>
            <a:r>
              <a:rPr lang="en-US" sz="2000" dirty="0"/>
              <a:t>membership may be lost if two of the last three Working Group letter ballots are not returned, or are returned with an abstention for other than “lack of technical expertise</a:t>
            </a:r>
            <a:r>
              <a:rPr lang="en-US" sz="2000" b="0" dirty="0"/>
              <a:t>.” This rule may be excused by the Working Group Chair if the individual is otherwise an active member. If membership is lost per this </a:t>
            </a:r>
            <a:r>
              <a:rPr lang="en-US" sz="2000" b="0" dirty="0" err="1"/>
              <a:t>subclause</a:t>
            </a:r>
            <a:r>
              <a:rPr lang="en-US" sz="2000" b="0" dirty="0"/>
              <a:t>, membership is reestablished as if the person were a new candidate member, i.e., all previous participation credit is </a:t>
            </a:r>
            <a:r>
              <a:rPr lang="en-GB" sz="2000" b="0" dirty="0"/>
              <a:t>lost.</a:t>
            </a:r>
            <a:r>
              <a:rPr lang="en-US" sz="2000" b="0" dirty="0"/>
              <a:t>”</a:t>
            </a:r>
            <a:endParaRPr lang="en-US" sz="2000" dirty="0"/>
          </a:p>
          <a:p>
            <a:pPr lvl="1"/>
            <a:endParaRPr lang="en-US" dirty="0" smtClean="0"/>
          </a:p>
          <a:p>
            <a:pPr lvl="1"/>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July 2018</a:t>
            </a:r>
            <a:endParaRPr lang="en-US" dirty="0"/>
          </a:p>
        </p:txBody>
      </p:sp>
    </p:spTree>
    <p:extLst>
      <p:ext uri="{BB962C8B-B14F-4D97-AF65-F5344CB8AC3E}">
        <p14:creationId xmlns:p14="http://schemas.microsoft.com/office/powerpoint/2010/main" val="6381916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Current IEEE 802.11 rules documents </a:t>
            </a:r>
          </a:p>
        </p:txBody>
      </p:sp>
      <p:sp>
        <p:nvSpPr>
          <p:cNvPr id="8198" name="Rectangle 3"/>
          <p:cNvSpPr>
            <a:spLocks noGrp="1" noChangeArrowheads="1"/>
          </p:cNvSpPr>
          <p:nvPr>
            <p:ph idx="1"/>
          </p:nvPr>
        </p:nvSpPr>
        <p:spPr>
          <a:noFill/>
        </p:spPr>
        <p:txBody>
          <a:bodyPr/>
          <a:lstStyle/>
          <a:p>
            <a:r>
              <a:rPr lang="en-US" dirty="0" smtClean="0"/>
              <a:t>IEEE 802.11 WG OM: (Approved 10 Nov 2017)</a:t>
            </a:r>
          </a:p>
          <a:p>
            <a:pPr lvl="1"/>
            <a:r>
              <a:rPr lang="en-US" altLang="en-US" dirty="0">
                <a:hlinkClick r:id="rId3"/>
              </a:rPr>
              <a:t>https://mentor.ieee.org/802.11/dcn/14/11-14-0629-21-0000-802-11-operations-manual.docx</a:t>
            </a:r>
            <a:r>
              <a:rPr lang="en-US" altLang="en-US" dirty="0"/>
              <a:t>    </a:t>
            </a:r>
          </a:p>
          <a:p>
            <a:r>
              <a:rPr lang="en-US" dirty="0" smtClean="0"/>
              <a:t>Use of Participation slide in IEEE 802 Meetings</a:t>
            </a:r>
          </a:p>
          <a:p>
            <a:pPr lvl="1"/>
            <a:r>
              <a:rPr lang="en-US" sz="1800" u="sng" dirty="0">
                <a:hlinkClick r:id="rId4"/>
              </a:rPr>
              <a:t>https://</a:t>
            </a:r>
            <a:r>
              <a:rPr lang="en-US" u="sng" dirty="0">
                <a:hlinkClick r:id="rId4"/>
              </a:rPr>
              <a:t>mentor.ieee.org/802-ec/dcn/16/ec-16-0180-05-00EC-ieee-802-participation-slide.pptx</a:t>
            </a:r>
            <a:endParaRPr lang="en-US" sz="1800" dirty="0"/>
          </a:p>
          <a:p>
            <a:pPr marL="0" indent="0"/>
            <a:endParaRPr lang="en-US" dirty="0" smtClean="0"/>
          </a:p>
          <a:p>
            <a:pPr lvl="1"/>
            <a:endParaRPr lang="en-US" sz="1800"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8195" name="Footer Placeholder 4"/>
          <p:cNvSpPr>
            <a:spLocks noGrp="1"/>
          </p:cNvSpPr>
          <p:nvPr>
            <p:ph type="ftr" idx="14"/>
          </p:nvPr>
        </p:nvSpPr>
        <p:spPr>
          <a:prstGeom prst="rect">
            <a:avLst/>
          </a:prstGeom>
          <a:noFill/>
        </p:spPr>
        <p:txBody>
          <a:bodyPr/>
          <a:lstStyle/>
          <a:p>
            <a:r>
              <a:rPr lang="en-US" smtClean="0"/>
              <a:t>Robert Stacey, Intel</a:t>
            </a:r>
            <a:endParaRPr lang="en-US"/>
          </a:p>
        </p:txBody>
      </p:sp>
      <p:sp>
        <p:nvSpPr>
          <p:cNvPr id="8194" name="Date Placeholder 3"/>
          <p:cNvSpPr>
            <a:spLocks noGrp="1"/>
          </p:cNvSpPr>
          <p:nvPr>
            <p:ph type="dt" idx="15"/>
          </p:nvPr>
        </p:nvSpPr>
        <p:spPr>
          <a:prstGeom prst="rect">
            <a:avLst/>
          </a:prstGeom>
          <a:noFill/>
        </p:spPr>
        <p:txBody>
          <a:bodyPr/>
          <a:lstStyle/>
          <a:p>
            <a:r>
              <a:rPr lang="en-US" smtClean="0"/>
              <a:t>July 2018</a:t>
            </a:r>
            <a:endParaRPr lang="en-US"/>
          </a:p>
        </p:txBody>
      </p:sp>
    </p:spTree>
    <p:extLst>
      <p:ext uri="{BB962C8B-B14F-4D97-AF65-F5344CB8AC3E}">
        <p14:creationId xmlns:p14="http://schemas.microsoft.com/office/powerpoint/2010/main" val="9259290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2018 </a:t>
            </a:r>
            <a:r>
              <a:rPr lang="en-US" dirty="0" smtClean="0"/>
              <a:t>IEEE 802.11 OM changes</a:t>
            </a:r>
            <a:endParaRPr lang="en-US" dirty="0"/>
          </a:p>
        </p:txBody>
      </p:sp>
      <p:sp>
        <p:nvSpPr>
          <p:cNvPr id="3" name="Content Placeholder 2"/>
          <p:cNvSpPr>
            <a:spLocks noGrp="1"/>
          </p:cNvSpPr>
          <p:nvPr>
            <p:ph idx="1"/>
          </p:nvPr>
        </p:nvSpPr>
        <p:spPr/>
        <p:txBody>
          <a:bodyPr/>
          <a:lstStyle/>
          <a:p>
            <a:r>
              <a:rPr lang="en-US" dirty="0" smtClean="0"/>
              <a:t>None to date</a:t>
            </a:r>
          </a:p>
          <a:p>
            <a:pPr lvl="1"/>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July 2018</a:t>
            </a:r>
            <a:endParaRPr lang="en-US" dirty="0"/>
          </a:p>
        </p:txBody>
      </p:sp>
    </p:spTree>
    <p:extLst>
      <p:ext uri="{BB962C8B-B14F-4D97-AF65-F5344CB8AC3E}">
        <p14:creationId xmlns:p14="http://schemas.microsoft.com/office/powerpoint/2010/main" val="25314827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Return Ballots on WGLBs to avoid loss of voting rights</a:t>
            </a:r>
            <a:endParaRPr lang="en-US" dirty="0"/>
          </a:p>
        </p:txBody>
      </p:sp>
      <p:sp>
        <p:nvSpPr>
          <p:cNvPr id="3" name="Content Placeholder 2"/>
          <p:cNvSpPr>
            <a:spLocks noGrp="1"/>
          </p:cNvSpPr>
          <p:nvPr>
            <p:ph idx="1"/>
          </p:nvPr>
        </p:nvSpPr>
        <p:spPr/>
        <p:txBody>
          <a:bodyPr/>
          <a:lstStyle/>
          <a:p>
            <a:r>
              <a:rPr lang="en-US" dirty="0"/>
              <a:t>Document </a:t>
            </a:r>
            <a:r>
              <a:rPr lang="en-US" dirty="0" smtClean="0">
                <a:hlinkClick r:id="rId3"/>
              </a:rPr>
              <a:t>11-14-0629-21</a:t>
            </a:r>
            <a:r>
              <a:rPr lang="en-US" dirty="0" smtClean="0"/>
              <a:t> , see Section 7.1</a:t>
            </a:r>
          </a:p>
          <a:p>
            <a:pPr lvl="1"/>
            <a:r>
              <a:rPr lang="en-US" i="1" dirty="0"/>
              <a:t>The Voter responds to 2 out of 3 consecutive mandatory WG letter ballots, where a valid response is received in the initial mandatory WG letter ballot or any of its subsequent recirculation ballots. </a:t>
            </a:r>
          </a:p>
          <a:p>
            <a:pPr lvl="1"/>
            <a:r>
              <a:rPr lang="en-US" i="1" dirty="0"/>
              <a:t>NOTE – A voter’s status is evaluated at completion of a WG letter ballot series</a:t>
            </a:r>
            <a:r>
              <a:rPr lang="en-US" i="1" dirty="0" smtClean="0"/>
              <a:t>.</a:t>
            </a:r>
          </a:p>
          <a:p>
            <a:r>
              <a:rPr lang="en-US" dirty="0" smtClean="0"/>
              <a:t>The length of a WG letter ballot series is “1” if the initial WGLB fails</a:t>
            </a:r>
          </a:p>
          <a:p>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July 2018</a:t>
            </a:r>
            <a:endParaRPr lang="en-US" dirty="0"/>
          </a:p>
        </p:txBody>
      </p:sp>
    </p:spTree>
    <p:extLst>
      <p:ext uri="{BB962C8B-B14F-4D97-AF65-F5344CB8AC3E}">
        <p14:creationId xmlns:p14="http://schemas.microsoft.com/office/powerpoint/2010/main" val="33664311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smtClean="0"/>
              <a:t>Email Reflectors</a:t>
            </a:r>
          </a:p>
        </p:txBody>
      </p:sp>
      <p:sp>
        <p:nvSpPr>
          <p:cNvPr id="25606" name="Rectangle 3"/>
          <p:cNvSpPr>
            <a:spLocks noGrp="1" noChangeArrowheads="1"/>
          </p:cNvSpPr>
          <p:nvPr>
            <p:ph idx="1"/>
          </p:nvPr>
        </p:nvSpPr>
        <p:spPr/>
        <p:txBody>
          <a:bodyPr/>
          <a:lstStyle/>
          <a:p>
            <a:r>
              <a:rPr lang="en-GB" altLang="en-US" dirty="0" smtClean="0"/>
              <a:t>There is an email reflector for the working group,  plus one for each task group. </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Robert Stacey, Intel</a:t>
            </a:r>
            <a:endParaRPr lang="en-US" altLang="en-US" sz="1200" b="0"/>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July 2018</a:t>
            </a:r>
            <a:endParaRPr lang="en-US" altLang="en-US" sz="1800"/>
          </a:p>
        </p:txBody>
      </p:sp>
    </p:spTree>
    <p:extLst>
      <p:ext uri="{BB962C8B-B14F-4D97-AF65-F5344CB8AC3E}">
        <p14:creationId xmlns:p14="http://schemas.microsoft.com/office/powerpoint/2010/main" val="1641018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a:t>subscribe  stds-802-all</a:t>
            </a:r>
          </a:p>
          <a:p>
            <a:pPr lvl="2">
              <a:buNone/>
            </a:pPr>
            <a:r>
              <a:rPr lang="en-US" sz="2400" b="1" dirty="0"/>
              <a:t>	end</a:t>
            </a:r>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July 2018</a:t>
            </a:r>
            <a:endParaRPr lang="en-US" dirty="0"/>
          </a:p>
        </p:txBody>
      </p:sp>
    </p:spTree>
    <p:extLst>
      <p:ext uri="{BB962C8B-B14F-4D97-AF65-F5344CB8AC3E}">
        <p14:creationId xmlns:p14="http://schemas.microsoft.com/office/powerpoint/2010/main" val="689424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smtClean="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lvl="1">
              <a:buFontTx/>
              <a:buNone/>
            </a:pPr>
            <a:r>
              <a:rPr lang="en-US" dirty="0" smtClean="0"/>
              <a:t>	Patent Slides </a:t>
            </a:r>
          </a:p>
          <a:p>
            <a:pPr lvl="1">
              <a:buFontTx/>
              <a:buNone/>
            </a:pPr>
            <a:r>
              <a:rPr lang="en-US" dirty="0" smtClean="0"/>
              <a:t>	Policies and Procedures and Operations Manual for IEEE-SA, IEEE 802, and IEEE 802.11, including recent changes</a:t>
            </a:r>
          </a:p>
          <a:p>
            <a:pPr lvl="1">
              <a:buFontTx/>
              <a:buNone/>
            </a:pPr>
            <a:r>
              <a:rPr lang="en-US" dirty="0"/>
              <a:t>	</a:t>
            </a:r>
            <a:r>
              <a:rPr lang="en-US" dirty="0" smtClean="0"/>
              <a:t>Reminder on Posting Documents</a:t>
            </a:r>
          </a:p>
          <a:p>
            <a:pPr lvl="1">
              <a:buFontTx/>
              <a:buNone/>
            </a:pPr>
            <a:r>
              <a:rPr lang="en-US" dirty="0" smtClean="0"/>
              <a:t>	Joining the 802.11 email reflectors </a:t>
            </a:r>
          </a:p>
          <a:p>
            <a:pPr lvl="1">
              <a:buNone/>
            </a:pPr>
            <a:r>
              <a:rPr lang="en-US" dirty="0"/>
              <a:t>	Joining 802 All List Server</a:t>
            </a:r>
          </a:p>
          <a:p>
            <a:pPr lvl="1">
              <a:buNone/>
            </a:pPr>
            <a:r>
              <a:rPr lang="en-US" dirty="0"/>
              <a:t>	Proposed revisions to 802.11 </a:t>
            </a:r>
            <a:r>
              <a:rPr lang="en-US" dirty="0" smtClean="0"/>
              <a:t>OM</a:t>
            </a:r>
          </a:p>
          <a:p>
            <a:pPr lvl="1">
              <a:buNone/>
            </a:pPr>
            <a:endParaRPr lang="en-US" dirty="0" smtClean="0"/>
          </a:p>
          <a:p>
            <a:pPr lvl="1">
              <a:buNone/>
            </a:pPr>
            <a:endParaRPr lang="en-US" dirty="0" smtClean="0"/>
          </a:p>
          <a:p>
            <a:pPr lvl="1">
              <a:buNone/>
            </a:pPr>
            <a:r>
              <a:rPr lang="en-US" dirty="0"/>
              <a:t>	</a:t>
            </a:r>
            <a:endParaRPr lang="en-US" dirty="0" smtClean="0"/>
          </a:p>
          <a:p>
            <a:pPr lvl="1">
              <a:buFontTx/>
              <a:buNone/>
            </a:pPr>
            <a:endParaRPr lang="en-US" dirty="0" smtClean="0"/>
          </a:p>
          <a:p>
            <a:pPr>
              <a:buFontTx/>
              <a:buNone/>
            </a:pPr>
            <a:r>
              <a:rPr lang="en-US" dirty="0" smtClean="0"/>
              <a:t>	</a:t>
            </a:r>
          </a:p>
        </p:txBody>
      </p:sp>
      <p:sp>
        <p:nvSpPr>
          <p:cNvPr id="3075" name="Footer Placeholder 4"/>
          <p:cNvSpPr>
            <a:spLocks noGrp="1"/>
          </p:cNvSpPr>
          <p:nvPr>
            <p:ph type="ftr" idx="14"/>
          </p:nvPr>
        </p:nvSpPr>
        <p:spPr>
          <a:prstGeom prst="rect">
            <a:avLst/>
          </a:prstGeom>
          <a:noFill/>
        </p:spPr>
        <p:txBody>
          <a:bodyPr/>
          <a:lstStyle/>
          <a:p>
            <a:r>
              <a:rPr lang="en-US" smtClean="0"/>
              <a:t>Robert Stacey, Intel</a:t>
            </a:r>
            <a:endParaRPr lang="en-US"/>
          </a:p>
        </p:txBody>
      </p:sp>
      <p:sp>
        <p:nvSpPr>
          <p:cNvPr id="3074" name="Date Placeholder 3"/>
          <p:cNvSpPr>
            <a:spLocks noGrp="1"/>
          </p:cNvSpPr>
          <p:nvPr>
            <p:ph type="dt" idx="15"/>
          </p:nvPr>
        </p:nvSpPr>
        <p:spPr>
          <a:prstGeom prst="rect">
            <a:avLst/>
          </a:prstGeom>
          <a:noFill/>
        </p:spPr>
        <p:txBody>
          <a:bodyPr/>
          <a:lstStyle/>
          <a:p>
            <a:r>
              <a:rPr lang="en-US" smtClean="0"/>
              <a:t>July 2018</a:t>
            </a:r>
            <a:endParaRPr lang="en-US"/>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a:t>
            </a:r>
            <a:r>
              <a:rPr lang="en-US" sz="2600" dirty="0" smtClean="0"/>
              <a:t>Dorothy or Robert or Jon </a:t>
            </a:r>
            <a:r>
              <a:rPr lang="en-US" sz="2600" dirty="0"/>
              <a:t>know.</a:t>
            </a:r>
          </a:p>
          <a:p>
            <a:pPr lvl="1"/>
            <a:r>
              <a:rPr lang="en-US" sz="2800" dirty="0"/>
              <a:t>Secretaries should put “Minutes” in the lower left corner for “minutes” of meetings.</a:t>
            </a:r>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July 2018</a:t>
            </a:r>
            <a:endParaRPr lang="en-US"/>
          </a:p>
        </p:txBody>
      </p:sp>
    </p:spTree>
    <p:extLst>
      <p:ext uri="{BB962C8B-B14F-4D97-AF65-F5344CB8AC3E}">
        <p14:creationId xmlns:p14="http://schemas.microsoft.com/office/powerpoint/2010/main" val="25382947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Wednesday – </a:t>
            </a:r>
            <a:br>
              <a:rPr lang="en-US" sz="3200" dirty="0"/>
            </a:br>
            <a:r>
              <a:rPr lang="en-US" sz="3200" dirty="0"/>
              <a:t>802.11 Mid-Week Plenary</a:t>
            </a:r>
          </a:p>
        </p:txBody>
      </p:sp>
      <p:sp>
        <p:nvSpPr>
          <p:cNvPr id="8" name="Text Placeholder 7"/>
          <p:cNvSpPr>
            <a:spLocks noGrp="1"/>
          </p:cNvSpPr>
          <p:nvPr>
            <p:ph type="body" idx="1"/>
          </p:nvPr>
        </p:nvSpPr>
        <p:spPr/>
        <p:txBody>
          <a:bodyPr/>
          <a:lstStyle/>
          <a:p>
            <a:r>
              <a:rPr lang="en-US" dirty="0" smtClean="0"/>
              <a:t>802.11 2nd Vice Chair Report</a:t>
            </a:r>
            <a:endParaRPr lang="en-US" dirty="0"/>
          </a:p>
        </p:txBody>
      </p:sp>
      <p:sp>
        <p:nvSpPr>
          <p:cNvPr id="4" name="Date Placeholder 3"/>
          <p:cNvSpPr>
            <a:spLocks noGrp="1"/>
          </p:cNvSpPr>
          <p:nvPr>
            <p:ph type="dt" idx="10"/>
          </p:nvPr>
        </p:nvSpPr>
        <p:spPr/>
        <p:txBody>
          <a:bodyPr/>
          <a:lstStyle/>
          <a:p>
            <a:pPr>
              <a:defRPr/>
            </a:pPr>
            <a:r>
              <a:rPr lang="en-US" smtClean="0"/>
              <a:t>July 2018</a:t>
            </a:r>
            <a:endParaRPr lang="en-US"/>
          </a:p>
        </p:txBody>
      </p:sp>
      <p:sp>
        <p:nvSpPr>
          <p:cNvPr id="5" name="Footer Placeholder 4"/>
          <p:cNvSpPr>
            <a:spLocks noGrp="1"/>
          </p:cNvSpPr>
          <p:nvPr>
            <p:ph type="ftr" idx="11"/>
          </p:nvPr>
        </p:nvSpPr>
        <p:spPr/>
        <p:txBody>
          <a:bodyPr/>
          <a:lstStyle/>
          <a:p>
            <a:pPr>
              <a:defRPr/>
            </a:pPr>
            <a:r>
              <a:rPr lang="en-US" smtClean="0"/>
              <a:t>Robert Stacey, Intel</a:t>
            </a:r>
            <a:endParaRPr lang="en-US"/>
          </a:p>
        </p:txBody>
      </p:sp>
      <p:sp>
        <p:nvSpPr>
          <p:cNvPr id="2" name="Slide Number Placeholder 1"/>
          <p:cNvSpPr>
            <a:spLocks noGrp="1"/>
          </p:cNvSpPr>
          <p:nvPr>
            <p:ph type="sldNum" idx="12"/>
          </p:nvPr>
        </p:nvSpPr>
        <p:spPr/>
        <p:txBody>
          <a:bodyPr/>
          <a:lstStyle/>
          <a:p>
            <a:r>
              <a:rPr lang="en-GB" smtClean="0"/>
              <a:t>Slide </a:t>
            </a:r>
            <a:fld id="{3ABCC52B-A3F7-440B-BBF2-55191E6E7773}" type="slidenum">
              <a:rPr lang="en-GB" smtClean="0"/>
              <a:pPr/>
              <a:t>21</a:t>
            </a:fld>
            <a:endParaRPr lang="en-GB"/>
          </a:p>
        </p:txBody>
      </p:sp>
    </p:spTree>
    <p:extLst>
      <p:ext uri="{BB962C8B-B14F-4D97-AF65-F5344CB8AC3E}">
        <p14:creationId xmlns:p14="http://schemas.microsoft.com/office/powerpoint/2010/main" val="8403721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Friday – </a:t>
            </a:r>
            <a:br>
              <a:rPr lang="en-US" sz="3200" dirty="0"/>
            </a:br>
            <a:r>
              <a:rPr lang="en-US" sz="3200" dirty="0"/>
              <a:t>802.11 Closing Plenary</a:t>
            </a:r>
          </a:p>
        </p:txBody>
      </p:sp>
      <p:sp>
        <p:nvSpPr>
          <p:cNvPr id="8" name="Text Placeholder 7"/>
          <p:cNvSpPr>
            <a:spLocks noGrp="1"/>
          </p:cNvSpPr>
          <p:nvPr>
            <p:ph type="body" idx="1"/>
          </p:nvPr>
        </p:nvSpPr>
        <p:spPr/>
        <p:txBody>
          <a:bodyPr/>
          <a:lstStyle/>
          <a:p>
            <a:r>
              <a:rPr lang="en-US" dirty="0" smtClean="0"/>
              <a:t>802.11 2nd Vice Chair Report</a:t>
            </a:r>
            <a:endParaRPr lang="en-US" dirty="0"/>
          </a:p>
        </p:txBody>
      </p:sp>
      <p:sp>
        <p:nvSpPr>
          <p:cNvPr id="4" name="Date Placeholder 3"/>
          <p:cNvSpPr>
            <a:spLocks noGrp="1"/>
          </p:cNvSpPr>
          <p:nvPr>
            <p:ph type="dt" idx="10"/>
          </p:nvPr>
        </p:nvSpPr>
        <p:spPr/>
        <p:txBody>
          <a:bodyPr/>
          <a:lstStyle/>
          <a:p>
            <a:pPr>
              <a:defRPr/>
            </a:pPr>
            <a:r>
              <a:rPr lang="en-US" smtClean="0"/>
              <a:t>July 2018</a:t>
            </a:r>
            <a:endParaRPr lang="en-US"/>
          </a:p>
        </p:txBody>
      </p:sp>
      <p:sp>
        <p:nvSpPr>
          <p:cNvPr id="5" name="Footer Placeholder 4"/>
          <p:cNvSpPr>
            <a:spLocks noGrp="1"/>
          </p:cNvSpPr>
          <p:nvPr>
            <p:ph type="ftr" idx="11"/>
          </p:nvPr>
        </p:nvSpPr>
        <p:spPr/>
        <p:txBody>
          <a:bodyPr/>
          <a:lstStyle/>
          <a:p>
            <a:pPr>
              <a:defRPr/>
            </a:pPr>
            <a:r>
              <a:rPr lang="en-US" smtClean="0"/>
              <a:t>Robert Stacey, Intel</a:t>
            </a:r>
            <a:endParaRPr lang="en-US"/>
          </a:p>
        </p:txBody>
      </p:sp>
      <p:sp>
        <p:nvSpPr>
          <p:cNvPr id="2" name="Slide Number Placeholder 1"/>
          <p:cNvSpPr>
            <a:spLocks noGrp="1"/>
          </p:cNvSpPr>
          <p:nvPr>
            <p:ph type="sldNum" idx="12"/>
          </p:nvPr>
        </p:nvSpPr>
        <p:spPr/>
        <p:txBody>
          <a:bodyPr/>
          <a:lstStyle/>
          <a:p>
            <a:r>
              <a:rPr lang="en-GB" smtClean="0"/>
              <a:t>Slide </a:t>
            </a:r>
            <a:fld id="{3ABCC52B-A3F7-440B-BBF2-55191E6E7773}" type="slidenum">
              <a:rPr lang="en-GB" smtClean="0"/>
              <a:pPr/>
              <a:t>22</a:t>
            </a:fld>
            <a:endParaRPr lang="en-GB"/>
          </a:p>
        </p:txBody>
      </p:sp>
    </p:spTree>
    <p:extLst>
      <p:ext uri="{BB962C8B-B14F-4D97-AF65-F5344CB8AC3E}">
        <p14:creationId xmlns:p14="http://schemas.microsoft.com/office/powerpoint/2010/main" val="27985981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- 1</a:t>
            </a:r>
            <a:endParaRPr lang="en-US" dirty="0"/>
          </a:p>
        </p:txBody>
      </p:sp>
      <p:sp>
        <p:nvSpPr>
          <p:cNvPr id="3" name="Content Placeholder 2"/>
          <p:cNvSpPr>
            <a:spLocks noGrp="1"/>
          </p:cNvSpPr>
          <p:nvPr>
            <p:ph idx="1"/>
          </p:nvPr>
        </p:nvSpPr>
        <p:spPr/>
        <p:txBody>
          <a:bodyPr/>
          <a:lstStyle/>
          <a:p>
            <a:r>
              <a:rPr lang="en-US" dirty="0" smtClean="0"/>
              <a:t>IEEE 802 </a:t>
            </a:r>
            <a:r>
              <a:rPr lang="en-US" dirty="0"/>
              <a:t>Participation slide </a:t>
            </a:r>
            <a:r>
              <a:rPr lang="en-US" dirty="0" smtClean="0">
                <a:hlinkClick r:id="rId3"/>
              </a:rPr>
              <a:t>https://mentor.ieee.org/802-ec/dcn/16/ec-16-0180-05-00EC-ieee-802-participation-slide.pptx</a:t>
            </a:r>
            <a:r>
              <a:rPr lang="en-US" dirty="0" smtClean="0"/>
              <a:t> </a:t>
            </a:r>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July 2018</a:t>
            </a:r>
            <a:endParaRPr lang="en-US"/>
          </a:p>
        </p:txBody>
      </p:sp>
    </p:spTree>
    <p:extLst>
      <p:ext uri="{BB962C8B-B14F-4D97-AF65-F5344CB8AC3E}">
        <p14:creationId xmlns:p14="http://schemas.microsoft.com/office/powerpoint/2010/main" val="39005629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- 2</a:t>
            </a:r>
            <a:endParaRPr lang="en-US" dirty="0"/>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https://mentor.ieee.org/802.11/dcn/08/11-08-0762-12-0000-motion-templates.doc</a:t>
            </a:r>
            <a:r>
              <a:rPr lang="en-GB" dirty="0"/>
              <a:t> </a:t>
            </a:r>
          </a:p>
          <a:p>
            <a:pPr lvl="1"/>
            <a:r>
              <a:rPr lang="en-GB" dirty="0"/>
              <a:t>EC Motion </a:t>
            </a:r>
            <a:r>
              <a:rPr lang="en-GB" dirty="0" smtClean="0"/>
              <a:t>templates: </a:t>
            </a:r>
            <a:r>
              <a:rPr lang="en-GB" u="sng" dirty="0">
                <a:hlinkClick r:id="rId4"/>
              </a:rPr>
              <a:t>https://mentor.ieee.org/802-ec/dcn/16/ec-16-0170-03-00EC-802-ec-motion-template.pptx</a:t>
            </a:r>
            <a:r>
              <a:rPr lang="en-GB" dirty="0"/>
              <a:t> </a:t>
            </a:r>
          </a:p>
          <a:p>
            <a:r>
              <a:rPr lang="en-GB" dirty="0" smtClean="0"/>
              <a:t>Comment </a:t>
            </a:r>
            <a:r>
              <a:rPr lang="en-GB" dirty="0"/>
              <a:t>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hlinkClick r:id="rId6"/>
              </a:rPr>
              <a:t>https://mentor.ieee.org/802.11/dcn/13/11-13-0230-02-0000-comment-resolution-tutorial.ppt</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July 2018</a:t>
            </a:r>
            <a:endParaRPr lang="en-US"/>
          </a:p>
        </p:txBody>
      </p:sp>
    </p:spTree>
    <p:extLst>
      <p:ext uri="{BB962C8B-B14F-4D97-AF65-F5344CB8AC3E}">
        <p14:creationId xmlns:p14="http://schemas.microsoft.com/office/powerpoint/2010/main" val="1341171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p:txBody>
          <a:bodyPr/>
          <a:lstStyle/>
          <a:p>
            <a:r>
              <a:rPr lang="en-US" dirty="0" smtClean="0"/>
              <a:t>802.11 2</a:t>
            </a:r>
            <a:r>
              <a:rPr lang="en-US" baseline="30000" dirty="0" smtClean="0"/>
              <a:t>nd</a:t>
            </a:r>
            <a:r>
              <a:rPr lang="en-US" dirty="0" smtClean="0"/>
              <a:t> Vice Chair Report</a:t>
            </a:r>
            <a:endParaRPr lang="en-US" dirty="0"/>
          </a:p>
        </p:txBody>
      </p:sp>
      <p:sp>
        <p:nvSpPr>
          <p:cNvPr id="4" name="Date Placeholder 3"/>
          <p:cNvSpPr>
            <a:spLocks noGrp="1"/>
          </p:cNvSpPr>
          <p:nvPr>
            <p:ph type="dt" idx="10"/>
          </p:nvPr>
        </p:nvSpPr>
        <p:spPr/>
        <p:txBody>
          <a:bodyPr/>
          <a:lstStyle/>
          <a:p>
            <a:pPr>
              <a:defRPr/>
            </a:pPr>
            <a:r>
              <a:rPr lang="en-US" smtClean="0"/>
              <a:t>July 2018</a:t>
            </a:r>
            <a:endParaRPr lang="en-US" dirty="0"/>
          </a:p>
        </p:txBody>
      </p:sp>
      <p:sp>
        <p:nvSpPr>
          <p:cNvPr id="5" name="Footer Placeholder 4"/>
          <p:cNvSpPr>
            <a:spLocks noGrp="1"/>
          </p:cNvSpPr>
          <p:nvPr>
            <p:ph type="ftr" idx="11"/>
          </p:nvPr>
        </p:nvSpPr>
        <p:spPr/>
        <p:txBody>
          <a:bodyPr/>
          <a:lstStyle/>
          <a:p>
            <a:pPr>
              <a:defRPr/>
            </a:pPr>
            <a:r>
              <a:rPr lang="en-US" smtClean="0"/>
              <a:t>Robert Stacey, Intel</a:t>
            </a:r>
            <a:endParaRPr lang="en-US"/>
          </a:p>
        </p:txBody>
      </p:sp>
      <p:sp>
        <p:nvSpPr>
          <p:cNvPr id="2" name="Slide Number Placeholder 1"/>
          <p:cNvSpPr>
            <a:spLocks noGrp="1"/>
          </p:cNvSpPr>
          <p:nvPr>
            <p:ph type="sldNum" idx="12"/>
          </p:nvPr>
        </p:nvSpPr>
        <p:spPr/>
        <p:txBody>
          <a:bodyPr/>
          <a:lstStyle/>
          <a:p>
            <a:r>
              <a:rPr lang="en-GB" smtClean="0"/>
              <a:t>Slide </a:t>
            </a:r>
            <a:fld id="{3ABCC52B-A3F7-440B-BBF2-55191E6E7773}" type="slidenum">
              <a:rPr lang="en-GB" smtClean="0"/>
              <a:pPr/>
              <a:t>3</a:t>
            </a:fld>
            <a:endParaRPr lang="en-GB"/>
          </a:p>
        </p:txBody>
      </p:sp>
    </p:spTree>
    <p:extLst>
      <p:ext uri="{BB962C8B-B14F-4D97-AF65-F5344CB8AC3E}">
        <p14:creationId xmlns:p14="http://schemas.microsoft.com/office/powerpoint/2010/main" val="34483330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July 2018</a:t>
            </a:r>
            <a:endParaRPr lang="en-US" dirty="0"/>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356708791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July 2018</a:t>
            </a:r>
            <a:endParaRPr lang="en-US"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July 2018</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July 2018</a:t>
            </a:r>
            <a:endParaRPr lang="en-US"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2000" b="1" dirty="0" smtClean="0">
                <a:solidFill>
                  <a:schemeClr val="tx1"/>
                </a:solidFill>
                <a:latin typeface="Calibri" panose="020F0502020204030204" pitchFamily="34" charset="0"/>
                <a:cs typeface="Calibri" panose="020F0502020204030204" pitchFamily="34" charset="0"/>
              </a:rPr>
              <a:t/>
            </a:r>
            <a:br>
              <a:rPr lang="en-US" altLang="en-US" sz="2000" b="1" dirty="0" smtClean="0">
                <a:solidFill>
                  <a:schemeClr val="tx1"/>
                </a:solidFill>
                <a:latin typeface="Calibri" panose="020F0502020204030204" pitchFamily="34" charset="0"/>
                <a:cs typeface="Calibri" panose="020F0502020204030204" pitchFamily="34" charset="0"/>
              </a:rPr>
            </a:br>
            <a:r>
              <a:rPr lang="en-US" altLang="en-US" sz="1600" b="1" dirty="0" smtClean="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July 2018</a:t>
            </a:r>
            <a:endParaRPr lang="en-US"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ln/>
        </p:spPr>
        <p:txBody>
          <a:bodyPr vert="horz" wrap="square" lIns="90000" tIns="46800" rIns="90000" bIns="46800" numCol="1" anchor="ctr" anchorCtr="0" compatLnSpc="1">
            <a:prstTxWarp prst="textNoShape">
              <a:avLst/>
            </a:prstTxWarp>
          </a:bodyPr>
          <a:lstStyle/>
          <a:p>
            <a:pPr>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t>Participation in IEEE 802 Meetings</a:t>
            </a:r>
          </a:p>
        </p:txBody>
      </p:sp>
      <p:sp>
        <p:nvSpPr>
          <p:cNvPr id="5" name="Content Placeholder 4"/>
          <p:cNvSpPr>
            <a:spLocks noGrp="1"/>
          </p:cNvSpPr>
          <p:nvPr>
            <p:ph idx="1"/>
          </p:nvPr>
        </p:nvSpPr>
        <p:spPr>
          <a:xfrm>
            <a:off x="914401" y="1830391"/>
            <a:ext cx="10361084" cy="4264024"/>
          </a:xfrm>
        </p:spPr>
        <p:txBody>
          <a:bodyPr/>
          <a:lstStyle/>
          <a:p>
            <a:pPr>
              <a:buClrTx/>
            </a:pPr>
            <a:r>
              <a:rPr lang="en-GB" altLang="en-US" sz="1600" dirty="0">
                <a:ea typeface="MS Gothic" panose="020B0609070205080204" pitchFamily="49" charset="-128"/>
              </a:rPr>
              <a:t>Participation in any IEEE 802 meeting (Sponsor, Sponsor subgroup, Working Group, Working Group subgroup, etc.) is on an individual basis</a:t>
            </a: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br>
              <a:rPr lang="en-GB" altLang="en-US" sz="1600" dirty="0">
                <a:ea typeface="MS Gothic" panose="020B0609070205080204" pitchFamily="49" charset="-128"/>
              </a:rPr>
            </a:br>
            <a:r>
              <a:rPr lang="en-GB" altLang="en-US" sz="1600" dirty="0">
                <a:ea typeface="MS Gothic" panose="020B0609070205080204" pitchFamily="49" charset="-128"/>
              </a:rPr>
              <a:t/>
            </a:r>
            <a:br>
              <a:rPr lang="en-GB" altLang="en-US" sz="1600" dirty="0">
                <a:ea typeface="MS Gothic" panose="020B0609070205080204" pitchFamily="49" charset="-128"/>
              </a:rPr>
            </a:br>
            <a:r>
              <a:rPr lang="en-GB" altLang="en-US" sz="1400" dirty="0">
                <a:ea typeface="MS Gothic" panose="020B0609070205080204" pitchFamily="49" charset="-128"/>
              </a:rPr>
              <a:t>(Latest revision of IEEE 802 LMSC Working Group Policies and Procedures: http://www.ieee802.org/devdocs.shtml)</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400"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July 2018</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98924026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90</TotalTime>
  <Words>1779</Words>
  <Application>Microsoft Office PowerPoint</Application>
  <PresentationFormat>Widescreen</PresentationFormat>
  <Paragraphs>319</Paragraphs>
  <Slides>24</Slides>
  <Notes>20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4" baseType="lpstr">
      <vt:lpstr>Arial Unicode MS</vt:lpstr>
      <vt:lpstr>MS Gothic</vt:lpstr>
      <vt:lpstr>Arial</vt:lpstr>
      <vt:lpstr>Calibri</vt:lpstr>
      <vt:lpstr>DejaVu Sans</vt:lpstr>
      <vt:lpstr>Helvetica</vt:lpstr>
      <vt:lpstr>Monotype Sorts</vt:lpstr>
      <vt:lpstr>Times New Roman</vt:lpstr>
      <vt:lpstr>Office Theme</vt:lpstr>
      <vt:lpstr>Document</vt:lpstr>
      <vt:lpstr>2nd  Vice Chair Report July 2018</vt:lpstr>
      <vt:lpstr>Abstract</vt:lpstr>
      <vt:lpstr>Monday–  802.11 Opening Plenary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vt:lpstr>
      <vt:lpstr>IEEE-SA policy documents</vt:lpstr>
      <vt:lpstr>Current IEEE-SA Rule documents</vt:lpstr>
      <vt:lpstr>Current IEEE 802 rules documents </vt:lpstr>
      <vt:lpstr>Valid Abstain responses, see 802 WG P&amp;P</vt:lpstr>
      <vt:lpstr>Current IEEE 802.11 rules documents </vt:lpstr>
      <vt:lpstr>July 2018 IEEE 802.11 OM changes</vt:lpstr>
      <vt:lpstr>Please Return Ballots on WGLBs to avoid loss of voting rights</vt:lpstr>
      <vt:lpstr>Email Reflectors</vt:lpstr>
      <vt:lpstr>IEEE 802-ALL EMAIL List Server</vt:lpstr>
      <vt:lpstr>Reminder for Posting Documents</vt:lpstr>
      <vt:lpstr>Wednesday –  802.11 Mid-Week Plenary</vt:lpstr>
      <vt:lpstr>Friday –  802.11 Closing Plenary</vt:lpstr>
      <vt:lpstr>References - 1</vt:lpstr>
      <vt:lpstr>References - 2</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May 2018</dc:title>
  <dc:creator>Stacey, Robert</dc:creator>
  <cp:keywords>CTPClassification=CTP_PUBLIC:VisualMarkings=, CTPClassification=CTP_NT</cp:keywords>
  <cp:lastModifiedBy>Stacey, Robert</cp:lastModifiedBy>
  <cp:revision>17</cp:revision>
  <cp:lastPrinted>1601-01-01T00:00:00Z</cp:lastPrinted>
  <dcterms:created xsi:type="dcterms:W3CDTF">2018-05-05T22:00:08Z</dcterms:created>
  <dcterms:modified xsi:type="dcterms:W3CDTF">2018-07-09T17:50:07Z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2018-07-09 17:50:06Z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