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13" r:id="rId16"/>
    <p:sldId id="410" r:id="rId17"/>
    <p:sldId id="411" r:id="rId18"/>
    <p:sldId id="407" r:id="rId19"/>
    <p:sldId id="401" r:id="rId20"/>
    <p:sldId id="415" r:id="rId21"/>
    <p:sldId id="416" r:id="rId22"/>
    <p:sldId id="414" r:id="rId23"/>
    <p:sldId id="408" r:id="rId24"/>
    <p:sldId id="412" r:id="rId25"/>
    <p:sldId id="409" r:id="rId26"/>
    <p:sldId id="391" r:id="rId27"/>
    <p:sldId id="351" r:id="rId28"/>
    <p:sldId id="353" r:id="rId29"/>
    <p:sldId id="354" r:id="rId30"/>
    <p:sldId id="368" r:id="rId31"/>
    <p:sldId id="369" r:id="rId32"/>
    <p:sldId id="386" r:id="rId33"/>
    <p:sldId id="403" r:id="rId34"/>
    <p:sldId id="404" r:id="rId35"/>
    <p:sldId id="405" r:id="rId36"/>
    <p:sldId id="394" r:id="rId37"/>
    <p:sldId id="395" r:id="rId38"/>
    <p:sldId id="396" r:id="rId39"/>
    <p:sldId id="397" r:id="rId40"/>
    <p:sldId id="398"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4944413" y="332601"/>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802.11-18/1051r13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3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that are interconnected by a single distribution system (DS); an ESS appears as a single IEEE Std 802™ access domain to the logical link control (LLC) sublayer. </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  (See next slide.)</a:t>
            </a:r>
          </a:p>
        </p:txBody>
      </p:sp>
    </p:spTree>
    <p:extLst>
      <p:ext uri="{BB962C8B-B14F-4D97-AF65-F5344CB8AC3E}">
        <p14:creationId xmlns:p14="http://schemas.microsoft.com/office/powerpoint/2010/main" val="2116037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Original text in 4.3.5.1 (the “Overview” subclause of the “DS concepts” subclause):</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for associated STAs.”</a:t>
            </a:r>
          </a:p>
          <a:p>
            <a:pPr lvl="1"/>
            <a:r>
              <a:rPr lang="en-US" sz="1800" dirty="0"/>
              <a:t>Change to:</a:t>
            </a:r>
          </a:p>
          <a:p>
            <a:pPr lvl="2"/>
            <a:r>
              <a:rPr lang="en-US" sz="1400" dirty="0"/>
              <a:t>“The DS enables mobile device support by providing the logical services necessary to handle address to destination mapping and seamless integration of multiple BSSs.</a:t>
            </a:r>
          </a:p>
          <a:p>
            <a:pPr marL="1097280" lvl="3" indent="0">
              <a:buNone/>
            </a:pPr>
            <a:r>
              <a:rPr lang="en-US" sz="1400" dirty="0"/>
              <a:t>An access point (AP) is any entity that has STA functionality and a distribution system access function (DSAF), which enables access to the DS, via the WM </a:t>
            </a:r>
            <a:r>
              <a:rPr lang="en-US" sz="1400" strike="sngStrike" dirty="0"/>
              <a:t>for associated STAs</a:t>
            </a:r>
            <a:r>
              <a:rPr lang="en-US" sz="1400" u="sng" dirty="0"/>
              <a:t>.  To invoke this access, a non-AP STA joins a BSS and associates to the AP operating that BSS. This causes the AP to notify the DS of the non-AP STA’s location within the network. The non-AP STA moves to another BSS operated by an AP connected to the same DS in another location by </a:t>
            </a:r>
            <a:r>
              <a:rPr lang="en-US" sz="1400" u="sng" dirty="0" err="1"/>
              <a:t>reassociating</a:t>
            </a:r>
            <a:r>
              <a:rPr lang="en-US" sz="1400" u="sng" dirty="0"/>
              <a:t> to this new AP. The new AP updates the DS with the non-AP STA’s new location at the completion of the reassociation.  </a:t>
            </a:r>
          </a:p>
          <a:p>
            <a:pPr marL="1097280" lvl="3" indent="0">
              <a:buNone/>
            </a:pPr>
            <a:r>
              <a:rPr lang="en-US" sz="1400" u="sng" dirty="0"/>
              <a:t>The STA’s location information is internal to the DS, thus STA mobility is transparent to upper layers.  See 4.3.5.2 (Extended service set (ESS): the large coverage network). </a:t>
            </a:r>
            <a:r>
              <a:rPr lang="en-US" sz="1400" dirty="0"/>
              <a:t>”</a:t>
            </a:r>
          </a:p>
          <a:p>
            <a:pPr lvl="2"/>
            <a:endParaRPr lang="en-US" sz="1600" dirty="0"/>
          </a:p>
        </p:txBody>
      </p:sp>
    </p:spTree>
    <p:extLst>
      <p:ext uri="{BB962C8B-B14F-4D97-AF65-F5344CB8AC3E}">
        <p14:creationId xmlns:p14="http://schemas.microsoft.com/office/powerpoint/2010/main" val="337987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Update Clause 4.3.5.2 (“</a:t>
            </a:r>
            <a:r>
              <a:rPr lang="en-US" dirty="0"/>
              <a:t>Extended service set (ESS): the large coverage network</a:t>
            </a:r>
            <a:r>
              <a:rPr lang="en-US" sz="2200" dirty="0"/>
              <a:t>”):</a:t>
            </a:r>
          </a:p>
          <a:p>
            <a:pPr lvl="1"/>
            <a:r>
              <a:rPr lang="en-US" sz="1800" dirty="0"/>
              <a:t>Original text:</a:t>
            </a:r>
          </a:p>
          <a:p>
            <a:pPr lvl="2"/>
            <a:r>
              <a:rPr lang="en-US" sz="1400" dirty="0"/>
              <a:t>“The DS and infrastructure BSSs allow IEEE Std 802.11 to create a wireless network of arbitrary size and complexity. IEEE Std 802.11 refers to this type of network as the ESS. An ESS is the union of the infrastructure BSSs with the same SSID connected by a DS. The ESS does not include the DS.  </a:t>
            </a:r>
          </a:p>
          <a:p>
            <a:pPr marL="1097280" lvl="2" indent="0">
              <a:buNone/>
            </a:pPr>
            <a:r>
              <a:rPr lang="en-US" sz="1400" dirty="0"/>
              <a:t>The key concept is that the ESS appears the same to an LLC layer as an IBSS. STAs within an ESS can communicate and mobile STAs might move from one BSS to another (within the same ESS) transparently to LLC.”</a:t>
            </a:r>
          </a:p>
          <a:p>
            <a:pPr lvl="1"/>
            <a:r>
              <a:rPr lang="en-US" sz="1800" dirty="0"/>
              <a:t>Change to:</a:t>
            </a:r>
          </a:p>
          <a:p>
            <a:pPr lvl="2"/>
            <a:r>
              <a:rPr lang="en-US" sz="1400" dirty="0"/>
              <a:t>“The DS and infrastructure BSSs allow IEEE Std 802.11 to create a wireless network of arbitrary size and complexity. IEEE Std 802.11 refers to this type of network as the ESS. An ESS is the union of the infrastructure BSSs </a:t>
            </a:r>
            <a:r>
              <a:rPr lang="en-US" sz="1400" strike="sngStrike" dirty="0"/>
              <a:t>with the same SSID </a:t>
            </a:r>
            <a:r>
              <a:rPr lang="en-US" sz="1400" dirty="0"/>
              <a:t>connected by a </a:t>
            </a:r>
            <a:r>
              <a:rPr lang="en-US" sz="1400" u="sng" dirty="0"/>
              <a:t>single</a:t>
            </a:r>
            <a:r>
              <a:rPr lang="en-US" sz="1400" dirty="0"/>
              <a:t> DS. </a:t>
            </a:r>
            <a:r>
              <a:rPr lang="en-US" sz="1400" u="sng" dirty="0"/>
              <a:t>All BSSs </a:t>
            </a:r>
            <a:r>
              <a:rPr lang="en-US" sz="1400" dirty="0"/>
              <a:t>i</a:t>
            </a:r>
            <a:r>
              <a:rPr lang="en-US" sz="1400" u="sng" dirty="0"/>
              <a:t>n an ESS have the same SSID.  </a:t>
            </a:r>
            <a:r>
              <a:rPr lang="en-US" sz="1400" dirty="0"/>
              <a:t>The ESS does not include the DS.  </a:t>
            </a:r>
          </a:p>
          <a:p>
            <a:pPr marL="1097280" lvl="2" indent="0">
              <a:buNone/>
            </a:pPr>
            <a:r>
              <a:rPr lang="en-US" sz="1400" dirty="0"/>
              <a:t>The key concept is that the ESS appears </a:t>
            </a:r>
            <a:r>
              <a:rPr lang="en-US" sz="1400" u="sng" dirty="0"/>
              <a:t>to be a single IEEE STD 802™ access domain to the LLC sublayer </a:t>
            </a:r>
            <a:r>
              <a:rPr lang="en-US" sz="1400" strike="sngStrike" dirty="0"/>
              <a:t>the same to an LLC layer as an IBSS</a:t>
            </a:r>
            <a:r>
              <a:rPr lang="en-US" sz="1400" dirty="0"/>
              <a:t>. STAs within an ESS can communicate and mobile STAs might move from one BSS to another (within the same ESS) transparently to </a:t>
            </a:r>
            <a:r>
              <a:rPr lang="en-US" sz="1400" u="sng" dirty="0"/>
              <a:t>the </a:t>
            </a:r>
            <a:r>
              <a:rPr lang="en-US" sz="1400" dirty="0"/>
              <a:t>LLC</a:t>
            </a:r>
            <a:r>
              <a:rPr lang="en-US" sz="1400" u="sng" dirty="0"/>
              <a:t> sublayer</a:t>
            </a:r>
            <a:r>
              <a:rPr lang="en-US" sz="1400" dirty="0"/>
              <a:t>.”</a:t>
            </a:r>
          </a:p>
          <a:p>
            <a:pPr marL="640080"/>
            <a:r>
              <a:rPr lang="en-US" sz="2000" dirty="0"/>
              <a:t>Do we need to say security is the same across the ESS, or is that not required?</a:t>
            </a:r>
          </a:p>
        </p:txBody>
      </p:sp>
    </p:spTree>
    <p:extLst>
      <p:ext uri="{BB962C8B-B14F-4D97-AF65-F5344CB8AC3E}">
        <p14:creationId xmlns:p14="http://schemas.microsoft.com/office/powerpoint/2010/main" val="2187291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Add discussion of HESS concepts in subclause 4.3</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pPr marL="0" indent="0">
              <a:buNone/>
            </a:pPr>
            <a:r>
              <a:rPr lang="en-US" sz="2200" dirty="0"/>
              <a:t>Type B key concepts:</a:t>
            </a:r>
          </a:p>
          <a:p>
            <a:pPr lvl="1"/>
            <a:r>
              <a:rPr lang="en-US" sz="1800" b="1" dirty="0"/>
              <a:t>Same set of authentication credentials to access the same services[wordsmith services definition/meaning] (including SSPN)</a:t>
            </a:r>
          </a:p>
          <a:p>
            <a:pPr lvl="2"/>
            <a:r>
              <a:rPr lang="en-US" dirty="0"/>
              <a:t>Identified by HESSID</a:t>
            </a:r>
            <a:endParaRPr lang="en-US" b="1" i="1" strike="sngStrike" dirty="0"/>
          </a:p>
          <a:p>
            <a:pPr lvl="1"/>
            <a:r>
              <a:rPr lang="en-US" sz="1800" dirty="0"/>
              <a:t>No assumption that there is a single SSID  </a:t>
            </a:r>
          </a:p>
        </p:txBody>
      </p:sp>
    </p:spTree>
    <p:extLst>
      <p:ext uri="{BB962C8B-B14F-4D97-AF65-F5344CB8AC3E}">
        <p14:creationId xmlns:p14="http://schemas.microsoft.com/office/powerpoint/2010/main" val="3400529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76400"/>
            <a:ext cx="7772400" cy="4876800"/>
          </a:xfrm>
        </p:spPr>
        <p:txBody>
          <a:bodyPr/>
          <a:lstStyle/>
          <a:p>
            <a:pPr marL="57150" indent="0">
              <a:buNone/>
            </a:pPr>
            <a:r>
              <a:rPr lang="en-US" b="1" dirty="0" err="1"/>
              <a:t>REVmd</a:t>
            </a:r>
            <a:r>
              <a:rPr lang="en-US" b="1" dirty="0"/>
              <a:t> clause 3 definition:</a:t>
            </a:r>
          </a:p>
          <a:p>
            <a:pPr marL="57150" indent="0">
              <a:buNone/>
            </a:pPr>
            <a:r>
              <a:rPr lang="en-US" sz="1800" b="1" dirty="0"/>
              <a:t>Change from:</a:t>
            </a:r>
          </a:p>
          <a:p>
            <a:pPr lvl="1"/>
            <a:r>
              <a:rPr lang="en-US" sz="1600" dirty="0"/>
              <a:t>“homogeneous extended service set (ESS): A collection of basic service sets (BSSs), which may or may not be within the same extended service set (ESS), in which every subscription service provider network (SSPN) or other external network reachable at one BSS is reachable at all of them”</a:t>
            </a:r>
          </a:p>
          <a:p>
            <a:pPr marL="57150" indent="0">
              <a:buNone/>
            </a:pPr>
            <a:r>
              <a:rPr lang="en-US" sz="1800" dirty="0"/>
              <a:t>To:</a:t>
            </a:r>
            <a:endParaRPr lang="en-US" sz="1800" b="1" dirty="0"/>
          </a:p>
          <a:p>
            <a:pPr lvl="1"/>
            <a:r>
              <a:rPr lang="en-US" sz="1600" dirty="0"/>
              <a:t>“</a:t>
            </a:r>
            <a:r>
              <a:rPr lang="en-US" sz="1600" dirty="0" err="1"/>
              <a:t>HeSS</a:t>
            </a:r>
            <a:r>
              <a:rPr lang="en-US" sz="1600" dirty="0"/>
              <a:t>: A collection of basic service sets (BSSs) that provide access to a set of higher-layer services using a given set of authentication credentials</a:t>
            </a:r>
            <a:endParaRPr lang="en-US" sz="1600" i="1" dirty="0"/>
          </a:p>
          <a:p>
            <a:pPr lvl="1"/>
            <a:r>
              <a:rPr lang="en-US" sz="1600" dirty="0"/>
              <a:t>NOTE1—</a:t>
            </a:r>
            <a:r>
              <a:rPr lang="en-US" sz="1600" dirty="0" err="1"/>
              <a:t>HeSS</a:t>
            </a:r>
            <a:r>
              <a:rPr lang="en-US" sz="1600" dirty="0"/>
              <a:t> is an orthogonal concept to extended service set (ESS).  Membership of a given BSS in an </a:t>
            </a:r>
            <a:r>
              <a:rPr lang="en-US" sz="1600" dirty="0" err="1"/>
              <a:t>HeSS</a:t>
            </a:r>
            <a:r>
              <a:rPr lang="en-US" sz="1600" dirty="0"/>
              <a:t> is independent of any ESS membership.</a:t>
            </a:r>
          </a:p>
          <a:p>
            <a:pPr lvl="1"/>
            <a:r>
              <a:rPr lang="en-US" sz="1600" dirty="0"/>
              <a:t>NOTE2—“</a:t>
            </a:r>
            <a:r>
              <a:rPr lang="en-US" sz="1600" dirty="0" err="1"/>
              <a:t>HeSS</a:t>
            </a:r>
            <a:r>
              <a:rPr lang="en-US" sz="1600" dirty="0"/>
              <a:t>” is not an abbreviation for anything.</a:t>
            </a:r>
          </a:p>
          <a:p>
            <a:pPr marL="57150" indent="0">
              <a:buNone/>
            </a:pPr>
            <a:r>
              <a:rPr lang="en-US" sz="1800" dirty="0"/>
              <a:t>Make consistent/appropriate changes throughout, for any occurrence of “homogeneous ESS” (change to </a:t>
            </a:r>
            <a:r>
              <a:rPr lang="en-US" sz="1800" dirty="0" err="1"/>
              <a:t>HeSS</a:t>
            </a:r>
            <a:r>
              <a:rPr lang="en-US" sz="1800" dirty="0"/>
              <a:t>), etc.</a:t>
            </a:r>
          </a:p>
        </p:txBody>
      </p:sp>
    </p:spTree>
    <p:extLst>
      <p:ext uri="{BB962C8B-B14F-4D97-AF65-F5344CB8AC3E}">
        <p14:creationId xmlns:p14="http://schemas.microsoft.com/office/powerpoint/2010/main" val="3273133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76400"/>
            <a:ext cx="7772400" cy="4876800"/>
          </a:xfrm>
        </p:spPr>
        <p:txBody>
          <a:bodyPr/>
          <a:lstStyle/>
          <a:p>
            <a:pPr marL="57150" indent="0">
              <a:buNone/>
            </a:pPr>
            <a:r>
              <a:rPr lang="en-US" b="1" dirty="0" err="1"/>
              <a:t>REVmd</a:t>
            </a:r>
            <a:r>
              <a:rPr lang="en-US" b="1" dirty="0"/>
              <a:t> clause 3 abbreviations:</a:t>
            </a:r>
          </a:p>
          <a:p>
            <a:pPr marL="0" indent="0">
              <a:buNone/>
            </a:pPr>
            <a:r>
              <a:rPr lang="en-US" sz="2000" dirty="0"/>
              <a:t>Change from:</a:t>
            </a:r>
          </a:p>
          <a:p>
            <a:r>
              <a:rPr lang="en-US" sz="1800" b="0" dirty="0"/>
              <a:t>HESSID (#1352)homogeneous extended service set identifier</a:t>
            </a:r>
          </a:p>
          <a:p>
            <a:pPr marL="0" indent="0">
              <a:buNone/>
            </a:pPr>
            <a:r>
              <a:rPr lang="en-US" sz="2000" dirty="0"/>
              <a:t>To:</a:t>
            </a:r>
          </a:p>
          <a:p>
            <a:r>
              <a:rPr lang="en-US" sz="1600" b="0" dirty="0"/>
              <a:t>HESSID	</a:t>
            </a:r>
            <a:r>
              <a:rPr lang="en-US" sz="1600" b="0" dirty="0" err="1"/>
              <a:t>HeSS</a:t>
            </a:r>
            <a:r>
              <a:rPr lang="en-US" sz="1600" b="0" dirty="0"/>
              <a:t> identifier</a:t>
            </a:r>
            <a:endParaRPr lang="en-US" sz="1600" dirty="0"/>
          </a:p>
          <a:p>
            <a:pPr marL="57150" indent="0">
              <a:buNone/>
            </a:pPr>
            <a:endParaRPr lang="en-US" sz="1800" dirty="0"/>
          </a:p>
        </p:txBody>
      </p:sp>
    </p:spTree>
    <p:extLst>
      <p:ext uri="{BB962C8B-B14F-4D97-AF65-F5344CB8AC3E}">
        <p14:creationId xmlns:p14="http://schemas.microsoft.com/office/powerpoint/2010/main" val="438440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4876800"/>
          </a:xfrm>
        </p:spPr>
        <p:txBody>
          <a:bodyPr/>
          <a:lstStyle/>
          <a:p>
            <a:pPr marL="0" indent="0">
              <a:buNone/>
            </a:pPr>
            <a:r>
              <a:rPr lang="en-US" dirty="0">
                <a:highlight>
                  <a:srgbClr val="FF0000"/>
                </a:highlight>
              </a:rPr>
              <a:t>Add discussion of </a:t>
            </a:r>
            <a:r>
              <a:rPr lang="en-US" dirty="0" err="1">
                <a:highlight>
                  <a:srgbClr val="FF0000"/>
                </a:highlight>
              </a:rPr>
              <a:t>HeSS</a:t>
            </a:r>
            <a:r>
              <a:rPr lang="en-US" dirty="0">
                <a:highlight>
                  <a:srgbClr val="FF0000"/>
                </a:highlight>
              </a:rPr>
              <a:t> in 4.3:  Look at 4.3.20, 4.5.9</a:t>
            </a:r>
          </a:p>
          <a:p>
            <a:pPr marL="0" indent="0">
              <a:buNone/>
            </a:pPr>
            <a:r>
              <a:rPr lang="en-US" dirty="0"/>
              <a:t>Fix “</a:t>
            </a:r>
            <a:r>
              <a:rPr lang="en-US" dirty="0" err="1"/>
              <a:t>ESSIdentifier</a:t>
            </a:r>
            <a:r>
              <a:rPr lang="en-US" dirty="0"/>
              <a:t>” (No, because its only in clause 6)</a:t>
            </a:r>
          </a:p>
          <a:p>
            <a:pPr marL="0" indent="0">
              <a:buNone/>
            </a:pPr>
            <a:r>
              <a:rPr lang="en-US" dirty="0" err="1"/>
              <a:t>REVmd</a:t>
            </a:r>
            <a:r>
              <a:rPr lang="en-US" dirty="0"/>
              <a:t> HESS discussion text (in 11.23.2):</a:t>
            </a:r>
          </a:p>
          <a:p>
            <a:pPr marL="57150" lvl="1" indent="0">
              <a:buNone/>
            </a:pPr>
            <a:r>
              <a:rPr lang="en-US" sz="1800" b="1" dirty="0">
                <a:ea typeface="+mn-ea"/>
                <a:cs typeface="+mn-cs"/>
              </a:rPr>
              <a:t>Replace:</a:t>
            </a:r>
          </a:p>
          <a:p>
            <a:pPr lvl="1"/>
            <a:r>
              <a:rPr lang="en-US" sz="1600" dirty="0"/>
              <a:t>In an infrastructure BSS, the Interworking element contains signaling for Homogeneous ESSs. The HESSID is a 6-octet MAC address that identifies the homogeneous ESS. The HESSID value shall be identical to one of the BSSIDs in the homogeneous ESS. </a:t>
            </a:r>
            <a:r>
              <a:rPr lang="en-US" sz="1600" b="0" dirty="0"/>
              <a:t>Thus, it is a globally unique identifier that, in conjunction with the SSID, may be used to provide network identification for an SSPN.</a:t>
            </a:r>
          </a:p>
          <a:p>
            <a:pPr marL="57150" indent="0">
              <a:buNone/>
            </a:pPr>
            <a:r>
              <a:rPr lang="en-US" sz="2000" dirty="0"/>
              <a:t>With:</a:t>
            </a:r>
          </a:p>
          <a:p>
            <a:pPr lvl="1"/>
            <a:r>
              <a:rPr lang="en-US" sz="1600" dirty="0"/>
              <a:t>In an infrastructure BSS, the Interworking element contains signaling for </a:t>
            </a:r>
            <a:r>
              <a:rPr lang="en-US" sz="1600" dirty="0" err="1"/>
              <a:t>HeSSs</a:t>
            </a:r>
            <a:r>
              <a:rPr lang="en-US" sz="1600" dirty="0"/>
              <a:t>. The HESSID is a 6-octet MAC address that identifies the </a:t>
            </a:r>
            <a:r>
              <a:rPr lang="en-US" sz="1600" dirty="0" err="1"/>
              <a:t>HeSS</a:t>
            </a:r>
            <a:r>
              <a:rPr lang="en-US" sz="1600" dirty="0"/>
              <a:t>. The HESSID value shall be identical to one of the BSSIDs in the </a:t>
            </a:r>
            <a:r>
              <a:rPr lang="en-US" sz="1600" dirty="0" err="1"/>
              <a:t>HeSS</a:t>
            </a:r>
            <a:r>
              <a:rPr lang="en-US" sz="1600" dirty="0"/>
              <a:t>.  The HESSID is a globally unique identifier that identifies a set of higher-layer services and the authentication credentials required to access them.</a:t>
            </a:r>
          </a:p>
        </p:txBody>
      </p:sp>
    </p:spTree>
    <p:extLst>
      <p:ext uri="{BB962C8B-B14F-4D97-AF65-F5344CB8AC3E}">
        <p14:creationId xmlns:p14="http://schemas.microsoft.com/office/powerpoint/2010/main" val="948312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600200"/>
            <a:ext cx="7772400" cy="4953000"/>
          </a:xfrm>
        </p:spPr>
        <p:txBody>
          <a:bodyPr/>
          <a:lstStyle/>
          <a:p>
            <a:pPr marL="0" indent="0">
              <a:buNone/>
            </a:pPr>
            <a:r>
              <a:rPr lang="en-US" sz="2000" dirty="0"/>
              <a:t>Following the paragraphs changed (on previous slides) in 4.3.5.2, add a paragraph:</a:t>
            </a:r>
          </a:p>
          <a:p>
            <a:r>
              <a:rPr lang="en-US" sz="1800" b="0" dirty="0"/>
              <a:t>“The key concept is that the ESS appears to be a single access domain to the LLC sublayer. STAs within an ESS can communicate and mobile STAs might move from one BSS to another (within the same ESS) transparently to the LLC sublayer.</a:t>
            </a:r>
          </a:p>
          <a:p>
            <a:pPr marL="365760" indent="0">
              <a:buNone/>
            </a:pPr>
            <a:r>
              <a:rPr lang="en-US" sz="1800" b="0" u="sng" dirty="0"/>
              <a:t>For completeness of understanding, it is important to note that if multiple BSSs are configured with the same SSID, but the APs are not interconnected by a common DS, there is no guarantee of seamless mobility for STAs between those BSSs.  However, such a deployment may have a common LLC sublayer interconnection, in which case, communication with location transparency to the LLC sublayer (a single access domain) is generally still possible, but such communication could be disrupted at times when a mobile STA moves between BSSs. </a:t>
            </a:r>
            <a:r>
              <a:rPr lang="en-US" sz="1800" b="0" u="sng" dirty="0">
                <a:highlight>
                  <a:srgbClr val="FFFF00"/>
                </a:highlight>
              </a:rPr>
              <a:t>[A mobile STA implementation needs to take this possible configuration into account.]”</a:t>
            </a:r>
          </a:p>
          <a:p>
            <a:pPr lvl="1"/>
            <a:endParaRPr lang="en-US" sz="1800" dirty="0"/>
          </a:p>
        </p:txBody>
      </p:sp>
    </p:spTree>
    <p:extLst>
      <p:ext uri="{BB962C8B-B14F-4D97-AF65-F5344CB8AC3E}">
        <p14:creationId xmlns:p14="http://schemas.microsoft.com/office/powerpoint/2010/main" val="265533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General</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Related, but separate:</a:t>
            </a:r>
            <a:endParaRPr lang="en-US" sz="1600" b="1" dirty="0"/>
          </a:p>
          <a:p>
            <a:pPr marL="0" indent="0">
              <a:buNone/>
            </a:pPr>
            <a:r>
              <a:rPr lang="en-US" sz="2000" dirty="0"/>
              <a:t>Recommendation?</a:t>
            </a:r>
          </a:p>
          <a:p>
            <a:pPr lvl="1"/>
            <a:r>
              <a:rPr lang="en-US" sz="1600" dirty="0"/>
              <a:t>Remove 802.2 (LLC) discussion, and substitute in 802.1 concepts (802.1Q, etc.)?</a:t>
            </a:r>
          </a:p>
          <a:p>
            <a:pPr lvl="1"/>
            <a:endParaRPr lang="en-US" sz="1600" dirty="0"/>
          </a:p>
          <a:p>
            <a:r>
              <a:rPr lang="en-US" sz="2000" dirty="0"/>
              <a:t>Upon further review, the only references to 802.2 are unrelated to this discussion.  One in a NOTE in 7.2.3.2.4, suggesting that DS updates could be implemented with 802.2 XID null frames.  And there are two references in a NOTE in 9.4.2.153 that LLC headers are defined in 802.2, for understanding the concept of LLC Header removal.</a:t>
            </a:r>
          </a:p>
          <a:p>
            <a:r>
              <a:rPr lang="en-US" sz="2000" dirty="0"/>
              <a:t>Neither of these are related to architecture discussions, so there are no “bad/old” architecture references to 802.2 anymore.</a:t>
            </a:r>
          </a:p>
          <a:p>
            <a:pPr lvl="1"/>
            <a:endParaRPr lang="en-US" sz="1800" dirty="0"/>
          </a:p>
        </p:txBody>
      </p:sp>
    </p:spTree>
    <p:extLst>
      <p:ext uri="{BB962C8B-B14F-4D97-AF65-F5344CB8AC3E}">
        <p14:creationId xmlns:p14="http://schemas.microsoft.com/office/powerpoint/2010/main" val="799509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26</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57350</TotalTime>
  <Words>4740</Words>
  <Application>Microsoft Office PowerPoint</Application>
  <PresentationFormat>On-screen Show (4:3)</PresentationFormat>
  <Paragraphs>418</Paragraphs>
  <Slides>40</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4"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A (cont)</vt:lpstr>
      <vt:lpstr>Way forward (Jan 2020) – Type A (cont)</vt:lpstr>
      <vt:lpstr>Way forward (Jan 2020) – Type B</vt:lpstr>
      <vt:lpstr>Way forward (Jan 2020) – Type B (cont)</vt:lpstr>
      <vt:lpstr>Way forward (Jan 2020) – Type B (cont)</vt:lpstr>
      <vt:lpstr>Way forward (Jan 2020) – Type B (cont)</vt:lpstr>
      <vt:lpstr>Way forward (Jan 2020) – Type B</vt:lpstr>
      <vt:lpstr>Way forward (Jan 2020) – Types D &amp; F</vt:lpstr>
      <vt:lpstr>Way forward (Jan 2020) – Types D &amp; F (cont)</vt:lpstr>
      <vt:lpstr>Way forward (Jan 2020) – General</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730</cp:revision>
  <cp:lastPrinted>1998-02-10T13:28:06Z</cp:lastPrinted>
  <dcterms:created xsi:type="dcterms:W3CDTF">2009-07-15T16:38:20Z</dcterms:created>
  <dcterms:modified xsi:type="dcterms:W3CDTF">2020-01-17T02:44:13Z</dcterms:modified>
</cp:coreProperties>
</file>