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272" r:id="rId3"/>
    <p:sldId id="381" r:id="rId4"/>
    <p:sldId id="402" r:id="rId5"/>
    <p:sldId id="389" r:id="rId6"/>
    <p:sldId id="383" r:id="rId7"/>
    <p:sldId id="384" r:id="rId8"/>
    <p:sldId id="382" r:id="rId9"/>
    <p:sldId id="387" r:id="rId10"/>
    <p:sldId id="388" r:id="rId11"/>
    <p:sldId id="390" r:id="rId12"/>
    <p:sldId id="392" r:id="rId13"/>
    <p:sldId id="399" r:id="rId14"/>
    <p:sldId id="400" r:id="rId15"/>
    <p:sldId id="413" r:id="rId16"/>
    <p:sldId id="410" r:id="rId17"/>
    <p:sldId id="411" r:id="rId18"/>
    <p:sldId id="401" r:id="rId19"/>
    <p:sldId id="407" r:id="rId20"/>
    <p:sldId id="408" r:id="rId21"/>
    <p:sldId id="412" r:id="rId22"/>
    <p:sldId id="409" r:id="rId23"/>
    <p:sldId id="391" r:id="rId24"/>
    <p:sldId id="351" r:id="rId25"/>
    <p:sldId id="353" r:id="rId26"/>
    <p:sldId id="354" r:id="rId27"/>
    <p:sldId id="368" r:id="rId28"/>
    <p:sldId id="369" r:id="rId29"/>
    <p:sldId id="386" r:id="rId30"/>
    <p:sldId id="403" r:id="rId31"/>
    <p:sldId id="404" r:id="rId32"/>
    <p:sldId id="405" r:id="rId33"/>
    <p:sldId id="394" r:id="rId34"/>
    <p:sldId id="395" r:id="rId35"/>
    <p:sldId id="396" r:id="rId36"/>
    <p:sldId id="397" r:id="rId37"/>
    <p:sldId id="398"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32" d="100"/>
          <a:sy n="132" d="100"/>
        </p:scale>
        <p:origin x="138"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4944413" y="332601"/>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802.11-18/1051r12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807025" y="6476484"/>
            <a:ext cx="27956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794291527"/>
              </p:ext>
            </p:extLst>
          </p:nvPr>
        </p:nvGraphicFramePr>
        <p:xfrm>
          <a:off x="527050" y="2297113"/>
          <a:ext cx="7889875" cy="2943225"/>
        </p:xfrm>
        <a:graphic>
          <a:graphicData uri="http://schemas.openxmlformats.org/presentationml/2006/ole">
            <mc:AlternateContent xmlns:mc="http://schemas.openxmlformats.org/markup-compatibility/2006">
              <mc:Choice xmlns:v="urn:schemas-microsoft-com:vml" Requires="v">
                <p:oleObj spid="_x0000_s15619"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7050" y="2297113"/>
                        <a:ext cx="7889875" cy="29432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F do/have? :</a:t>
            </a:r>
          </a:p>
          <a:p>
            <a:pPr lvl="1"/>
            <a:r>
              <a:rPr lang="en-US" dirty="0"/>
              <a:t>Same/consistent layer 2 security parameters</a:t>
            </a:r>
          </a:p>
          <a:p>
            <a:pPr lvl="2"/>
            <a:r>
              <a:rPr lang="en-US" dirty="0"/>
              <a:t>“Coincidentally same security”</a:t>
            </a:r>
          </a:p>
          <a:p>
            <a:pPr lvl="2"/>
            <a:r>
              <a:rPr lang="en-US" dirty="0"/>
              <a:t>Planned/assured same security</a:t>
            </a:r>
          </a:p>
          <a:p>
            <a:pPr lvl="2"/>
            <a:endParaRPr lang="en-US" dirty="0"/>
          </a:p>
          <a:p>
            <a:pPr lvl="1"/>
            <a:r>
              <a:rPr lang="en-US" dirty="0"/>
              <a:t>Same SSID</a:t>
            </a:r>
          </a:p>
          <a:p>
            <a:pPr lvl="1"/>
            <a:r>
              <a:rPr lang="en-US" dirty="0"/>
              <a:t>Not same 802.1Q Bridged network</a:t>
            </a:r>
          </a:p>
          <a:p>
            <a:pPr lvl="1"/>
            <a:endParaRPr lang="en-US" dirty="0"/>
          </a:p>
          <a:p>
            <a:pPr lvl="1"/>
            <a:r>
              <a:rPr lang="en-US" dirty="0"/>
              <a:t>Not a useful concept in this discussion, just coincidental (sharing of same “phone profile”)</a:t>
            </a:r>
          </a:p>
          <a:p>
            <a:pPr lvl="1"/>
            <a:endParaRPr lang="en-US" dirty="0"/>
          </a:p>
          <a:p>
            <a:pPr lvl="1"/>
            <a:r>
              <a:rPr lang="en-US" dirty="0"/>
              <a:t>BUT, distinguishing between F and D is important</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93997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G do/have? :</a:t>
            </a:r>
          </a:p>
          <a:p>
            <a:pPr lvl="1"/>
            <a:r>
              <a:rPr lang="en-US" b="1" dirty="0"/>
              <a:t>Same Operating authorization domain</a:t>
            </a:r>
          </a:p>
          <a:p>
            <a:pPr lvl="1"/>
            <a:r>
              <a:rPr lang="en-US" dirty="0"/>
              <a:t>(different, alternate concept</a:t>
            </a:r>
            <a:r>
              <a:rPr lang="en-US" dirty="0">
                <a:sym typeface="Wingdings" panose="05000000000000000000" pitchFamily="2" charset="2"/>
              </a:rPr>
              <a:t>:) Same operating master (e.g., DFS master, TVWS enabler, etc.)</a:t>
            </a:r>
          </a:p>
          <a:p>
            <a:pPr lvl="1"/>
            <a:endParaRPr lang="en-US" dirty="0">
              <a:sym typeface="Wingdings" panose="05000000000000000000" pitchFamily="2" charset="2"/>
            </a:endParaRPr>
          </a:p>
          <a:p>
            <a:pPr lvl="1"/>
            <a:r>
              <a:rPr lang="en-US" dirty="0">
                <a:sym typeface="Wingdings" panose="05000000000000000000" pitchFamily="2" charset="2"/>
              </a:rPr>
              <a:t>Not an &lt;x&gt;SS concept, but important as something else, related to regulatory domain knowledge/information PLUS enablement under that domain</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211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Summary/status (Sept 2018)</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sz="2000" dirty="0"/>
              <a:t>Type A is ESS, or we should modify ESS definition until it matches within the 802.11 spec</a:t>
            </a:r>
          </a:p>
          <a:p>
            <a:r>
              <a:rPr lang="en-US" sz="2000" dirty="0"/>
              <a:t>Type B is HESS, or we should modify (create) HESS definition until it matches within the 802.11 spec. (Note, we may extend into coordinating the concept with outside groups (WFA) that have similar concepts/use our facilities)</a:t>
            </a:r>
          </a:p>
          <a:p>
            <a:r>
              <a:rPr lang="en-US" sz="2000" dirty="0"/>
              <a:t>Type C is unclear – is this different from Type B?</a:t>
            </a:r>
          </a:p>
          <a:p>
            <a:r>
              <a:rPr lang="en-US" sz="2000" dirty="0"/>
              <a:t>Type D is covered by 802.1 Standards – no work to do</a:t>
            </a:r>
          </a:p>
          <a:p>
            <a:r>
              <a:rPr lang="en-US" sz="2000" dirty="0"/>
              <a:t>Type E is covered by “Mobility Domain”.  We should double-check that it matches within the 802.11 spec</a:t>
            </a:r>
          </a:p>
          <a:p>
            <a:r>
              <a:rPr lang="en-US" sz="2000" dirty="0"/>
              <a:t>Type F is not useful, just coincidental - BUT, distinguishing between F and D is important</a:t>
            </a:r>
          </a:p>
          <a:p>
            <a:r>
              <a:rPr lang="en-US" sz="2000" dirty="0"/>
              <a:t>Type G is not in scope – it is some sort of enablement concept</a:t>
            </a:r>
          </a:p>
          <a:p>
            <a:pPr marL="0" indent="0">
              <a:buNone/>
            </a:pPr>
            <a:r>
              <a:rPr lang="en-US" sz="2000" dirty="0"/>
              <a:t>Do we agree to all the above?  Is anything missing?</a:t>
            </a:r>
          </a:p>
          <a:p>
            <a:pPr lvl="1"/>
            <a:endParaRPr lang="en-US" sz="1800"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5954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Proposed Way forward (Jan 2020)</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1800" dirty="0"/>
              <a:t>Type A:</a:t>
            </a:r>
          </a:p>
          <a:p>
            <a:pPr lvl="1"/>
            <a:r>
              <a:rPr lang="en-US" sz="1400" dirty="0"/>
              <a:t>Compare our key concepts to 802.11’s “ESS” and propose any changes we think will clarify/correct/complete the definition and description.</a:t>
            </a:r>
          </a:p>
          <a:p>
            <a:pPr marL="0" indent="0">
              <a:buNone/>
            </a:pPr>
            <a:r>
              <a:rPr lang="en-US" sz="1800" b="1" dirty="0"/>
              <a:t>Type B:</a:t>
            </a:r>
            <a:endParaRPr lang="en-US" sz="2000" dirty="0"/>
          </a:p>
          <a:p>
            <a:pPr lvl="1"/>
            <a:r>
              <a:rPr lang="en-US" sz="1400" dirty="0"/>
              <a:t>Compare our key concepts to 802.11’s “HESS” and propose any changes we think will clarify/correct/complete the definition and description. </a:t>
            </a:r>
          </a:p>
          <a:p>
            <a:pPr lvl="1"/>
            <a:r>
              <a:rPr lang="en-US" sz="1400" dirty="0"/>
              <a:t>Note, we may extend into coordinating the concept with outside groups (WFA) that have similar concepts/use our facilities.</a:t>
            </a:r>
          </a:p>
          <a:p>
            <a:pPr marL="0" indent="0">
              <a:buNone/>
            </a:pPr>
            <a:r>
              <a:rPr lang="en-US" sz="1800" dirty="0"/>
              <a:t>Type C:</a:t>
            </a:r>
          </a:p>
          <a:p>
            <a:pPr lvl="1"/>
            <a:r>
              <a:rPr lang="en-US" sz="1400" dirty="0"/>
              <a:t>Drop it as beyond 802.11’s scope, other than the HESS concept.</a:t>
            </a:r>
          </a:p>
          <a:p>
            <a:pPr marL="0" indent="0">
              <a:buNone/>
            </a:pPr>
            <a:r>
              <a:rPr lang="en-US" sz="1800" dirty="0"/>
              <a:t>Type D:</a:t>
            </a:r>
          </a:p>
          <a:p>
            <a:pPr lvl="1"/>
            <a:r>
              <a:rPr lang="en-US" sz="1400" dirty="0"/>
              <a:t>Discuss in clause 4, as an 802.1 concept, beyond 802.11 facilities</a:t>
            </a:r>
          </a:p>
          <a:p>
            <a:pPr marL="0" indent="0">
              <a:buNone/>
            </a:pPr>
            <a:r>
              <a:rPr lang="en-US" sz="1800" dirty="0"/>
              <a:t>Type E:</a:t>
            </a:r>
          </a:p>
          <a:p>
            <a:pPr lvl="1"/>
            <a:r>
              <a:rPr lang="en-US" sz="1400" dirty="0"/>
              <a:t>Confirm is covered and correct in 802.11’s “Mobility domain”</a:t>
            </a:r>
          </a:p>
          <a:p>
            <a:pPr marL="0" indent="0">
              <a:buNone/>
            </a:pPr>
            <a:r>
              <a:rPr lang="en-US" sz="1800" dirty="0"/>
              <a:t>Type F:</a:t>
            </a:r>
          </a:p>
          <a:p>
            <a:pPr lvl="1"/>
            <a:r>
              <a:rPr lang="en-US" sz="1400" dirty="0"/>
              <a:t>Not really a useful concept, but make distinction from Type D in clause 4 discussion.</a:t>
            </a:r>
            <a:endParaRPr lang="en-US" sz="1600" dirty="0"/>
          </a:p>
          <a:p>
            <a:pPr marL="0" indent="0">
              <a:buNone/>
            </a:pPr>
            <a:r>
              <a:rPr lang="en-US" sz="1800" dirty="0"/>
              <a:t>Type G:</a:t>
            </a:r>
          </a:p>
          <a:p>
            <a:pPr lvl="1"/>
            <a:r>
              <a:rPr lang="en-US" sz="1400" dirty="0"/>
              <a:t>Not a type of “&lt;x&gt;ESS”, so not in scope at this point.</a:t>
            </a:r>
          </a:p>
        </p:txBody>
      </p:sp>
    </p:spTree>
    <p:extLst>
      <p:ext uri="{BB962C8B-B14F-4D97-AF65-F5344CB8AC3E}">
        <p14:creationId xmlns:p14="http://schemas.microsoft.com/office/powerpoint/2010/main" val="1323160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Type A key concepts:</a:t>
            </a:r>
          </a:p>
          <a:p>
            <a:pPr lvl="1"/>
            <a:r>
              <a:rPr lang="en-US" sz="1800" b="1" dirty="0"/>
              <a:t>Single “802.1Q Bridged Network” </a:t>
            </a:r>
            <a:r>
              <a:rPr lang="en-US" sz="1800" dirty="0"/>
              <a:t>(same subnet, IP address, location transparency)</a:t>
            </a:r>
          </a:p>
          <a:p>
            <a:pPr lvl="1"/>
            <a:r>
              <a:rPr lang="en-US" sz="1800" b="1" dirty="0"/>
              <a:t>One DS </a:t>
            </a:r>
            <a:r>
              <a:rPr lang="en-US" sz="1800" dirty="0"/>
              <a:t>(can </a:t>
            </a:r>
            <a:r>
              <a:rPr lang="en-US" sz="1800" dirty="0" err="1"/>
              <a:t>reassociate</a:t>
            </a:r>
            <a:r>
              <a:rPr lang="en-US" sz="1800" dirty="0"/>
              <a:t>)</a:t>
            </a:r>
          </a:p>
          <a:p>
            <a:pPr lvl="1"/>
            <a:r>
              <a:rPr lang="en-US" sz="1800" b="1" dirty="0"/>
              <a:t>Must have same SSID (careful!) (</a:t>
            </a:r>
            <a:r>
              <a:rPr lang="en-US" sz="1800" b="1" dirty="0" err="1"/>
              <a:t>REVmd</a:t>
            </a:r>
            <a:r>
              <a:rPr lang="en-US" sz="1800" b="1" dirty="0"/>
              <a:t> 4.3.5.2)</a:t>
            </a:r>
          </a:p>
          <a:p>
            <a:pPr marL="0" indent="0">
              <a:buNone/>
            </a:pPr>
            <a:r>
              <a:rPr lang="en-US" sz="2200" dirty="0" err="1"/>
              <a:t>REVmd</a:t>
            </a:r>
            <a:r>
              <a:rPr lang="en-US" sz="2200" dirty="0"/>
              <a:t> definition:</a:t>
            </a:r>
          </a:p>
          <a:p>
            <a:pPr lvl="1"/>
            <a:r>
              <a:rPr lang="en-US" sz="1800" b="0" dirty="0"/>
              <a:t>“A set of one or more interconnected basic service sets (BSSs) that appears as a single BSS to the logical link control (LLC) layer at any station (STA) associated with one of those BSSs.”</a:t>
            </a:r>
            <a:endParaRPr lang="en-US" sz="4000" dirty="0"/>
          </a:p>
          <a:p>
            <a:pPr marL="0" indent="0">
              <a:buNone/>
            </a:pPr>
            <a:r>
              <a:rPr lang="en-US" sz="2200" b="1" dirty="0" err="1"/>
              <a:t>REVmd</a:t>
            </a:r>
            <a:r>
              <a:rPr lang="en-US" sz="2200" b="1" dirty="0"/>
              <a:t> </a:t>
            </a:r>
            <a:r>
              <a:rPr lang="en-US" sz="2200" dirty="0"/>
              <a:t>4.3.5.2:</a:t>
            </a:r>
            <a:endParaRPr lang="en-US" sz="2200" b="1" dirty="0"/>
          </a:p>
          <a:p>
            <a:pPr lvl="1"/>
            <a:r>
              <a:rPr lang="en-US" sz="1800" dirty="0"/>
              <a:t>“An ESS is the union of the infrastructure BSSs with the same SSID connected by a DS. The ESS does not include the DS.”</a:t>
            </a:r>
          </a:p>
          <a:p>
            <a:pPr lvl="1"/>
            <a:r>
              <a:rPr lang="en-US" sz="1800" dirty="0"/>
              <a:t>“The key concept is that the ESS appears the same to an LLC layer as an IBSS.”</a:t>
            </a:r>
          </a:p>
          <a:p>
            <a:pPr lvl="1"/>
            <a:endParaRPr lang="en-US" dirty="0"/>
          </a:p>
        </p:txBody>
      </p:sp>
    </p:spTree>
    <p:extLst>
      <p:ext uri="{BB962C8B-B14F-4D97-AF65-F5344CB8AC3E}">
        <p14:creationId xmlns:p14="http://schemas.microsoft.com/office/powerpoint/2010/main" val="149207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Modify the definition of ESS:</a:t>
            </a:r>
          </a:p>
          <a:p>
            <a:pPr lvl="2"/>
            <a:r>
              <a:rPr lang="en-US" sz="1600" dirty="0"/>
              <a:t>From:</a:t>
            </a:r>
          </a:p>
          <a:p>
            <a:pPr marL="1200150" lvl="3" indent="0">
              <a:buNone/>
            </a:pPr>
            <a:r>
              <a:rPr lang="en-US" sz="1400" dirty="0"/>
              <a:t>“A set of one or more interconnected basic service sets (BSSs) that appears as a single BSS to the logical link control (LLC) layer at any station (STA) associated with one of those BSSs.”</a:t>
            </a:r>
          </a:p>
          <a:p>
            <a:pPr lvl="2"/>
            <a:r>
              <a:rPr lang="en-US" sz="1600" dirty="0"/>
              <a:t>To:</a:t>
            </a:r>
          </a:p>
          <a:p>
            <a:pPr marL="1200150" lvl="3" indent="0">
              <a:buNone/>
            </a:pPr>
            <a:r>
              <a:rPr lang="en-US" sz="1400" dirty="0"/>
              <a:t>“A set of one or more basic service sets (BSSs) that are interconnected by a single distribution system (DS); an ESS appears as a single IEEE Std 802™ access domain to the logical link control (LLC) sublayer. </a:t>
            </a:r>
          </a:p>
          <a:p>
            <a:pPr lvl="1"/>
            <a:r>
              <a:rPr lang="en-US" sz="1800" dirty="0"/>
              <a:t>Add to subclause 4.3 some discussion of the association, as the relationship between a non-AP STA and the DS (via its particular “associated AP” at any point in time).  Also discuss the concept of reassociation where the DS association is maintained across AP to AP transition within the ESS.  (See next slide.)</a:t>
            </a:r>
          </a:p>
        </p:txBody>
      </p:sp>
    </p:spTree>
    <p:extLst>
      <p:ext uri="{BB962C8B-B14F-4D97-AF65-F5344CB8AC3E}">
        <p14:creationId xmlns:p14="http://schemas.microsoft.com/office/powerpoint/2010/main" val="2116037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Original text in 4.3.5.1 (the “Overview” subclause of the “DS concepts” subclause):</a:t>
            </a:r>
          </a:p>
          <a:p>
            <a:pPr lvl="2"/>
            <a:r>
              <a:rPr lang="en-US" sz="1400" dirty="0"/>
              <a:t>“The DS enables mobile device support by providing the logical services necessary to handle address to destination mapping and seamless integration of multiple BSSs.</a:t>
            </a:r>
          </a:p>
          <a:p>
            <a:pPr marL="1097280" lvl="3" indent="0">
              <a:buNone/>
            </a:pPr>
            <a:r>
              <a:rPr lang="en-US" sz="1400" dirty="0"/>
              <a:t>An access point (AP) is any entity that has STA functionality and a distribution system access function (DSAF), which enables access to the DS, via the WM for associated STAs.”</a:t>
            </a:r>
          </a:p>
          <a:p>
            <a:pPr lvl="1"/>
            <a:r>
              <a:rPr lang="en-US" sz="1800" dirty="0"/>
              <a:t>Change to:</a:t>
            </a:r>
          </a:p>
          <a:p>
            <a:pPr lvl="2"/>
            <a:r>
              <a:rPr lang="en-US" sz="1400" dirty="0"/>
              <a:t>“The DS enables mobile device support by providing the logical services necessary to handle address to destination mapping and seamless integration of multiple BSSs.</a:t>
            </a:r>
          </a:p>
          <a:p>
            <a:pPr marL="1097280" lvl="3" indent="0">
              <a:buNone/>
            </a:pPr>
            <a:r>
              <a:rPr lang="en-US" sz="1400" dirty="0"/>
              <a:t>An access point (AP) is any entity that has STA functionality and a distribution system access function (DSAF), which enables access to the DS, via the WM </a:t>
            </a:r>
            <a:r>
              <a:rPr lang="en-US" sz="1400" strike="sngStrike" dirty="0"/>
              <a:t>for associated STAs</a:t>
            </a:r>
            <a:r>
              <a:rPr lang="en-US" sz="1400" u="sng" dirty="0"/>
              <a:t>.  To invoke this access, a non-AP STA joins a BSS and associates to the AP operating that BSS. This causes the AP to notify the DS of the non-AP STA’s location within the network. The non-AP STA moves to another BSS operated by an AP connected to the same DS in another location by </a:t>
            </a:r>
            <a:r>
              <a:rPr lang="en-US" sz="1400" u="sng" dirty="0" err="1"/>
              <a:t>reassociating</a:t>
            </a:r>
            <a:r>
              <a:rPr lang="en-US" sz="1400" u="sng" dirty="0"/>
              <a:t> to this new AP. The new AP updates the DS with the non-AP STA’s new location at the completion of the reassociation.  </a:t>
            </a:r>
          </a:p>
          <a:p>
            <a:pPr marL="1097280" lvl="3" indent="0">
              <a:buNone/>
            </a:pPr>
            <a:r>
              <a:rPr lang="en-US" sz="1400" u="sng" dirty="0"/>
              <a:t>The STA’s location information is internal to the DS, thus STA mobility is transparent to upper layers.  See 4.3.5.2 (Extended service set (ESS): the large coverage network). </a:t>
            </a:r>
            <a:r>
              <a:rPr lang="en-US" sz="1400" dirty="0"/>
              <a:t>”</a:t>
            </a:r>
          </a:p>
          <a:p>
            <a:pPr lvl="2"/>
            <a:endParaRPr lang="en-US" sz="1600" dirty="0"/>
          </a:p>
        </p:txBody>
      </p:sp>
    </p:spTree>
    <p:extLst>
      <p:ext uri="{BB962C8B-B14F-4D97-AF65-F5344CB8AC3E}">
        <p14:creationId xmlns:p14="http://schemas.microsoft.com/office/powerpoint/2010/main" val="3379870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Update Clause 4.3.5.2 (“</a:t>
            </a:r>
            <a:r>
              <a:rPr lang="en-US" dirty="0"/>
              <a:t>Extended service set (ESS): the large coverage network</a:t>
            </a:r>
            <a:r>
              <a:rPr lang="en-US" sz="2200" dirty="0"/>
              <a:t>”):</a:t>
            </a:r>
          </a:p>
          <a:p>
            <a:pPr lvl="1"/>
            <a:r>
              <a:rPr lang="en-US" sz="1800" dirty="0"/>
              <a:t>Original text:</a:t>
            </a:r>
          </a:p>
          <a:p>
            <a:pPr lvl="2"/>
            <a:r>
              <a:rPr lang="en-US" sz="1400" dirty="0"/>
              <a:t>“The DS and infrastructure BSSs allow IEEE Std 802.11 to create a wireless network of arbitrary size and complexity. IEEE Std 802.11 refers to this type of network as the ESS. An ESS is the union of the infrastructure BSSs with the same SSID connected by a DS. The ESS does not include the DS.  </a:t>
            </a:r>
          </a:p>
          <a:p>
            <a:pPr marL="1097280" lvl="2" indent="0">
              <a:buNone/>
            </a:pPr>
            <a:r>
              <a:rPr lang="en-US" sz="1400" dirty="0"/>
              <a:t>The key concept is that the ESS appears the same to an LLC layer as an IBSS. STAs within an ESS can communicate and mobile STAs might move from one BSS to another (within the same ESS) transparently to LLC.”</a:t>
            </a:r>
          </a:p>
          <a:p>
            <a:pPr lvl="1"/>
            <a:r>
              <a:rPr lang="en-US" sz="1800" dirty="0"/>
              <a:t>Change to:</a:t>
            </a:r>
          </a:p>
          <a:p>
            <a:pPr lvl="2"/>
            <a:r>
              <a:rPr lang="en-US" sz="1400" dirty="0"/>
              <a:t>“The DS and infrastructure BSSs allow IEEE Std 802.11 to create a wireless network of arbitrary size and complexity. IEEE Std 802.11 refers to this type of network as the ESS. An ESS is the union of the infrastructure BSSs </a:t>
            </a:r>
            <a:r>
              <a:rPr lang="en-US" sz="1400" strike="sngStrike" dirty="0"/>
              <a:t>with the same SSID </a:t>
            </a:r>
            <a:r>
              <a:rPr lang="en-US" sz="1400" dirty="0"/>
              <a:t>connected by a </a:t>
            </a:r>
            <a:r>
              <a:rPr lang="en-US" sz="1400" u="sng" dirty="0"/>
              <a:t>single</a:t>
            </a:r>
            <a:r>
              <a:rPr lang="en-US" sz="1400" dirty="0"/>
              <a:t> DS. </a:t>
            </a:r>
            <a:r>
              <a:rPr lang="en-US" sz="1400" u="sng" dirty="0"/>
              <a:t>All BSSs </a:t>
            </a:r>
            <a:r>
              <a:rPr lang="en-US" sz="1400" dirty="0"/>
              <a:t>i</a:t>
            </a:r>
            <a:r>
              <a:rPr lang="en-US" sz="1400" u="sng" dirty="0"/>
              <a:t>n an ESS have the same SSID.  </a:t>
            </a:r>
            <a:r>
              <a:rPr lang="en-US" sz="1400" dirty="0"/>
              <a:t>The ESS does not include the DS.  </a:t>
            </a:r>
          </a:p>
          <a:p>
            <a:pPr marL="1097280" lvl="2" indent="0">
              <a:buNone/>
            </a:pPr>
            <a:r>
              <a:rPr lang="en-US" sz="1400" dirty="0"/>
              <a:t>The key concept is that the ESS appears </a:t>
            </a:r>
            <a:r>
              <a:rPr lang="en-US" sz="1400" u="sng" dirty="0"/>
              <a:t>to be a single IEEE STD 802™ access domain to the LLC sublayer </a:t>
            </a:r>
            <a:r>
              <a:rPr lang="en-US" sz="1400" strike="sngStrike" dirty="0"/>
              <a:t>the same to an LLC layer as an IBSS</a:t>
            </a:r>
            <a:r>
              <a:rPr lang="en-US" sz="1400" dirty="0"/>
              <a:t>. STAs within an ESS can communicate and mobile STAs might move from one BSS to another (within the same ESS) transparently to </a:t>
            </a:r>
            <a:r>
              <a:rPr lang="en-US" sz="1400" u="sng" dirty="0"/>
              <a:t>the </a:t>
            </a:r>
            <a:r>
              <a:rPr lang="en-US" sz="1400" dirty="0"/>
              <a:t>LLC</a:t>
            </a:r>
            <a:r>
              <a:rPr lang="en-US" sz="1400" u="sng" dirty="0"/>
              <a:t> sublayer</a:t>
            </a:r>
            <a:r>
              <a:rPr lang="en-US" sz="1400" dirty="0"/>
              <a:t>.”</a:t>
            </a:r>
          </a:p>
          <a:p>
            <a:pPr marL="640080"/>
            <a:r>
              <a:rPr lang="en-US" sz="2000" dirty="0"/>
              <a:t>Do we need to say security is the same across the ESS, or is that not required?</a:t>
            </a:r>
          </a:p>
        </p:txBody>
      </p:sp>
    </p:spTree>
    <p:extLst>
      <p:ext uri="{BB962C8B-B14F-4D97-AF65-F5344CB8AC3E}">
        <p14:creationId xmlns:p14="http://schemas.microsoft.com/office/powerpoint/2010/main" val="2187291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Type B key concepts:</a:t>
            </a:r>
          </a:p>
          <a:p>
            <a:pPr lvl="1"/>
            <a:r>
              <a:rPr lang="en-US" sz="1800" b="1" dirty="0"/>
              <a:t>Access to the same authentication domain (RADIUS) – same database (the same authentication server)</a:t>
            </a:r>
          </a:p>
          <a:p>
            <a:pPr lvl="2"/>
            <a:r>
              <a:rPr lang="en-US" dirty="0"/>
              <a:t>Identified by (the WFA’s) HESSID – </a:t>
            </a:r>
            <a:r>
              <a:rPr lang="en-US" b="1" i="1" dirty="0"/>
              <a:t>Is WFA’s HESSID different?</a:t>
            </a:r>
          </a:p>
          <a:p>
            <a:pPr lvl="1"/>
            <a:r>
              <a:rPr lang="en-US" sz="1800" dirty="0"/>
              <a:t>Access to the same SSPN (802.11u)?? </a:t>
            </a:r>
            <a:r>
              <a:rPr lang="en-US" sz="1800" b="1" i="1" dirty="0"/>
              <a:t> -- Need to settle this</a:t>
            </a:r>
          </a:p>
          <a:p>
            <a:pPr lvl="1"/>
            <a:r>
              <a:rPr lang="en-US" sz="1800" dirty="0"/>
              <a:t>No assumption that there is a single SSID  </a:t>
            </a:r>
            <a:r>
              <a:rPr lang="en-US" sz="1800" b="1" i="1" dirty="0"/>
              <a:t>-- Do we agree this?</a:t>
            </a:r>
          </a:p>
          <a:p>
            <a:pPr marL="0" indent="0">
              <a:buNone/>
            </a:pPr>
            <a:r>
              <a:rPr lang="en-US" sz="2200" dirty="0" err="1"/>
              <a:t>REVmd</a:t>
            </a:r>
            <a:r>
              <a:rPr lang="en-US" sz="2200" dirty="0"/>
              <a:t> definition:</a:t>
            </a:r>
          </a:p>
          <a:p>
            <a:pPr lvl="1"/>
            <a:r>
              <a:rPr lang="en-US" sz="1600" dirty="0"/>
              <a:t>“A collection of basic service sets (BSSs), which may or may not be within the same extended service set (ESS), in which every subscription service provider network (SSPN) or other external network reachable at one BSS is reachable at all of them.”</a:t>
            </a:r>
          </a:p>
          <a:p>
            <a:pPr marL="0" indent="0">
              <a:buNone/>
            </a:pPr>
            <a:r>
              <a:rPr lang="en-US" dirty="0" err="1"/>
              <a:t>REVmd</a:t>
            </a:r>
            <a:r>
              <a:rPr lang="en-US" dirty="0"/>
              <a:t> discussion (11.33.2):</a:t>
            </a:r>
          </a:p>
          <a:p>
            <a:pPr lvl="1"/>
            <a:r>
              <a:rPr lang="en-US" sz="1600" b="0" dirty="0"/>
              <a:t>In an infrastructure BSS, the Interworking element contains signaling for Homogeneous ESSs. The HESSID is a 6-octet MAC address that identifies the homogeneous ESS. The HESSID value shall be identical to one of the BSSIDs in the homogeneous ESS. Thus, it is a globally unique identifier that, in conjunction with the SSID, may be used to provide network identification for an SSPN.</a:t>
            </a:r>
            <a:endParaRPr lang="en-US" sz="1600" dirty="0"/>
          </a:p>
        </p:txBody>
      </p:sp>
    </p:spTree>
    <p:extLst>
      <p:ext uri="{BB962C8B-B14F-4D97-AF65-F5344CB8AC3E}">
        <p14:creationId xmlns:p14="http://schemas.microsoft.com/office/powerpoint/2010/main" val="340052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295400"/>
            <a:ext cx="7772400" cy="5181600"/>
          </a:xfrm>
        </p:spPr>
        <p:txBody>
          <a:bodyPr/>
          <a:lstStyle/>
          <a:p>
            <a:pPr marL="0" indent="0">
              <a:buNone/>
            </a:pPr>
            <a:r>
              <a:rPr lang="en-US" sz="2200" dirty="0"/>
              <a:t>Recommendations (and questions):</a:t>
            </a:r>
          </a:p>
          <a:p>
            <a:r>
              <a:rPr lang="en-US" sz="1600" dirty="0"/>
              <a:t>Suggest changes to definition to discuss access to RADIUS?</a:t>
            </a:r>
          </a:p>
          <a:p>
            <a:r>
              <a:rPr lang="en-US" sz="1600" dirty="0"/>
              <a:t>Add discussion of HESS concepts in subclause 4.3</a:t>
            </a:r>
          </a:p>
          <a:p>
            <a:r>
              <a:rPr lang="en-US" sz="1600" dirty="0"/>
              <a:t>Should those changes talk about access to and thereby to SSPN, via the RADIUS access?  (Or, changes in 11.23 to expand on this?)</a:t>
            </a:r>
          </a:p>
          <a:p>
            <a:r>
              <a:rPr lang="en-US" sz="1600" dirty="0"/>
              <a:t>Both 802.11 and WFA definitions talk about the fact that the same SSID is not sufficient to know this is the same “wireless network”</a:t>
            </a:r>
          </a:p>
          <a:p>
            <a:pPr lvl="1"/>
            <a:r>
              <a:rPr lang="en-US" sz="1200" dirty="0"/>
              <a:t>Need to define what we mean by “wireless network”?</a:t>
            </a:r>
          </a:p>
          <a:p>
            <a:pPr lvl="1"/>
            <a:r>
              <a:rPr lang="en-US" sz="1200" dirty="0"/>
              <a:t>Should we have a mention that different SSIDs might access the same “wireless network”?  Do we agree with that statement?</a:t>
            </a:r>
          </a:p>
          <a:p>
            <a:r>
              <a:rPr lang="en-US" sz="1600" dirty="0"/>
              <a:t>Any changes we make here should be liaised to WFA, so they are aware, and can make parallel changes (or argue with us).</a:t>
            </a:r>
          </a:p>
          <a:p>
            <a:pPr lvl="1"/>
            <a:r>
              <a:rPr lang="en-US" sz="1200" dirty="0"/>
              <a:t>Related: Are WFA definitions still different from 802.11’s?  (They have made some wording changes/clarifications since that claim was made.)</a:t>
            </a:r>
          </a:p>
          <a:p>
            <a:r>
              <a:rPr lang="en-US" sz="1600" dirty="0"/>
              <a:t>Anything about CAG, through here?</a:t>
            </a:r>
          </a:p>
          <a:p>
            <a:r>
              <a:rPr lang="en-US" sz="1600" dirty="0"/>
              <a:t>Is the domain for Reassociation (and upper-layer mobility transparency) the domain that has the same SSID (and same HESSID)?</a:t>
            </a:r>
          </a:p>
          <a:p>
            <a:r>
              <a:rPr lang="en-US" sz="1600" dirty="0"/>
              <a:t>Is the domain for “same hotspot” (“local”) the domain that has the same HESSID, regardless of SSID?</a:t>
            </a:r>
          </a:p>
          <a:p>
            <a:r>
              <a:rPr lang="en-US" sz="1600" dirty="0"/>
              <a:t>Is there a domain for “hotspot from my [home] provider” (worldwide)?  This is really a question about roaming access (and roaming consortium, too).</a:t>
            </a:r>
          </a:p>
          <a:p>
            <a:pPr lvl="1"/>
            <a:endParaRPr lang="en-US" sz="1800" dirty="0"/>
          </a:p>
        </p:txBody>
      </p:sp>
    </p:spTree>
    <p:extLst>
      <p:ext uri="{BB962C8B-B14F-4D97-AF65-F5344CB8AC3E}">
        <p14:creationId xmlns:p14="http://schemas.microsoft.com/office/powerpoint/2010/main" val="3586791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Types D &amp; F</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000" dirty="0"/>
              <a:t>Type D key concepts:</a:t>
            </a:r>
          </a:p>
          <a:p>
            <a:pPr lvl="1"/>
            <a:r>
              <a:rPr lang="en-US" sz="1600" b="1" dirty="0"/>
              <a:t>Single “802.1Q Bridged Network”</a:t>
            </a:r>
          </a:p>
          <a:p>
            <a:pPr lvl="1"/>
            <a:r>
              <a:rPr lang="en-US" sz="1600" b="1" dirty="0"/>
              <a:t>More than one DS</a:t>
            </a:r>
          </a:p>
          <a:p>
            <a:pPr marL="0" indent="0">
              <a:buNone/>
            </a:pPr>
            <a:r>
              <a:rPr lang="en-US" sz="2000" dirty="0"/>
              <a:t>Recommendation:</a:t>
            </a:r>
          </a:p>
          <a:p>
            <a:pPr lvl="1"/>
            <a:r>
              <a:rPr lang="en-US" sz="1600" dirty="0"/>
              <a:t>Add discussion in subclause 4.3 that notes that if there is not a shared DS, then reassociation (and “seamless roaming”) concepts may not work.</a:t>
            </a:r>
          </a:p>
          <a:p>
            <a:pPr lvl="1"/>
            <a:r>
              <a:rPr lang="en-US" sz="1600" dirty="0"/>
              <a:t>However, it could still be a single 802.1 Bridged Network, so other aspects, like same IP address, and location transparency will still apply  This should be mentioned in subclause 4.3, also.</a:t>
            </a:r>
          </a:p>
          <a:p>
            <a:pPr marL="0" indent="0">
              <a:buNone/>
            </a:pPr>
            <a:r>
              <a:rPr lang="en-US" sz="2000" dirty="0"/>
              <a:t>Type F key concepts:</a:t>
            </a:r>
          </a:p>
          <a:p>
            <a:pPr lvl="1"/>
            <a:r>
              <a:rPr lang="en-US" sz="1600" dirty="0"/>
              <a:t>“Coincidentally” (or planned) same/consistent layer 2 security parameters</a:t>
            </a:r>
          </a:p>
          <a:p>
            <a:pPr lvl="1"/>
            <a:r>
              <a:rPr lang="en-US" sz="1600" dirty="0"/>
              <a:t>Same SSID</a:t>
            </a:r>
          </a:p>
          <a:p>
            <a:pPr lvl="1"/>
            <a:r>
              <a:rPr lang="en-US" sz="1600" dirty="0"/>
              <a:t>But, not same 802.1Q Bridged network</a:t>
            </a:r>
          </a:p>
          <a:p>
            <a:pPr marL="0" indent="0">
              <a:buNone/>
            </a:pPr>
            <a:r>
              <a:rPr lang="en-US" sz="1800" dirty="0"/>
              <a:t>Recommendation:</a:t>
            </a:r>
          </a:p>
          <a:p>
            <a:pPr lvl="1"/>
            <a:r>
              <a:rPr lang="en-US" sz="1400" dirty="0"/>
              <a:t>Note these distinctions in subclause 4.3, also: Same SSID and/or same security access are not sufficient to imply same 802.1Q Bridged network</a:t>
            </a:r>
          </a:p>
          <a:p>
            <a:pPr lvl="1"/>
            <a:endParaRPr lang="en-US" sz="1800" dirty="0"/>
          </a:p>
        </p:txBody>
      </p:sp>
    </p:spTree>
    <p:extLst>
      <p:ext uri="{BB962C8B-B14F-4D97-AF65-F5344CB8AC3E}">
        <p14:creationId xmlns:p14="http://schemas.microsoft.com/office/powerpoint/2010/main" val="2927771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Types D &amp; F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600200"/>
            <a:ext cx="7772400" cy="4953000"/>
          </a:xfrm>
        </p:spPr>
        <p:txBody>
          <a:bodyPr/>
          <a:lstStyle/>
          <a:p>
            <a:pPr marL="0" indent="0">
              <a:buNone/>
            </a:pPr>
            <a:r>
              <a:rPr lang="en-US" sz="2000" dirty="0"/>
              <a:t>Following the paragraphs changed (on previous slides) in 4.3.5.2, add a paragraph:</a:t>
            </a:r>
          </a:p>
          <a:p>
            <a:r>
              <a:rPr lang="en-US" sz="1800" b="0" dirty="0"/>
              <a:t>“The key concept is that the ESS appears to be a single access domain to the LLC sublayer. STAs within an ESS can communicate and mobile STAs might move from one BSS to another (within the same ESS) transparently to the LLC sublayer.</a:t>
            </a:r>
          </a:p>
          <a:p>
            <a:pPr marL="365760" indent="0">
              <a:buNone/>
            </a:pPr>
            <a:r>
              <a:rPr lang="en-US" sz="1800" b="0" u="sng" dirty="0"/>
              <a:t>For completeness of understanding, it is important to note that if multiple BSSs are configured with the same SSID, but the APs are not interconnected by a common DS, there is no guarantee of seamless mobility for STAs between those BSSs.  However, such a deployment may have a common LLC sublayer interconnection, in which case, communication with location transparency to the LLC sublayer (a single access domain) is generally still possible, but such communication could be disrupted at times when a mobile STA moves between BSSs. [A mobile STA implementation needs to take this possible configuration into account.]”</a:t>
            </a:r>
          </a:p>
          <a:p>
            <a:pPr lvl="1"/>
            <a:endParaRPr lang="en-US" sz="1800" dirty="0"/>
          </a:p>
        </p:txBody>
      </p:sp>
    </p:spTree>
    <p:extLst>
      <p:ext uri="{BB962C8B-B14F-4D97-AF65-F5344CB8AC3E}">
        <p14:creationId xmlns:p14="http://schemas.microsoft.com/office/powerpoint/2010/main" val="265533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General</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000" dirty="0"/>
              <a:t>Related, but separate:</a:t>
            </a:r>
            <a:endParaRPr lang="en-US" sz="1600" b="1" dirty="0"/>
          </a:p>
          <a:p>
            <a:pPr marL="0" indent="0">
              <a:buNone/>
            </a:pPr>
            <a:r>
              <a:rPr lang="en-US" sz="2000" dirty="0"/>
              <a:t>Recommendation?</a:t>
            </a:r>
          </a:p>
          <a:p>
            <a:pPr lvl="1"/>
            <a:r>
              <a:rPr lang="en-US" sz="1600" dirty="0"/>
              <a:t>Remove 802.2 (LLC) discussion, and substitute in 802.1 concepts (802.1Q, etc.)?</a:t>
            </a:r>
          </a:p>
          <a:p>
            <a:pPr lvl="1"/>
            <a:endParaRPr lang="en-US" sz="1600" dirty="0"/>
          </a:p>
          <a:p>
            <a:r>
              <a:rPr lang="en-US" sz="2000" dirty="0"/>
              <a:t>Upon further review, the only references to 802.2 are unrelated to this discussion.  One in a NOTE in 7.2.3.2.4, suggesting that DS updates could be implemented with 802.2 XID null frames.  And there are two references in a NOTE in 9.4.2.153 that LLC headers are defined in 802.2, for understanding the concept of LLC Header removal.</a:t>
            </a:r>
          </a:p>
          <a:p>
            <a:r>
              <a:rPr lang="en-US" sz="2000" dirty="0"/>
              <a:t>Neither of these are related to architecture discussions, so there are no “bad/old” architecture references to 802.2 anymore.</a:t>
            </a:r>
          </a:p>
          <a:p>
            <a:pPr lvl="1"/>
            <a:endParaRPr lang="en-US" sz="1800" dirty="0"/>
          </a:p>
        </p:txBody>
      </p:sp>
    </p:spTree>
    <p:extLst>
      <p:ext uri="{BB962C8B-B14F-4D97-AF65-F5344CB8AC3E}">
        <p14:creationId xmlns:p14="http://schemas.microsoft.com/office/powerpoint/2010/main" val="799509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1B14C0-9580-4611-8F56-D7A9E549823B}"/>
              </a:ext>
            </a:extLst>
          </p:cNvPr>
          <p:cNvSpPr>
            <a:spLocks noGrp="1"/>
          </p:cNvSpPr>
          <p:nvPr>
            <p:ph type="ctrTitle"/>
          </p:nvPr>
        </p:nvSpPr>
        <p:spPr/>
        <p:txBody>
          <a:bodyPr/>
          <a:lstStyle/>
          <a:p>
            <a:r>
              <a:rPr lang="en-US" dirty="0"/>
              <a:t>Background/old discussion slides</a:t>
            </a:r>
            <a:br>
              <a:rPr lang="en-US" dirty="0"/>
            </a:br>
            <a:r>
              <a:rPr lang="en-US" sz="2400" b="0" dirty="0"/>
              <a:t>(scrub these for other/minor proposed changes to spec)</a:t>
            </a:r>
            <a:endParaRPr lang="en-US" b="0" dirty="0"/>
          </a:p>
        </p:txBody>
      </p:sp>
      <p:sp>
        <p:nvSpPr>
          <p:cNvPr id="4" name="Footer Placeholder 3">
            <a:extLst>
              <a:ext uri="{FF2B5EF4-FFF2-40B4-BE49-F238E27FC236}">
                <a16:creationId xmlns:a16="http://schemas.microsoft.com/office/drawing/2014/main" id="{8F1F5697-22E3-4BC0-90CE-C9A8C4AA8C46}"/>
              </a:ext>
            </a:extLst>
          </p:cNvPr>
          <p:cNvSpPr>
            <a:spLocks noGrp="1"/>
          </p:cNvSpPr>
          <p:nvPr>
            <p:ph type="ftr" sz="quarter" idx="10"/>
          </p:nvPr>
        </p:nvSpPr>
        <p:spPr/>
        <p:txBody>
          <a:bodyPr/>
          <a:lstStyle/>
          <a:p>
            <a:pPr>
              <a:defRPr/>
            </a:pPr>
            <a:r>
              <a:rPr lang="en-US"/>
              <a:t>Mark Hamilton, Polycom, Inc.</a:t>
            </a:r>
          </a:p>
        </p:txBody>
      </p:sp>
      <p:sp>
        <p:nvSpPr>
          <p:cNvPr id="5" name="Slide Number Placeholder 4">
            <a:extLst>
              <a:ext uri="{FF2B5EF4-FFF2-40B4-BE49-F238E27FC236}">
                <a16:creationId xmlns:a16="http://schemas.microsoft.com/office/drawing/2014/main" id="{7B4AA0DB-06AF-4766-A42D-5DC7D404C52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23</a:t>
            </a:fld>
            <a:endParaRPr lang="en-US" altLang="en-US"/>
          </a:p>
        </p:txBody>
      </p:sp>
    </p:spTree>
    <p:extLst>
      <p:ext uri="{BB962C8B-B14F-4D97-AF65-F5344CB8AC3E}">
        <p14:creationId xmlns:p14="http://schemas.microsoft.com/office/powerpoint/2010/main" val="3171857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762000"/>
          </a:xfrm>
        </p:spPr>
        <p:txBody>
          <a:bodyPr/>
          <a:lstStyle/>
          <a:p>
            <a:r>
              <a:rPr lang="en-US" dirty="0"/>
              <a:t>Themes in types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nvPr>
        </p:nvGraphicFramePr>
        <p:xfrm>
          <a:off x="685800" y="1447800"/>
          <a:ext cx="7772400" cy="459232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r h="370840">
                <a:tc>
                  <a:txBody>
                    <a:bodyPr/>
                    <a:lstStyle/>
                    <a:p>
                      <a:r>
                        <a:rPr lang="en-US" dirty="0"/>
                        <a:t>G</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Some other scope, really</a:t>
                      </a:r>
                    </a:p>
                  </a:txBody>
                  <a:tcPr/>
                </a:tc>
                <a:extLst>
                  <a:ext uri="{0D108BD9-81ED-4DB2-BD59-A6C34878D82A}">
                    <a16:rowId xmlns:a16="http://schemas.microsoft.com/office/drawing/2014/main" val="1293990246"/>
                  </a:ext>
                </a:extLst>
              </a:tr>
            </a:tbl>
          </a:graphicData>
        </a:graphic>
      </p:graphicFrame>
      <p:sp>
        <p:nvSpPr>
          <p:cNvPr id="4" name="Title 1">
            <a:extLst>
              <a:ext uri="{FF2B5EF4-FFF2-40B4-BE49-F238E27FC236}">
                <a16:creationId xmlns:a16="http://schemas.microsoft.com/office/drawing/2014/main" id="{B188881F-4436-4DEE-8902-0D875B14F374}"/>
              </a:ext>
            </a:extLst>
          </p:cNvPr>
          <p:cNvSpPr txBox="1">
            <a:spLocks/>
          </p:cNvSpPr>
          <p:nvPr/>
        </p:nvSpPr>
        <p:spPr bwMode="auto">
          <a:xfrm>
            <a:off x="533400" y="5867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000" b="0" kern="0" dirty="0"/>
              <a:t>In the following slides, </a:t>
            </a:r>
            <a:r>
              <a:rPr lang="en-US" sz="2000" kern="0" dirty="0"/>
              <a:t>Bold </a:t>
            </a:r>
            <a:r>
              <a:rPr lang="en-US" sz="2000" b="0" kern="0" dirty="0"/>
              <a:t>text identifies the defining attributes</a:t>
            </a:r>
          </a:p>
        </p:txBody>
      </p:sp>
    </p:spTree>
    <p:extLst>
      <p:ext uri="{BB962C8B-B14F-4D97-AF65-F5344CB8AC3E}">
        <p14:creationId xmlns:p14="http://schemas.microsoft.com/office/powerpoint/2010/main" val="632892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r>
              <a:rPr lang="en-US" dirty="0"/>
              <a:t>An &lt;x&gt;SS is a set of BSSs that have a common set of properties that a STA cares about.</a:t>
            </a:r>
          </a:p>
          <a:p>
            <a:pPr lvl="1"/>
            <a:r>
              <a:rPr lang="en-US" dirty="0"/>
              <a:t>For example purposes, we consider/discuss &lt;x&gt;SS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p:txBody>
      </p:sp>
    </p:spTree>
    <p:extLst>
      <p:ext uri="{BB962C8B-B14F-4D97-AF65-F5344CB8AC3E}">
        <p14:creationId xmlns:p14="http://schemas.microsoft.com/office/powerpoint/2010/main" val="3258337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sz="1600" dirty="0"/>
              <a:t>“In typical Wi-Fi deployments, if two APs have different SSIDs, they are considered to be different wireless networks. If two APs have the same SSID, they are considered to be part of the same wireless network. But because SSIDs are not globally administered, it is possible that two APs with the same SSID are, in fact, in different wireless networks. The homogeneous extended service set identifier (HESSID) element allows mobile devices to detect this condition. When two APs have the same SSID but from different wireless networks, the two networks have different HESSIDs.”</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16622188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45936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Analysis of the 7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July 2019, more detailed analysis types A and E, and other concepts that need to be discussed, on the following slides (26 – 30).</a:t>
            </a:r>
          </a:p>
          <a:p>
            <a:endParaRPr lang="en-US" dirty="0"/>
          </a:p>
        </p:txBody>
      </p:sp>
    </p:spTree>
    <p:extLst>
      <p:ext uri="{BB962C8B-B14F-4D97-AF65-F5344CB8AC3E}">
        <p14:creationId xmlns:p14="http://schemas.microsoft.com/office/powerpoint/2010/main" val="18379164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1</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Single “802.1Q Bridged Network”</a:t>
            </a:r>
          </a:p>
          <a:p>
            <a:pPr lvl="1"/>
            <a:r>
              <a:rPr lang="en-US" sz="1800" dirty="0"/>
              <a:t>That is:</a:t>
            </a:r>
          </a:p>
          <a:p>
            <a:pPr lvl="1"/>
            <a:r>
              <a:rPr lang="en-US" sz="1800" dirty="0"/>
              <a:t>Same subnet</a:t>
            </a:r>
          </a:p>
          <a:p>
            <a:pPr lvl="2"/>
            <a:r>
              <a:rPr lang="en-US" sz="1600" dirty="0"/>
              <a:t>There may be multiple subnets, but a given client sees a consistent subnet (or set of subnets it is using), as it moves around</a:t>
            </a:r>
          </a:p>
          <a:p>
            <a:pPr lvl="1"/>
            <a:r>
              <a:rPr lang="en-US" sz="1800" dirty="0"/>
              <a:t>IP address(es) doesn’t change with ‘moving’ within &lt;x&gt;SS</a:t>
            </a:r>
          </a:p>
          <a:p>
            <a:pPr lvl="1"/>
            <a:r>
              <a:rPr lang="en-US" sz="1800" dirty="0"/>
              <a:t>Transparency of location (“appears as a single BSS to UL”)</a:t>
            </a:r>
          </a:p>
          <a:p>
            <a:r>
              <a:rPr lang="en-US" sz="2200" dirty="0"/>
              <a:t>Current ESS definition (</a:t>
            </a:r>
            <a:r>
              <a:rPr lang="en-US" sz="2200" dirty="0" err="1"/>
              <a:t>REVmd</a:t>
            </a:r>
            <a:r>
              <a:rPr lang="en-US" sz="2200" dirty="0"/>
              <a:t>) is:</a:t>
            </a:r>
          </a:p>
          <a:p>
            <a:pPr lvl="1"/>
            <a:r>
              <a:rPr lang="en-US" dirty="0"/>
              <a:t>extended service set (ESS): </a:t>
            </a:r>
            <a:r>
              <a:rPr lang="en-US" b="0" dirty="0"/>
              <a:t>A set of one or more interconnected basic service sets (BSSs) that appears as a </a:t>
            </a:r>
            <a:r>
              <a:rPr lang="en-US" dirty="0"/>
              <a:t>single BSS to the logical link control (LLC) layer at any station (STA) associated with one of those BSSs.</a:t>
            </a:r>
          </a:p>
          <a:p>
            <a:r>
              <a:rPr lang="en-US" dirty="0"/>
              <a:t>Conclusion: </a:t>
            </a:r>
          </a:p>
          <a:p>
            <a:pPr lvl="1"/>
            <a:r>
              <a:rPr lang="en-US" dirty="0"/>
              <a:t>“appears as a single BSS to the LLC layer”	</a:t>
            </a:r>
            <a:r>
              <a:rPr lang="en-US" dirty="0">
                <a:highlight>
                  <a:srgbClr val="FFFF00"/>
                </a:highlight>
                <a:latin typeface="Segoe UI Symbol" panose="020B0502040204020203" pitchFamily="34" charset="0"/>
                <a:ea typeface="Segoe UI Symbol" panose="020B0502040204020203" pitchFamily="34" charset="0"/>
              </a:rPr>
              <a:t>✓</a:t>
            </a:r>
          </a:p>
          <a:p>
            <a:pPr lvl="1"/>
            <a:r>
              <a:rPr lang="en-US" dirty="0"/>
              <a:t>“to … any STA associated”			</a:t>
            </a:r>
            <a:r>
              <a:rPr lang="en-US" dirty="0">
                <a:highlight>
                  <a:srgbClr val="FFFF00"/>
                </a:highlight>
                <a:latin typeface="Segoe UI Symbol" panose="020B0502040204020203" pitchFamily="34" charset="0"/>
                <a:ea typeface="Segoe UI Symbol" panose="020B0502040204020203" pitchFamily="34" charset="0"/>
              </a:rPr>
              <a:t>☹  </a:t>
            </a:r>
            <a:r>
              <a:rPr lang="en-US" dirty="0"/>
              <a:t>(Needs “Portal”)</a:t>
            </a:r>
          </a:p>
          <a:p>
            <a:pPr lvl="1"/>
            <a:endParaRPr lang="en-US" dirty="0"/>
          </a:p>
          <a:p>
            <a:pPr lvl="1"/>
            <a:endParaRPr lang="en-US" dirty="0"/>
          </a:p>
        </p:txBody>
      </p:sp>
    </p:spTree>
    <p:extLst>
      <p:ext uri="{BB962C8B-B14F-4D97-AF65-F5344CB8AC3E}">
        <p14:creationId xmlns:p14="http://schemas.microsoft.com/office/powerpoint/2010/main" val="16069046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2</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One DS</a:t>
            </a:r>
          </a:p>
          <a:p>
            <a:pPr lvl="1"/>
            <a:r>
              <a:rPr lang="en-US" sz="1800" dirty="0"/>
              <a:t>Mechanism for accomplishing the above, not a property</a:t>
            </a:r>
          </a:p>
          <a:p>
            <a:pPr lvl="1"/>
            <a:r>
              <a:rPr lang="en-US" sz="1800" dirty="0"/>
              <a:t>(But, implies and is implied by, a single Portal (or none), to accomplish the above)</a:t>
            </a:r>
          </a:p>
          <a:p>
            <a:r>
              <a:rPr lang="en-US" sz="2200" dirty="0"/>
              <a:t>Must have same SSID (careful!)</a:t>
            </a:r>
          </a:p>
          <a:p>
            <a:pPr lvl="1"/>
            <a:r>
              <a:rPr lang="en-US" sz="1800" dirty="0" err="1"/>
              <a:t>REVmd</a:t>
            </a:r>
            <a:r>
              <a:rPr lang="en-US" sz="1800" dirty="0"/>
              <a:t> 4.3.5.2: “An ESS is the union of the infrastructure BSSs with the same SSID connected by a DS. The ESS does not include the DS”</a:t>
            </a:r>
          </a:p>
          <a:p>
            <a:pPr lvl="1"/>
            <a:r>
              <a:rPr lang="en-US" sz="1800" dirty="0"/>
              <a:t>WFA Deployment Guidelines: “If two APs have the same SSID they are considered to be part of the same wireless network.  But, because SSIDs are not globally administered it is possible that two APs with the same SSID are in fact in different wireless networks.”</a:t>
            </a:r>
          </a:p>
          <a:p>
            <a:pPr lvl="1"/>
            <a:r>
              <a:rPr lang="en-US" sz="1800" dirty="0"/>
              <a:t>Recommendation: Add clarification, somewhat like WFA’s comments, to 4.3.5.2, to discuss the “coincidentally the same” SSID scenario.  Perhaps a hint that clients need to handle this?</a:t>
            </a:r>
          </a:p>
          <a:p>
            <a:pPr lvl="1"/>
            <a:r>
              <a:rPr lang="en-US" sz="1800" dirty="0"/>
              <a:t>Conclusion: Client can’t (for sure) detect an ESS, but standard can discuss how it behaves.  What does this mean for the requirements (“An ESS shall …”)</a:t>
            </a:r>
          </a:p>
          <a:p>
            <a:pPr lvl="1"/>
            <a:endParaRPr lang="en-US" dirty="0"/>
          </a:p>
        </p:txBody>
      </p:sp>
    </p:spTree>
    <p:extLst>
      <p:ext uri="{BB962C8B-B14F-4D97-AF65-F5344CB8AC3E}">
        <p14:creationId xmlns:p14="http://schemas.microsoft.com/office/powerpoint/2010/main" val="27920803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3</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Can </a:t>
            </a:r>
            <a:r>
              <a:rPr lang="en-US" sz="2200" dirty="0" err="1"/>
              <a:t>Reassociate</a:t>
            </a:r>
            <a:endParaRPr lang="en-US" sz="2200" dirty="0"/>
          </a:p>
          <a:p>
            <a:pPr lvl="1"/>
            <a:r>
              <a:rPr lang="en-US" sz="1800" dirty="0"/>
              <a:t>Just mechanism?  (Does this add anything new?)</a:t>
            </a:r>
          </a:p>
          <a:p>
            <a:r>
              <a:rPr lang="en-US" sz="2200" dirty="0"/>
              <a:t>Can’t necessarily FT between all APs (more than one “mobility domain”) (and not just because equipment is not capable/configured, but due to ‘real’ barriers such as distance)</a:t>
            </a:r>
          </a:p>
          <a:p>
            <a:pPr lvl="1"/>
            <a:r>
              <a:rPr lang="en-US" sz="1800" dirty="0"/>
              <a:t>Conclusion:  Mobility domain is useful, and is independent of ESS, but must be a subset of an ESS.  Covered as Type E.</a:t>
            </a:r>
          </a:p>
          <a:p>
            <a:pPr lvl="1"/>
            <a:endParaRPr lang="en-US" dirty="0"/>
          </a:p>
          <a:p>
            <a:pPr lvl="1"/>
            <a:endParaRPr lang="en-US" dirty="0"/>
          </a:p>
        </p:txBody>
      </p:sp>
    </p:spTree>
    <p:extLst>
      <p:ext uri="{BB962C8B-B14F-4D97-AF65-F5344CB8AC3E}">
        <p14:creationId xmlns:p14="http://schemas.microsoft.com/office/powerpoint/2010/main" val="36113941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E analysis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Same properties as Type A, plus:</a:t>
            </a:r>
          </a:p>
          <a:p>
            <a:pPr lvl="1"/>
            <a:r>
              <a:rPr lang="en-US" sz="1800" b="1" dirty="0"/>
              <a:t>Can FT</a:t>
            </a:r>
          </a:p>
          <a:p>
            <a:pPr lvl="1"/>
            <a:r>
              <a:rPr lang="en-US" sz="1800" b="1" dirty="0"/>
              <a:t>Must have same MDID</a:t>
            </a:r>
          </a:p>
          <a:p>
            <a:r>
              <a:rPr lang="en-US" sz="2200" dirty="0" err="1"/>
              <a:t>REVmd</a:t>
            </a:r>
            <a:r>
              <a:rPr lang="en-US" sz="2200" dirty="0"/>
              <a:t>, subclause 3.1:</a:t>
            </a:r>
          </a:p>
          <a:p>
            <a:pPr lvl="1"/>
            <a:r>
              <a:rPr lang="en-US" b="1" dirty="0"/>
              <a:t>mobility domain</a:t>
            </a:r>
            <a:r>
              <a:rPr lang="en-US" dirty="0"/>
              <a:t>: </a:t>
            </a:r>
            <a:r>
              <a:rPr lang="en-US" b="0" dirty="0"/>
              <a:t>A set of basic service sets (BSSs), within the same extended service set (ESS), that support fast BSS transitions between themselves and that are identified by the set’s mobility domain identifier (MDID).</a:t>
            </a:r>
            <a:endParaRPr lang="en-US" sz="4400" dirty="0"/>
          </a:p>
          <a:p>
            <a:r>
              <a:rPr lang="en-US" sz="2200" dirty="0"/>
              <a:t>Conclusion:  </a:t>
            </a:r>
          </a:p>
          <a:p>
            <a:pPr lvl="1"/>
            <a:r>
              <a:rPr lang="en-US" dirty="0"/>
              <a:t>Definition seems to cover it (assuming “ESS” is understood</a:t>
            </a:r>
          </a:p>
          <a:p>
            <a:pPr lvl="1"/>
            <a:endParaRPr lang="en-US" dirty="0"/>
          </a:p>
        </p:txBody>
      </p:sp>
    </p:spTree>
    <p:extLst>
      <p:ext uri="{BB962C8B-B14F-4D97-AF65-F5344CB8AC3E}">
        <p14:creationId xmlns:p14="http://schemas.microsoft.com/office/powerpoint/2010/main" val="40115029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Remaining concepts analysis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Type B (“HESS”?)</a:t>
            </a:r>
          </a:p>
          <a:p>
            <a:r>
              <a:rPr lang="en-US" sz="2200" dirty="0"/>
              <a:t>Type C?</a:t>
            </a:r>
          </a:p>
          <a:p>
            <a:r>
              <a:rPr lang="en-US" sz="2200" dirty="0"/>
              <a:t>Distinction between Type D and Type F, and either needed?</a:t>
            </a:r>
          </a:p>
          <a:p>
            <a:endParaRPr lang="en-US" sz="2200" dirty="0"/>
          </a:p>
          <a:p>
            <a:r>
              <a:rPr lang="en-US" sz="2200" dirty="0"/>
              <a:t>More HESS discussion</a:t>
            </a:r>
          </a:p>
          <a:p>
            <a:endParaRPr lang="en-US" sz="2200" dirty="0"/>
          </a:p>
          <a:p>
            <a:r>
              <a:rPr lang="en-US" dirty="0"/>
              <a:t>Concepts we need:</a:t>
            </a:r>
          </a:p>
          <a:p>
            <a:pPr lvl="1"/>
            <a:r>
              <a:rPr lang="en-US" dirty="0"/>
              <a:t>Domain for Reassociation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endParaRPr lang="en-US" sz="2200" dirty="0"/>
          </a:p>
          <a:p>
            <a:endParaRPr lang="en-US" sz="2200" dirty="0"/>
          </a:p>
          <a:p>
            <a:pPr lvl="1"/>
            <a:endParaRPr lang="en-US" dirty="0"/>
          </a:p>
        </p:txBody>
      </p:sp>
    </p:spTree>
    <p:extLst>
      <p:ext uri="{BB962C8B-B14F-4D97-AF65-F5344CB8AC3E}">
        <p14:creationId xmlns:p14="http://schemas.microsoft.com/office/powerpoint/2010/main" val="100600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The 7 identified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As of Sept 2018, had concluded the 7 types (“A” through “G”) on the following slides (5 – 11).</a:t>
            </a:r>
          </a:p>
          <a:p>
            <a:endParaRPr lang="en-US" dirty="0"/>
          </a:p>
          <a:p>
            <a:r>
              <a:rPr lang="en-US" dirty="0"/>
              <a:t>Status for further discussion, as of Sept 2018, on slide 12.</a:t>
            </a:r>
          </a:p>
        </p:txBody>
      </p:sp>
    </p:spTree>
    <p:extLst>
      <p:ext uri="{BB962C8B-B14F-4D97-AF65-F5344CB8AC3E}">
        <p14:creationId xmlns:p14="http://schemas.microsoft.com/office/powerpoint/2010/main" val="3450051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381000" y="1381897"/>
            <a:ext cx="8382000" cy="4800600"/>
          </a:xfrm>
        </p:spPr>
        <p:txBody>
          <a:bodyPr/>
          <a:lstStyle/>
          <a:p>
            <a:r>
              <a:rPr lang="en-US" sz="2000" dirty="0"/>
              <a:t>What does type A do/have? :</a:t>
            </a:r>
          </a:p>
          <a:p>
            <a:pPr lvl="1"/>
            <a:r>
              <a:rPr lang="en-US" sz="1800" b="1" dirty="0"/>
              <a:t>Single “802.1Q Bridged Network”</a:t>
            </a:r>
          </a:p>
          <a:p>
            <a:pPr lvl="2"/>
            <a:r>
              <a:rPr lang="en-US" sz="1600" dirty="0"/>
              <a:t>That is:</a:t>
            </a:r>
          </a:p>
          <a:p>
            <a:pPr lvl="2"/>
            <a:r>
              <a:rPr lang="en-US" sz="1600" dirty="0"/>
              <a:t>Same subnet</a:t>
            </a:r>
          </a:p>
          <a:p>
            <a:pPr lvl="3"/>
            <a:r>
              <a:rPr lang="en-US" sz="1400" dirty="0"/>
              <a:t>There may be multiple subnets, but a given client sees a consistent subnet (or set of subnets it is using), as it moves around</a:t>
            </a:r>
          </a:p>
          <a:p>
            <a:pPr lvl="2"/>
            <a:r>
              <a:rPr lang="en-US" sz="1600" dirty="0"/>
              <a:t>IP address(</a:t>
            </a:r>
            <a:r>
              <a:rPr lang="en-US" sz="1600" dirty="0" err="1"/>
              <a:t>es</a:t>
            </a:r>
            <a:r>
              <a:rPr lang="en-US" sz="1600" dirty="0"/>
              <a:t>) doesn’t change with ‘moving’ within &lt;x&gt;SS</a:t>
            </a:r>
          </a:p>
          <a:p>
            <a:pPr lvl="2"/>
            <a:r>
              <a:rPr lang="en-US" sz="1600" dirty="0"/>
              <a:t>Transparency of location (“appears as a single BSS to UL”)</a:t>
            </a:r>
          </a:p>
          <a:p>
            <a:pPr lvl="1"/>
            <a:r>
              <a:rPr lang="en-US" sz="1800" b="1" dirty="0"/>
              <a:t>One DS</a:t>
            </a:r>
          </a:p>
          <a:p>
            <a:pPr lvl="1"/>
            <a:r>
              <a:rPr lang="en-US" sz="1800" dirty="0"/>
              <a:t>Can </a:t>
            </a:r>
            <a:r>
              <a:rPr lang="en-US" sz="1800" dirty="0" err="1"/>
              <a:t>Reassociate</a:t>
            </a:r>
            <a:endParaRPr lang="en-US" sz="1800" dirty="0"/>
          </a:p>
          <a:p>
            <a:pPr lvl="1"/>
            <a:r>
              <a:rPr lang="en-US" sz="1800" b="1" dirty="0"/>
              <a:t>Must have same SSID (careful!) (md D1.5 4.3.5.2)</a:t>
            </a:r>
          </a:p>
          <a:p>
            <a:pPr lvl="1"/>
            <a:r>
              <a:rPr lang="en-US" sz="1800" dirty="0"/>
              <a:t>Can’t necessarily FT between all APs (more than one “mobility domain”) (and not just because equipment is not capable/configured, but due to ‘real’ barriers such as distance)</a:t>
            </a:r>
          </a:p>
          <a:p>
            <a:pPr lvl="1"/>
            <a:r>
              <a:rPr lang="en-US" sz="1800" dirty="0"/>
              <a:t>Examples: Simple, well-known “ESS”; 2 buildings far enough apart to not support FT (each building has its own “mobility domain”); groups of APs where there is too much latency between the groups to handle FT; &lt;x&gt;SS </a:t>
            </a:r>
            <a:r>
              <a:rPr lang="en-US" sz="1800" dirty="0" err="1"/>
              <a:t>subsetted</a:t>
            </a:r>
            <a:r>
              <a:rPr lang="en-US" sz="1800" dirty="0"/>
              <a:t> to limit number of clients within each subset that can FT (each mobility domain has limited resource requirements)</a:t>
            </a:r>
          </a:p>
        </p:txBody>
      </p:sp>
    </p:spTree>
    <p:extLst>
      <p:ext uri="{BB962C8B-B14F-4D97-AF65-F5344CB8AC3E}">
        <p14:creationId xmlns:p14="http://schemas.microsoft.com/office/powerpoint/2010/main" val="539233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“HESS” (or close)</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B do/have? :</a:t>
            </a:r>
          </a:p>
          <a:p>
            <a:pPr lvl="1"/>
            <a:r>
              <a:rPr lang="en-US" b="1"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Access to the same SSPN (802.11u)?? </a:t>
            </a:r>
            <a:r>
              <a:rPr lang="en-US" b="1" i="1" dirty="0"/>
              <a:t> </a:t>
            </a:r>
            <a:r>
              <a:rPr lang="en-US" sz="2400" b="1" i="1" dirty="0"/>
              <a:t>-- Need to settle this</a:t>
            </a:r>
          </a:p>
          <a:p>
            <a:pPr lvl="1"/>
            <a:r>
              <a:rPr lang="en-US" dirty="0"/>
              <a:t>Example: National/Worldwide chain of stores</a:t>
            </a:r>
          </a:p>
          <a:p>
            <a:pPr lvl="1"/>
            <a:r>
              <a:rPr lang="en-US" dirty="0"/>
              <a:t>No assumption that there is a single SSID  </a:t>
            </a:r>
            <a:r>
              <a:rPr lang="en-US" sz="2400" b="1" i="1" dirty="0"/>
              <a:t>-- Do we agree this?</a:t>
            </a:r>
            <a:endParaRPr lang="en-US" b="1" i="1" dirty="0"/>
          </a:p>
          <a:p>
            <a:pPr lvl="1"/>
            <a:r>
              <a:rPr lang="en-US" dirty="0"/>
              <a:t>Discovery/Selection: SSPN information (“Roaming Consortium”,  “Visited network”, “NAI Realm”, etc.)</a:t>
            </a:r>
          </a:p>
          <a:p>
            <a:pPr lvl="1"/>
            <a:r>
              <a:rPr lang="en-US" dirty="0"/>
              <a:t>Connection credentials: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1726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C do/have? :</a:t>
            </a:r>
          </a:p>
          <a:p>
            <a:pPr lvl="1"/>
            <a:r>
              <a:rPr lang="en-US" dirty="0"/>
              <a:t>Same accounting for use</a:t>
            </a:r>
          </a:p>
          <a:p>
            <a:pPr lvl="1"/>
            <a:endParaRPr lang="en-US" dirty="0"/>
          </a:p>
          <a:p>
            <a:pPr lvl="1"/>
            <a:r>
              <a:rPr lang="en-US" dirty="0"/>
              <a:t>Need to return to this, remind ourselves of the use case/scenario that’s different from type B</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0370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447800"/>
            <a:ext cx="7772400" cy="4800600"/>
          </a:xfrm>
        </p:spPr>
        <p:txBody>
          <a:bodyPr/>
          <a:lstStyle/>
          <a:p>
            <a:r>
              <a:rPr lang="en-US" dirty="0"/>
              <a:t>What does type D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a:t>
            </a:r>
          </a:p>
          <a:p>
            <a:pPr lvl="1"/>
            <a:r>
              <a:rPr lang="en-US" b="1" dirty="0"/>
              <a:t>More than one DS</a:t>
            </a:r>
          </a:p>
          <a:p>
            <a:pPr lvl="1"/>
            <a:r>
              <a:rPr lang="en-US" dirty="0"/>
              <a:t>Can’t </a:t>
            </a:r>
            <a:r>
              <a:rPr lang="en-US" dirty="0" err="1"/>
              <a:t>reassociate</a:t>
            </a:r>
            <a:r>
              <a:rPr lang="en-US" dirty="0"/>
              <a:t> across the DSs</a:t>
            </a:r>
            <a:r>
              <a:rPr lang="en-US" dirty="0">
                <a:solidFill>
                  <a:srgbClr val="FF0000"/>
                </a:solidFill>
              </a:rPr>
              <a:t> – check this in the spec</a:t>
            </a:r>
            <a:endParaRPr lang="en-US" dirty="0"/>
          </a:p>
          <a:p>
            <a:pPr lvl="1"/>
            <a:r>
              <a:rPr lang="en-US" dirty="0"/>
              <a:t>May or may not have the same SSID</a:t>
            </a:r>
          </a:p>
          <a:p>
            <a:pPr lvl="1"/>
            <a:r>
              <a:rPr lang="en-US" dirty="0"/>
              <a:t>Example: A house with two, unrelated APs (different vendor, for example), plugged into the same Ethernet switch, with the same SSID.</a:t>
            </a:r>
          </a:p>
          <a:p>
            <a:pPr lvl="1"/>
            <a:endParaRPr lang="en-US" dirty="0"/>
          </a:p>
          <a:p>
            <a:pPr lvl="1"/>
            <a:r>
              <a:rPr lang="en-US" dirty="0"/>
              <a:t>Not a .11 concept, but a composite of separate .11 networks and a .1 concept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9768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E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 </a:t>
            </a:r>
          </a:p>
          <a:p>
            <a:pPr lvl="1"/>
            <a:r>
              <a:rPr lang="en-US" b="1" dirty="0"/>
              <a:t>One DS</a:t>
            </a:r>
          </a:p>
          <a:p>
            <a:pPr lvl="1"/>
            <a:r>
              <a:rPr lang="en-US" dirty="0"/>
              <a:t>Can </a:t>
            </a:r>
            <a:r>
              <a:rPr lang="en-US" dirty="0" err="1"/>
              <a:t>reassociate</a:t>
            </a:r>
            <a:endParaRPr lang="en-US" dirty="0"/>
          </a:p>
          <a:p>
            <a:pPr lvl="1"/>
            <a:r>
              <a:rPr lang="en-US" b="1" dirty="0"/>
              <a:t>Can FT</a:t>
            </a:r>
          </a:p>
          <a:p>
            <a:pPr lvl="1"/>
            <a:r>
              <a:rPr lang="en-US" b="1" dirty="0"/>
              <a:t>Must have same MDID</a:t>
            </a:r>
          </a:p>
          <a:p>
            <a:pPr lvl="1"/>
            <a:r>
              <a:rPr lang="en-US" dirty="0"/>
              <a:t>Must have same SSID</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7851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55262</TotalTime>
  <Words>4513</Words>
  <Application>Microsoft Office PowerPoint</Application>
  <PresentationFormat>On-screen Show (4:3)</PresentationFormat>
  <Paragraphs>400</Paragraphs>
  <Slides>37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1" baseType="lpstr">
      <vt:lpstr>Segoe UI Symbol</vt:lpstr>
      <vt:lpstr>Times New Roman</vt:lpstr>
      <vt:lpstr>802-11-Submission</vt:lpstr>
      <vt:lpstr>Document</vt:lpstr>
      <vt:lpstr>What is an ESS?</vt:lpstr>
      <vt:lpstr>Abstract</vt:lpstr>
      <vt:lpstr>Goal of &lt;x&gt;SS discussion</vt:lpstr>
      <vt:lpstr>(Background) The 7 identified types</vt:lpstr>
      <vt:lpstr>Example &lt;x&gt;SS – “ESS”</vt:lpstr>
      <vt:lpstr>Example &lt;x&gt;SS – “HESS” (or close)</vt:lpstr>
      <vt:lpstr>Example &lt;x&gt;SS</vt:lpstr>
      <vt:lpstr>Example &lt;x&gt;SS</vt:lpstr>
      <vt:lpstr>Example &lt;x&gt;SS – “Mobility Domain”</vt:lpstr>
      <vt:lpstr>Example &lt;x&gt;SS</vt:lpstr>
      <vt:lpstr>Example &lt;x&gt;SS</vt:lpstr>
      <vt:lpstr>Summary/status (Sept 2018)</vt:lpstr>
      <vt:lpstr>Proposed Way forward (Jan 2020)</vt:lpstr>
      <vt:lpstr>Way forward (Jan 2020) – Type A</vt:lpstr>
      <vt:lpstr>Way forward (Jan 2020) – Type A (cont)</vt:lpstr>
      <vt:lpstr>Way forward (Jan 2020) – Type A (cont)</vt:lpstr>
      <vt:lpstr>Way forward (Jan 2020) – Type A (cont)</vt:lpstr>
      <vt:lpstr>Way forward (Jan 2020) – Type B</vt:lpstr>
      <vt:lpstr>Way forward (Jan 2020) – Type B (cont)</vt:lpstr>
      <vt:lpstr>Way forward (Jan 2020) – Types D &amp; F</vt:lpstr>
      <vt:lpstr>Way forward (Jan 2020) – Types D &amp; F (cont)</vt:lpstr>
      <vt:lpstr>Way forward (Jan 2020) – General</vt:lpstr>
      <vt:lpstr>Background/old discussion slides (scrub these for other/minor proposed changes to spec)</vt:lpstr>
      <vt:lpstr>What is an ESS?</vt:lpstr>
      <vt:lpstr>What is an ESS?  (Continued)</vt:lpstr>
      <vt:lpstr>What is an ESS? – Direction?</vt:lpstr>
      <vt:lpstr>ESS and HESS?</vt:lpstr>
      <vt:lpstr>HESS concepts (not necessarily what 802.11 says, now)</vt:lpstr>
      <vt:lpstr>Themes in types</vt:lpstr>
      <vt:lpstr>Needed concepts (not necessarily what 802.11 says, now)</vt:lpstr>
      <vt:lpstr>HESS concepts (not necessarily what 802.11 says, now)</vt:lpstr>
      <vt:lpstr>(Background) Analysis of the 7 types</vt:lpstr>
      <vt:lpstr>Type A analysis (“ESS”) – page 1</vt:lpstr>
      <vt:lpstr>Type A analysis (“ESS”) – page 2</vt:lpstr>
      <vt:lpstr>Type A analysis (“ESS”) – page 3</vt:lpstr>
      <vt:lpstr>Type E analysis (“Mobility Domain”)</vt:lpstr>
      <vt:lpstr>Remaining concepts analysis</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Hamilton, Mark</cp:lastModifiedBy>
  <cp:revision>709</cp:revision>
  <cp:lastPrinted>1998-02-10T13:28:06Z</cp:lastPrinted>
  <dcterms:created xsi:type="dcterms:W3CDTF">2009-07-15T16:38:20Z</dcterms:created>
  <dcterms:modified xsi:type="dcterms:W3CDTF">2020-01-15T15:56:04Z</dcterms:modified>
</cp:coreProperties>
</file>