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272" r:id="rId3"/>
    <p:sldId id="381" r:id="rId4"/>
    <p:sldId id="402" r:id="rId5"/>
    <p:sldId id="389" r:id="rId6"/>
    <p:sldId id="383" r:id="rId7"/>
    <p:sldId id="384" r:id="rId8"/>
    <p:sldId id="382" r:id="rId9"/>
    <p:sldId id="387" r:id="rId10"/>
    <p:sldId id="388" r:id="rId11"/>
    <p:sldId id="390" r:id="rId12"/>
    <p:sldId id="392" r:id="rId13"/>
    <p:sldId id="399" r:id="rId14"/>
    <p:sldId id="400" r:id="rId15"/>
    <p:sldId id="406" r:id="rId16"/>
    <p:sldId id="401" r:id="rId17"/>
    <p:sldId id="407" r:id="rId18"/>
    <p:sldId id="408" r:id="rId19"/>
    <p:sldId id="391" r:id="rId20"/>
    <p:sldId id="351" r:id="rId21"/>
    <p:sldId id="353" r:id="rId22"/>
    <p:sldId id="354" r:id="rId23"/>
    <p:sldId id="368" r:id="rId24"/>
    <p:sldId id="369" r:id="rId25"/>
    <p:sldId id="386" r:id="rId26"/>
    <p:sldId id="403" r:id="rId27"/>
    <p:sldId id="404" r:id="rId28"/>
    <p:sldId id="405" r:id="rId29"/>
    <p:sldId id="394" r:id="rId30"/>
    <p:sldId id="395" r:id="rId31"/>
    <p:sldId id="396" r:id="rId32"/>
    <p:sldId id="397" r:id="rId33"/>
    <p:sldId id="398"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32" d="100"/>
          <a:sy n="132" d="100"/>
        </p:scale>
        <p:origin x="138" y="21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802.11-18/1051r8</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807025" y="6476484"/>
            <a:ext cx="27956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What is an ESS?</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2020-01-12</a:t>
            </a:r>
          </a:p>
        </p:txBody>
      </p:sp>
      <p:graphicFrame>
        <p:nvGraphicFramePr>
          <p:cNvPr id="15364" name="Object 11"/>
          <p:cNvGraphicFramePr>
            <a:graphicFrameLocks noChangeAspect="1"/>
          </p:cNvGraphicFramePr>
          <p:nvPr>
            <p:extLst>
              <p:ext uri="{D42A27DB-BD31-4B8C-83A1-F6EECF244321}">
                <p14:modId xmlns:p14="http://schemas.microsoft.com/office/powerpoint/2010/main" val="1794291527"/>
              </p:ext>
            </p:extLst>
          </p:nvPr>
        </p:nvGraphicFramePr>
        <p:xfrm>
          <a:off x="527050" y="2297113"/>
          <a:ext cx="7889875" cy="2943225"/>
        </p:xfrm>
        <a:graphic>
          <a:graphicData uri="http://schemas.openxmlformats.org/presentationml/2006/ole">
            <mc:AlternateContent xmlns:mc="http://schemas.openxmlformats.org/markup-compatibility/2006">
              <mc:Choice xmlns:v="urn:schemas-microsoft-com:vml" Requires="v">
                <p:oleObj spid="_x0000_s15605"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7050" y="2297113"/>
                        <a:ext cx="7889875" cy="29432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F do/have? :</a:t>
            </a:r>
          </a:p>
          <a:p>
            <a:pPr lvl="1"/>
            <a:r>
              <a:rPr lang="en-US" dirty="0"/>
              <a:t>Same/consistent layer 2 security parameters</a:t>
            </a:r>
          </a:p>
          <a:p>
            <a:pPr lvl="2"/>
            <a:r>
              <a:rPr lang="en-US" dirty="0"/>
              <a:t>“Coincidentally same security”</a:t>
            </a:r>
          </a:p>
          <a:p>
            <a:pPr lvl="2"/>
            <a:r>
              <a:rPr lang="en-US" dirty="0"/>
              <a:t>Planned/assured same security</a:t>
            </a:r>
          </a:p>
          <a:p>
            <a:pPr lvl="2"/>
            <a:endParaRPr lang="en-US" dirty="0"/>
          </a:p>
          <a:p>
            <a:pPr lvl="1"/>
            <a:r>
              <a:rPr lang="en-US" dirty="0"/>
              <a:t>Same SSID</a:t>
            </a:r>
          </a:p>
          <a:p>
            <a:pPr lvl="1"/>
            <a:r>
              <a:rPr lang="en-US" dirty="0"/>
              <a:t>Not same 802.1Q Bridged network</a:t>
            </a:r>
          </a:p>
          <a:p>
            <a:pPr lvl="1"/>
            <a:endParaRPr lang="en-US" dirty="0"/>
          </a:p>
          <a:p>
            <a:pPr lvl="1"/>
            <a:r>
              <a:rPr lang="en-US" dirty="0"/>
              <a:t>Not a useful concept in this discussion, just coincidental (sharing of same “phone profile”)</a:t>
            </a:r>
          </a:p>
          <a:p>
            <a:pPr lvl="1"/>
            <a:endParaRPr lang="en-US" dirty="0"/>
          </a:p>
          <a:p>
            <a:pPr lvl="1"/>
            <a:r>
              <a:rPr lang="en-US" dirty="0"/>
              <a:t>BUT, distinguishing between F and D is important</a:t>
            </a:r>
          </a:p>
          <a:p>
            <a:pPr lvl="2"/>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939978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G do/have? :</a:t>
            </a:r>
          </a:p>
          <a:p>
            <a:pPr lvl="1"/>
            <a:r>
              <a:rPr lang="en-US" b="1" dirty="0"/>
              <a:t>Same Operating authorization domain</a:t>
            </a:r>
          </a:p>
          <a:p>
            <a:pPr lvl="1"/>
            <a:r>
              <a:rPr lang="en-US" dirty="0"/>
              <a:t>(different, alternate concept</a:t>
            </a:r>
            <a:r>
              <a:rPr lang="en-US" dirty="0">
                <a:sym typeface="Wingdings" panose="05000000000000000000" pitchFamily="2" charset="2"/>
              </a:rPr>
              <a:t>:) Same operating master (e.g., DFS master, TVWS enabler, etc.)</a:t>
            </a:r>
          </a:p>
          <a:p>
            <a:pPr lvl="1"/>
            <a:endParaRPr lang="en-US" dirty="0">
              <a:sym typeface="Wingdings" panose="05000000000000000000" pitchFamily="2" charset="2"/>
            </a:endParaRPr>
          </a:p>
          <a:p>
            <a:pPr lvl="1"/>
            <a:r>
              <a:rPr lang="en-US" dirty="0">
                <a:sym typeface="Wingdings" panose="05000000000000000000" pitchFamily="2" charset="2"/>
              </a:rPr>
              <a:t>Not an &lt;x&gt;SS concept, but important as something else, related to regulatory domain knowledge/information PLUS enablement under that domain</a:t>
            </a:r>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2116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Summary/status (Sept 2018)</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800600"/>
          </a:xfrm>
        </p:spPr>
        <p:txBody>
          <a:bodyPr/>
          <a:lstStyle/>
          <a:p>
            <a:r>
              <a:rPr lang="en-US" sz="2000" dirty="0"/>
              <a:t>Type A is ESS, or we should modify ESS definition until it matches within the 802.11 spec</a:t>
            </a:r>
          </a:p>
          <a:p>
            <a:r>
              <a:rPr lang="en-US" sz="2000" dirty="0"/>
              <a:t>Type B is HESS, or we should modify (create) HESS definition until it matches within the 802.11 spec. (Note, we may extend into coordinating the concept with outside groups (WFA) that have similar concepts/use our facilities)</a:t>
            </a:r>
          </a:p>
          <a:p>
            <a:r>
              <a:rPr lang="en-US" sz="2000" dirty="0"/>
              <a:t>Type C is unclear – is this different from Type B?</a:t>
            </a:r>
          </a:p>
          <a:p>
            <a:r>
              <a:rPr lang="en-US" sz="2000" dirty="0"/>
              <a:t>Type D is covered by 802.1 Standards – no work to do</a:t>
            </a:r>
          </a:p>
          <a:p>
            <a:r>
              <a:rPr lang="en-US" sz="2000" dirty="0"/>
              <a:t>Type E is covered by “Mobility Domain”.  We should double-check that it matches within the 802.11 spec</a:t>
            </a:r>
          </a:p>
          <a:p>
            <a:r>
              <a:rPr lang="en-US" sz="2000" dirty="0"/>
              <a:t>Type F is not useful, just coincidental - BUT, distinguishing between F and D is important</a:t>
            </a:r>
          </a:p>
          <a:p>
            <a:r>
              <a:rPr lang="en-US" sz="2000" dirty="0"/>
              <a:t>Type G is not in scope – it is some sort of enablement concept</a:t>
            </a:r>
          </a:p>
          <a:p>
            <a:pPr marL="0" indent="0">
              <a:buNone/>
            </a:pPr>
            <a:r>
              <a:rPr lang="en-US" sz="2000" dirty="0"/>
              <a:t>Do we agree to all the above?  Is anything missing?</a:t>
            </a:r>
          </a:p>
          <a:p>
            <a:pPr lvl="1"/>
            <a:endParaRPr lang="en-US" sz="1800"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59543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Proposed Way forward (Jan 2020)</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1800" dirty="0"/>
              <a:t>Type A:</a:t>
            </a:r>
          </a:p>
          <a:p>
            <a:pPr lvl="1"/>
            <a:r>
              <a:rPr lang="en-US" sz="1400" dirty="0"/>
              <a:t>Compare our key concepts to 802.11’s “ESS” and propose any changes we think will clarify/correct/complete the definition and description.</a:t>
            </a:r>
          </a:p>
          <a:p>
            <a:pPr marL="0" indent="0">
              <a:buNone/>
            </a:pPr>
            <a:r>
              <a:rPr lang="en-US" sz="1800" b="1" dirty="0"/>
              <a:t>Type B:</a:t>
            </a:r>
            <a:endParaRPr lang="en-US" sz="2000" dirty="0"/>
          </a:p>
          <a:p>
            <a:pPr lvl="1"/>
            <a:r>
              <a:rPr lang="en-US" sz="1400" dirty="0"/>
              <a:t>Compare our key concepts to 802.11’s “HESS” and propose any changes we think will clarify/correct/complete the definition and description. </a:t>
            </a:r>
          </a:p>
          <a:p>
            <a:pPr lvl="1"/>
            <a:r>
              <a:rPr lang="en-US" sz="1400" dirty="0"/>
              <a:t>Note, we may extend into coordinating the concept with outside groups (WFA) that have similar concepts/use our facilities.</a:t>
            </a:r>
          </a:p>
          <a:p>
            <a:pPr marL="0" indent="0">
              <a:buNone/>
            </a:pPr>
            <a:r>
              <a:rPr lang="en-US" sz="1800" dirty="0"/>
              <a:t>Type C:</a:t>
            </a:r>
          </a:p>
          <a:p>
            <a:pPr lvl="1"/>
            <a:r>
              <a:rPr lang="en-US" sz="1400" dirty="0"/>
              <a:t>Drop it as beyond 802.11’s scope, other than the HESS concept.</a:t>
            </a:r>
          </a:p>
          <a:p>
            <a:pPr marL="0" indent="0">
              <a:buNone/>
            </a:pPr>
            <a:r>
              <a:rPr lang="en-US" sz="1800" dirty="0"/>
              <a:t>Type D:</a:t>
            </a:r>
          </a:p>
          <a:p>
            <a:pPr lvl="1"/>
            <a:r>
              <a:rPr lang="en-US" sz="1400" dirty="0"/>
              <a:t>Discuss in clause 4, as an 802.1 concept, beyond 802.11 facilities</a:t>
            </a:r>
          </a:p>
          <a:p>
            <a:pPr marL="0" indent="0">
              <a:buNone/>
            </a:pPr>
            <a:r>
              <a:rPr lang="en-US" sz="1800" dirty="0"/>
              <a:t>Type E:</a:t>
            </a:r>
          </a:p>
          <a:p>
            <a:pPr lvl="1"/>
            <a:r>
              <a:rPr lang="en-US" sz="1400" dirty="0"/>
              <a:t>Confirm is covered and correct in 802.11’s “Mobility domain”</a:t>
            </a:r>
          </a:p>
          <a:p>
            <a:pPr marL="0" indent="0">
              <a:buNone/>
            </a:pPr>
            <a:r>
              <a:rPr lang="en-US" sz="1800" dirty="0"/>
              <a:t>Type F:</a:t>
            </a:r>
          </a:p>
          <a:p>
            <a:pPr lvl="1"/>
            <a:r>
              <a:rPr lang="en-US" sz="1400" dirty="0"/>
              <a:t>Not really a useful concept, but make distinction from Type D in clause 4 discussion.</a:t>
            </a:r>
            <a:endParaRPr lang="en-US" sz="1600" dirty="0"/>
          </a:p>
          <a:p>
            <a:pPr marL="0" indent="0">
              <a:buNone/>
            </a:pPr>
            <a:r>
              <a:rPr lang="en-US" sz="1800" dirty="0"/>
              <a:t>Type G:</a:t>
            </a:r>
          </a:p>
          <a:p>
            <a:pPr lvl="1"/>
            <a:r>
              <a:rPr lang="en-US" sz="1400" dirty="0"/>
              <a:t>Not a type of “&lt;x&gt;ESS”, so not in scope at this point.</a:t>
            </a:r>
          </a:p>
        </p:txBody>
      </p:sp>
    </p:spTree>
    <p:extLst>
      <p:ext uri="{BB962C8B-B14F-4D97-AF65-F5344CB8AC3E}">
        <p14:creationId xmlns:p14="http://schemas.microsoft.com/office/powerpoint/2010/main" val="1323160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Type A key concepts:</a:t>
            </a:r>
          </a:p>
          <a:p>
            <a:pPr lvl="1"/>
            <a:r>
              <a:rPr lang="en-US" sz="1800" b="1" dirty="0"/>
              <a:t>Single “802.1Q Bridged Network” </a:t>
            </a:r>
            <a:r>
              <a:rPr lang="en-US" sz="1800" dirty="0"/>
              <a:t>(same subnet, IP address, location transparency)</a:t>
            </a:r>
          </a:p>
          <a:p>
            <a:pPr lvl="1"/>
            <a:r>
              <a:rPr lang="en-US" sz="1800" b="1" dirty="0"/>
              <a:t>One DS </a:t>
            </a:r>
            <a:r>
              <a:rPr lang="en-US" sz="1800" dirty="0"/>
              <a:t>(can </a:t>
            </a:r>
            <a:r>
              <a:rPr lang="en-US" sz="1800" dirty="0" err="1"/>
              <a:t>reassociate</a:t>
            </a:r>
            <a:r>
              <a:rPr lang="en-US" sz="1800" dirty="0"/>
              <a:t>)</a:t>
            </a:r>
          </a:p>
          <a:p>
            <a:pPr lvl="1"/>
            <a:r>
              <a:rPr lang="en-US" sz="1800" b="1" dirty="0"/>
              <a:t>Must have same SSID (careful!) (</a:t>
            </a:r>
            <a:r>
              <a:rPr lang="en-US" sz="1800" b="1" dirty="0" err="1"/>
              <a:t>REVmd</a:t>
            </a:r>
            <a:r>
              <a:rPr lang="en-US" sz="1800" b="1" dirty="0"/>
              <a:t> 4.3.5.2)</a:t>
            </a:r>
          </a:p>
          <a:p>
            <a:pPr marL="0" indent="0">
              <a:buNone/>
            </a:pPr>
            <a:r>
              <a:rPr lang="en-US" sz="2200" dirty="0" err="1"/>
              <a:t>REVmd</a:t>
            </a:r>
            <a:r>
              <a:rPr lang="en-US" sz="2200" dirty="0"/>
              <a:t> definition:</a:t>
            </a:r>
          </a:p>
          <a:p>
            <a:pPr lvl="1"/>
            <a:r>
              <a:rPr lang="en-US" sz="1800" b="0" dirty="0"/>
              <a:t>“A set of one or more interconnected basic service sets (BSSs) that appears as a single BSS to the logical link control (LLC) layer at any station (STA) associated with one of those BSSs.”</a:t>
            </a:r>
            <a:endParaRPr lang="en-US" sz="4000" dirty="0"/>
          </a:p>
          <a:p>
            <a:pPr marL="0" indent="0">
              <a:buNone/>
            </a:pPr>
            <a:r>
              <a:rPr lang="en-US" sz="2200" b="1" dirty="0" err="1"/>
              <a:t>REVmd</a:t>
            </a:r>
            <a:r>
              <a:rPr lang="en-US" sz="2200" b="1" dirty="0"/>
              <a:t> </a:t>
            </a:r>
            <a:r>
              <a:rPr lang="en-US" sz="2200" dirty="0"/>
              <a:t>4.3.5.2:</a:t>
            </a:r>
            <a:endParaRPr lang="en-US" sz="2200" b="1" dirty="0"/>
          </a:p>
          <a:p>
            <a:pPr lvl="1"/>
            <a:r>
              <a:rPr lang="en-US" sz="1800" dirty="0"/>
              <a:t>“An ESS is the union of the infrastructure BSSs with the same SSID connected by a DS. The ESS does not include the DS.”</a:t>
            </a:r>
          </a:p>
          <a:p>
            <a:pPr lvl="1"/>
            <a:r>
              <a:rPr lang="en-US" sz="1800" dirty="0"/>
              <a:t>“The key concept is that the ESS appears the same to an LLC layer as an IBSS.”</a:t>
            </a:r>
          </a:p>
          <a:p>
            <a:pPr lvl="1"/>
            <a:endParaRPr lang="en-US" dirty="0"/>
          </a:p>
        </p:txBody>
      </p:sp>
    </p:spTree>
    <p:extLst>
      <p:ext uri="{BB962C8B-B14F-4D97-AF65-F5344CB8AC3E}">
        <p14:creationId xmlns:p14="http://schemas.microsoft.com/office/powerpoint/2010/main" val="1492076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Recommendations:</a:t>
            </a:r>
          </a:p>
          <a:p>
            <a:pPr lvl="1"/>
            <a:r>
              <a:rPr lang="en-US" sz="1800" dirty="0"/>
              <a:t>Modify the definition of ESS:</a:t>
            </a:r>
          </a:p>
          <a:p>
            <a:pPr lvl="2"/>
            <a:r>
              <a:rPr lang="en-US" sz="1600" dirty="0"/>
              <a:t>From:</a:t>
            </a:r>
          </a:p>
          <a:p>
            <a:pPr marL="1200150" lvl="3" indent="0">
              <a:buNone/>
            </a:pPr>
            <a:r>
              <a:rPr lang="en-US" sz="1400" dirty="0"/>
              <a:t>“A set of one or more interconnected basic service sets (BSSs) that appears as a single BSS to the logical link control (LLC) layer at any station (STA) associated with one of those BSSs.”</a:t>
            </a:r>
          </a:p>
          <a:p>
            <a:pPr lvl="2"/>
            <a:r>
              <a:rPr lang="en-US" sz="1600" dirty="0"/>
              <a:t>To:</a:t>
            </a:r>
          </a:p>
          <a:p>
            <a:pPr marL="1200150" lvl="3" indent="0">
              <a:buNone/>
            </a:pPr>
            <a:r>
              <a:rPr lang="en-US" sz="1400" dirty="0"/>
              <a:t>“A set of one or more basic service sets (BSSs) interconnected by a distribution system (DS), that appears as a single 802.1Q Bridged Network to any station (STA) associated with one of those BSSs, or to any device connecting via the portal, if one is present.</a:t>
            </a:r>
          </a:p>
          <a:p>
            <a:pPr marL="1200150" lvl="3" indent="0">
              <a:buNone/>
            </a:pPr>
            <a:r>
              <a:rPr lang="en-US" sz="1400" dirty="0"/>
              <a:t>NOTE—For correct operation it is assumed that all APs in an ESS advertise the same SSID.”</a:t>
            </a:r>
          </a:p>
          <a:p>
            <a:pPr lvl="1"/>
            <a:r>
              <a:rPr lang="en-US" sz="1800" dirty="0"/>
              <a:t>Add to subclause 4.3 some discussion of the association, as the relationship between a non-AP STA and the DS (via its particular “associated AP” at any point in time).  Also discuss the concept of reassociation where the DS association is maintained across AP to AP transition within the ESS.</a:t>
            </a:r>
          </a:p>
        </p:txBody>
      </p:sp>
    </p:spTree>
    <p:extLst>
      <p:ext uri="{BB962C8B-B14F-4D97-AF65-F5344CB8AC3E}">
        <p14:creationId xmlns:p14="http://schemas.microsoft.com/office/powerpoint/2010/main" val="3853825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B</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Type B key concepts:</a:t>
            </a:r>
          </a:p>
          <a:p>
            <a:pPr lvl="1"/>
            <a:r>
              <a:rPr lang="en-US" sz="1800" b="1" dirty="0"/>
              <a:t>Access to the same authentication domain (RADIUS) – same database (the same authentication server)</a:t>
            </a:r>
          </a:p>
          <a:p>
            <a:pPr lvl="2"/>
            <a:r>
              <a:rPr lang="en-US" dirty="0"/>
              <a:t>Identified by (the WFA’s) HESSID – </a:t>
            </a:r>
            <a:r>
              <a:rPr lang="en-US" b="1" i="1" dirty="0"/>
              <a:t>Is WFA’s HESSID different?</a:t>
            </a:r>
          </a:p>
          <a:p>
            <a:pPr lvl="1"/>
            <a:r>
              <a:rPr lang="en-US" sz="1800" dirty="0"/>
              <a:t>Access to the same SSPN (802.11u)?? </a:t>
            </a:r>
            <a:r>
              <a:rPr lang="en-US" sz="1800" b="1" i="1" dirty="0"/>
              <a:t> -- Need to settle this</a:t>
            </a:r>
          </a:p>
          <a:p>
            <a:pPr lvl="1"/>
            <a:r>
              <a:rPr lang="en-US" sz="1800" dirty="0"/>
              <a:t>No assumption that there is a single SSID  </a:t>
            </a:r>
            <a:r>
              <a:rPr lang="en-US" sz="1800" b="1" i="1" dirty="0"/>
              <a:t>-- Do we agree this?</a:t>
            </a:r>
          </a:p>
          <a:p>
            <a:pPr marL="0" indent="0">
              <a:buNone/>
            </a:pPr>
            <a:r>
              <a:rPr lang="en-US" sz="2200" dirty="0" err="1"/>
              <a:t>REVmd</a:t>
            </a:r>
            <a:r>
              <a:rPr lang="en-US" sz="2200" dirty="0"/>
              <a:t> definition:</a:t>
            </a:r>
          </a:p>
          <a:p>
            <a:pPr lvl="1"/>
            <a:r>
              <a:rPr lang="en-US" sz="1600" dirty="0"/>
              <a:t>“A collection of basic service sets (BSSs), which may or may not be within the same extended service set (ESS), in which every subscription service provider network (SSPN) or other external network reachable at one BSS is reachable at all of them.”</a:t>
            </a:r>
          </a:p>
          <a:p>
            <a:pPr marL="0" indent="0">
              <a:buNone/>
            </a:pPr>
            <a:r>
              <a:rPr lang="en-US" dirty="0" err="1"/>
              <a:t>REVmd</a:t>
            </a:r>
            <a:r>
              <a:rPr lang="en-US" dirty="0"/>
              <a:t> discussion (11.33.2):</a:t>
            </a:r>
          </a:p>
          <a:p>
            <a:pPr lvl="1"/>
            <a:r>
              <a:rPr lang="en-US" sz="1600" b="0" dirty="0"/>
              <a:t>In an infrastructure BSS, the Interworking element contains signaling for Homogeneous ESSs. The HESSID is a 6-octet MAC address that identifies the homogeneous ESS. The HESSID value shall be identical to one of the BSSIDs in the homogeneous ESS. Thus, it is a globally unique identifier that, in conjunction with the SSID, may be used to provide network identification for an SSPN.</a:t>
            </a:r>
            <a:endParaRPr lang="en-US" sz="1600" dirty="0"/>
          </a:p>
        </p:txBody>
      </p:sp>
    </p:spTree>
    <p:extLst>
      <p:ext uri="{BB962C8B-B14F-4D97-AF65-F5344CB8AC3E}">
        <p14:creationId xmlns:p14="http://schemas.microsoft.com/office/powerpoint/2010/main" val="3400529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B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295400"/>
            <a:ext cx="7772400" cy="5181600"/>
          </a:xfrm>
        </p:spPr>
        <p:txBody>
          <a:bodyPr/>
          <a:lstStyle/>
          <a:p>
            <a:pPr marL="0" indent="0">
              <a:buNone/>
            </a:pPr>
            <a:r>
              <a:rPr lang="en-US" sz="2200" dirty="0"/>
              <a:t>Recommendations (and questions):</a:t>
            </a:r>
          </a:p>
          <a:p>
            <a:r>
              <a:rPr lang="en-US" sz="1600" dirty="0"/>
              <a:t>Suggest changes to definition to discuss access to RADIUS?</a:t>
            </a:r>
          </a:p>
          <a:p>
            <a:r>
              <a:rPr lang="en-US" sz="1600" dirty="0"/>
              <a:t>Should those changes talk about access to and thereby to SSPN, via the RADIUS access?  (Or, changes in 11.23 to expand on this?)</a:t>
            </a:r>
          </a:p>
          <a:p>
            <a:r>
              <a:rPr lang="en-US" sz="1600" dirty="0"/>
              <a:t>Both 802.11 and WFA definitions talk about the fact that the same SSID is not sufficient to know this is the same “wireless network”</a:t>
            </a:r>
          </a:p>
          <a:p>
            <a:pPr lvl="1"/>
            <a:r>
              <a:rPr lang="en-US" sz="1200" dirty="0"/>
              <a:t>Need to define what we mean by “wireless network”?</a:t>
            </a:r>
          </a:p>
          <a:p>
            <a:pPr lvl="1"/>
            <a:r>
              <a:rPr lang="en-US" sz="1200" dirty="0"/>
              <a:t>Should we have a mention that different SSIDs might access the same “wireless network”?  Do we agree with that statement?</a:t>
            </a:r>
          </a:p>
          <a:p>
            <a:r>
              <a:rPr lang="en-US" sz="1600" dirty="0"/>
              <a:t>Any changes we make here should be liaised to WFA, so they are aware, and can make parallel changes (or argue with us).</a:t>
            </a:r>
          </a:p>
          <a:p>
            <a:pPr lvl="1"/>
            <a:r>
              <a:rPr lang="en-US" sz="1200" dirty="0"/>
              <a:t>Related: Are WFA definitions still different from 802.11’s?  (They have made some wording changes/clarifications since that claim was made.)</a:t>
            </a:r>
          </a:p>
          <a:p>
            <a:r>
              <a:rPr lang="en-US" sz="1600" dirty="0"/>
              <a:t>Anything about CAG, through here?</a:t>
            </a:r>
          </a:p>
          <a:p>
            <a:r>
              <a:rPr lang="en-US" sz="1600" dirty="0"/>
              <a:t>Is the domain for Reassociation (and upper-layer mobility transparency) the domain that has the same SSID (and same HESSID)?</a:t>
            </a:r>
          </a:p>
          <a:p>
            <a:r>
              <a:rPr lang="en-US" sz="1600" dirty="0"/>
              <a:t>Is the domain for “same hotspot” (“local”) the domain that has the same HESSID, regardless of SSID?</a:t>
            </a:r>
          </a:p>
          <a:p>
            <a:r>
              <a:rPr lang="en-US" sz="1600" dirty="0"/>
              <a:t>Is there a domain for “hotspot from my [home] provider” (worldwide)?  This is really a question about roaming access (and roaming consortium, too).</a:t>
            </a:r>
          </a:p>
          <a:p>
            <a:pPr lvl="1"/>
            <a:endParaRPr lang="en-US" sz="1800" dirty="0"/>
          </a:p>
        </p:txBody>
      </p:sp>
    </p:spTree>
    <p:extLst>
      <p:ext uri="{BB962C8B-B14F-4D97-AF65-F5344CB8AC3E}">
        <p14:creationId xmlns:p14="http://schemas.microsoft.com/office/powerpoint/2010/main" val="3586791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Types D &amp; F</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000" dirty="0"/>
              <a:t>Type D key concepts:</a:t>
            </a:r>
          </a:p>
          <a:p>
            <a:pPr lvl="1"/>
            <a:r>
              <a:rPr lang="en-US" sz="1600" b="1" dirty="0"/>
              <a:t>Single “802.1Q Bridged Network”</a:t>
            </a:r>
          </a:p>
          <a:p>
            <a:pPr lvl="1"/>
            <a:r>
              <a:rPr lang="en-US" sz="1600" b="1" dirty="0"/>
              <a:t>More than one DS</a:t>
            </a:r>
          </a:p>
          <a:p>
            <a:pPr marL="0" indent="0">
              <a:buNone/>
            </a:pPr>
            <a:r>
              <a:rPr lang="en-US" sz="2000" dirty="0"/>
              <a:t>Recommendation:</a:t>
            </a:r>
          </a:p>
          <a:p>
            <a:pPr lvl="1"/>
            <a:r>
              <a:rPr lang="en-US" sz="1600" dirty="0"/>
              <a:t>Add discussion in subclause 4.3 that notes that if there is not a shared DS, then reassociation (and “seamless roaming”) concepts may not work.</a:t>
            </a:r>
          </a:p>
          <a:p>
            <a:pPr lvl="1"/>
            <a:r>
              <a:rPr lang="en-US" sz="1600" dirty="0"/>
              <a:t>However, it could still be a single 802.1 Bridged Network, so other aspects, like same IP address, and location transparency will still apply  This should be mentioned in subclause 4.3, also.</a:t>
            </a:r>
          </a:p>
          <a:p>
            <a:pPr marL="0" indent="0">
              <a:buNone/>
            </a:pPr>
            <a:r>
              <a:rPr lang="en-US" sz="2000" dirty="0"/>
              <a:t>Type F key concepts:</a:t>
            </a:r>
          </a:p>
          <a:p>
            <a:pPr lvl="1"/>
            <a:r>
              <a:rPr lang="en-US" sz="1600" dirty="0"/>
              <a:t>“Coincidentally” (or planned) same/consistent layer 2 security parameters</a:t>
            </a:r>
          </a:p>
          <a:p>
            <a:pPr lvl="1"/>
            <a:r>
              <a:rPr lang="en-US" sz="1600" dirty="0"/>
              <a:t>Same SSID</a:t>
            </a:r>
          </a:p>
          <a:p>
            <a:pPr lvl="1"/>
            <a:r>
              <a:rPr lang="en-US" sz="1600" dirty="0"/>
              <a:t>But, not same 802.1Q Bridged network</a:t>
            </a:r>
          </a:p>
          <a:p>
            <a:pPr marL="0" indent="0">
              <a:buNone/>
            </a:pPr>
            <a:r>
              <a:rPr lang="en-US" sz="1800" dirty="0"/>
              <a:t>Recommendation:</a:t>
            </a:r>
          </a:p>
          <a:p>
            <a:pPr lvl="1"/>
            <a:r>
              <a:rPr lang="en-US" sz="1400" dirty="0"/>
              <a:t>Note these distinctions in subclause 4.3, also: Same SSID and/or same security access are not sufficient to imply same 802.1Q Bridged network</a:t>
            </a:r>
          </a:p>
          <a:p>
            <a:pPr lvl="1"/>
            <a:endParaRPr lang="en-US" sz="1800" dirty="0"/>
          </a:p>
        </p:txBody>
      </p:sp>
    </p:spTree>
    <p:extLst>
      <p:ext uri="{BB962C8B-B14F-4D97-AF65-F5344CB8AC3E}">
        <p14:creationId xmlns:p14="http://schemas.microsoft.com/office/powerpoint/2010/main" val="2927771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11B14C0-9580-4611-8F56-D7A9E549823B}"/>
              </a:ext>
            </a:extLst>
          </p:cNvPr>
          <p:cNvSpPr>
            <a:spLocks noGrp="1"/>
          </p:cNvSpPr>
          <p:nvPr>
            <p:ph type="ctrTitle"/>
          </p:nvPr>
        </p:nvSpPr>
        <p:spPr/>
        <p:txBody>
          <a:bodyPr/>
          <a:lstStyle/>
          <a:p>
            <a:r>
              <a:rPr lang="en-US" dirty="0"/>
              <a:t>Background/old discussion slides</a:t>
            </a:r>
            <a:br>
              <a:rPr lang="en-US" dirty="0"/>
            </a:br>
            <a:r>
              <a:rPr lang="en-US" sz="2400" b="0" dirty="0"/>
              <a:t>(scrub these for other/minor proposed changes to spec)</a:t>
            </a:r>
            <a:endParaRPr lang="en-US" b="0" dirty="0"/>
          </a:p>
        </p:txBody>
      </p:sp>
      <p:sp>
        <p:nvSpPr>
          <p:cNvPr id="4" name="Footer Placeholder 3">
            <a:extLst>
              <a:ext uri="{FF2B5EF4-FFF2-40B4-BE49-F238E27FC236}">
                <a16:creationId xmlns:a16="http://schemas.microsoft.com/office/drawing/2014/main" id="{8F1F5697-22E3-4BC0-90CE-C9A8C4AA8C46}"/>
              </a:ext>
            </a:extLst>
          </p:cNvPr>
          <p:cNvSpPr>
            <a:spLocks noGrp="1"/>
          </p:cNvSpPr>
          <p:nvPr>
            <p:ph type="ftr" sz="quarter" idx="10"/>
          </p:nvPr>
        </p:nvSpPr>
        <p:spPr/>
        <p:txBody>
          <a:bodyPr/>
          <a:lstStyle/>
          <a:p>
            <a:pPr>
              <a:defRPr/>
            </a:pPr>
            <a:r>
              <a:rPr lang="en-US"/>
              <a:t>Mark Hamilton, Polycom, Inc.</a:t>
            </a:r>
          </a:p>
        </p:txBody>
      </p:sp>
      <p:sp>
        <p:nvSpPr>
          <p:cNvPr id="5" name="Slide Number Placeholder 4">
            <a:extLst>
              <a:ext uri="{FF2B5EF4-FFF2-40B4-BE49-F238E27FC236}">
                <a16:creationId xmlns:a16="http://schemas.microsoft.com/office/drawing/2014/main" id="{7B4AA0DB-06AF-4766-A42D-5DC7D404C526}"/>
              </a:ext>
            </a:extLst>
          </p:cNvPr>
          <p:cNvSpPr>
            <a:spLocks noGrp="1"/>
          </p:cNvSpPr>
          <p:nvPr>
            <p:ph type="sldNum" sz="quarter" idx="11"/>
          </p:nvPr>
        </p:nvSpPr>
        <p:spPr/>
        <p:txBody>
          <a:bodyPr/>
          <a:lstStyle/>
          <a:p>
            <a:pPr>
              <a:defRPr/>
            </a:pPr>
            <a:r>
              <a:rPr lang="en-US" altLang="en-US"/>
              <a:t>Slide </a:t>
            </a:r>
            <a:fld id="{FA0271B8-AD49-43D9-840E-60973D554535}" type="slidenum">
              <a:rPr lang="en-US" altLang="en-US" smtClean="0"/>
              <a:pPr>
                <a:defRPr/>
              </a:pPr>
              <a:t>19</a:t>
            </a:fld>
            <a:endParaRPr lang="en-US" altLang="en-US"/>
          </a:p>
        </p:txBody>
      </p:sp>
    </p:spTree>
    <p:extLst>
      <p:ext uri="{BB962C8B-B14F-4D97-AF65-F5344CB8AC3E}">
        <p14:creationId xmlns:p14="http://schemas.microsoft.com/office/powerpoint/2010/main" val="3171857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endParaRPr lang="en-US" altLang="en-US" dirty="0"/>
          </a:p>
          <a:p>
            <a:pPr algn="ctr" eaLnBrk="1" hangingPunct="1">
              <a:buFontTx/>
              <a:buNone/>
            </a:pPr>
            <a:endParaRPr lang="en-US" altLang="en-US" dirty="0"/>
          </a:p>
          <a:p>
            <a:pPr algn="ctr" eaLnBrk="1" hangingPunct="1">
              <a:buFontTx/>
              <a:buNone/>
            </a:pPr>
            <a:r>
              <a:rPr lang="en-US" altLang="en-US" dirty="0"/>
              <a:t>Ongoing discussion re:</a:t>
            </a:r>
          </a:p>
          <a:p>
            <a:pPr algn="ctr" eaLnBrk="1" hangingPunct="1">
              <a:buFontTx/>
              <a:buNone/>
            </a:pPr>
            <a:r>
              <a:rPr lang="en-US" altLang="en-US" dirty="0"/>
              <a:t>“What is an ESS?”</a:t>
            </a:r>
          </a:p>
          <a:p>
            <a:pPr algn="ctr" eaLnBrk="1" hangingPunct="1">
              <a:buFontTx/>
              <a:buNone/>
            </a:pPr>
            <a:endParaRPr lang="en-US" altLang="en-US" dirty="0"/>
          </a:p>
          <a:p>
            <a:pPr algn="ctr" eaLnBrk="1" hangingPunct="1">
              <a:buFontTx/>
              <a:buNone/>
            </a:pPr>
            <a:r>
              <a:rPr lang="en-US" altLang="en-US"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a:t>
            </a:r>
            <a:r>
              <a:rPr lang="en-US" strike="sngStrike" dirty="0"/>
              <a:t>802.21 </a:t>
            </a:r>
            <a:r>
              <a:rPr lang="en-US" strike="sngStrike"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 to “external things”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 HESS should be introduced as a term/concept</a:t>
            </a:r>
          </a:p>
          <a:p>
            <a:r>
              <a:rPr lang="en-US" dirty="0"/>
              <a:t>Discuss off-line with WFA experts, </a:t>
            </a:r>
            <a:r>
              <a:rPr lang="en-US" strike="sngStrike" dirty="0"/>
              <a:t>802.21 experts</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762000"/>
          </a:xfrm>
        </p:spPr>
        <p:txBody>
          <a:bodyPr/>
          <a:lstStyle/>
          <a:p>
            <a:r>
              <a:rPr lang="en-US" dirty="0"/>
              <a:t>Themes in types</a:t>
            </a:r>
          </a:p>
        </p:txBody>
      </p:sp>
      <p:graphicFrame>
        <p:nvGraphicFramePr>
          <p:cNvPr id="6" name="Content Placeholder 5">
            <a:extLst>
              <a:ext uri="{FF2B5EF4-FFF2-40B4-BE49-F238E27FC236}">
                <a16:creationId xmlns:a16="http://schemas.microsoft.com/office/drawing/2014/main" id="{9BE93765-EED3-4BF5-840E-A7C95DF6A7DB}"/>
              </a:ext>
            </a:extLst>
          </p:cNvPr>
          <p:cNvGraphicFramePr>
            <a:graphicFrameLocks noGrp="1"/>
          </p:cNvGraphicFramePr>
          <p:nvPr>
            <p:ph idx="1"/>
            <p:extLst/>
          </p:nvPr>
        </p:nvGraphicFramePr>
        <p:xfrm>
          <a:off x="685800" y="1447800"/>
          <a:ext cx="7772400" cy="459232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72959412"/>
                    </a:ext>
                  </a:extLst>
                </a:gridCol>
                <a:gridCol w="2042160">
                  <a:extLst>
                    <a:ext uri="{9D8B030D-6E8A-4147-A177-3AD203B41FA5}">
                      <a16:colId xmlns:a16="http://schemas.microsoft.com/office/drawing/2014/main" val="2553004109"/>
                    </a:ext>
                  </a:extLst>
                </a:gridCol>
                <a:gridCol w="1386840">
                  <a:extLst>
                    <a:ext uri="{9D8B030D-6E8A-4147-A177-3AD203B41FA5}">
                      <a16:colId xmlns:a16="http://schemas.microsoft.com/office/drawing/2014/main" val="1255838828"/>
                    </a:ext>
                  </a:extLst>
                </a:gridCol>
                <a:gridCol w="990600">
                  <a:extLst>
                    <a:ext uri="{9D8B030D-6E8A-4147-A177-3AD203B41FA5}">
                      <a16:colId xmlns:a16="http://schemas.microsoft.com/office/drawing/2014/main" val="3803221671"/>
                    </a:ext>
                  </a:extLst>
                </a:gridCol>
                <a:gridCol w="2286000">
                  <a:extLst>
                    <a:ext uri="{9D8B030D-6E8A-4147-A177-3AD203B41FA5}">
                      <a16:colId xmlns:a16="http://schemas.microsoft.com/office/drawing/2014/main" val="1688724671"/>
                    </a:ext>
                  </a:extLst>
                </a:gridCol>
              </a:tblGrid>
              <a:tr h="370840">
                <a:tc>
                  <a:txBody>
                    <a:bodyPr/>
                    <a:lstStyle/>
                    <a:p>
                      <a:r>
                        <a:rPr lang="en-US" dirty="0"/>
                        <a:t>Example</a:t>
                      </a:r>
                    </a:p>
                  </a:txBody>
                  <a:tcPr/>
                </a:tc>
                <a:tc>
                  <a:txBody>
                    <a:bodyPr/>
                    <a:lstStyle/>
                    <a:p>
                      <a:r>
                        <a:rPr lang="en-US" dirty="0"/>
                        <a:t>802.1Q Bridged Network</a:t>
                      </a:r>
                    </a:p>
                  </a:txBody>
                  <a:tcPr/>
                </a:tc>
                <a:tc>
                  <a:txBody>
                    <a:bodyPr/>
                    <a:lstStyle/>
                    <a:p>
                      <a:r>
                        <a:rPr lang="en-US" dirty="0"/>
                        <a:t>One DS/</a:t>
                      </a:r>
                    </a:p>
                    <a:p>
                      <a:r>
                        <a:rPr lang="en-US" dirty="0" err="1"/>
                        <a:t>Reassociate</a:t>
                      </a:r>
                      <a:endParaRPr lang="en-US" dirty="0"/>
                    </a:p>
                  </a:txBody>
                  <a:tcPr/>
                </a:tc>
                <a:tc>
                  <a:txBody>
                    <a:bodyPr/>
                    <a:lstStyle/>
                    <a:p>
                      <a:r>
                        <a:rPr lang="en-US" dirty="0"/>
                        <a:t>FT</a:t>
                      </a:r>
                    </a:p>
                  </a:txBody>
                  <a:tcPr/>
                </a:tc>
                <a:tc>
                  <a:txBody>
                    <a:bodyPr/>
                    <a:lstStyle/>
                    <a:p>
                      <a:r>
                        <a:rPr lang="en-US" dirty="0"/>
                        <a:t>Same RADIUS/SSPN</a:t>
                      </a:r>
                    </a:p>
                  </a:txBody>
                  <a:tcPr/>
                </a:tc>
                <a:extLst>
                  <a:ext uri="{0D108BD9-81ED-4DB2-BD59-A6C34878D82A}">
                    <a16:rowId xmlns:a16="http://schemas.microsoft.com/office/drawing/2014/main" val="1573816804"/>
                  </a:ext>
                </a:extLst>
              </a:tr>
              <a:tr h="370840">
                <a:tc>
                  <a:txBody>
                    <a:bodyPr/>
                    <a:lstStyle/>
                    <a:p>
                      <a:r>
                        <a:rPr lang="en-US" dirty="0"/>
                        <a:t>A</a:t>
                      </a:r>
                    </a:p>
                  </a:txBody>
                  <a:tcPr/>
                </a:tc>
                <a:tc>
                  <a:txBody>
                    <a:bodyPr/>
                    <a:lstStyle/>
                    <a:p>
                      <a:r>
                        <a:rPr lang="en-US" dirty="0"/>
                        <a:t>Yes</a:t>
                      </a:r>
                    </a:p>
                  </a:txBody>
                  <a:tcPr/>
                </a:tc>
                <a:tc>
                  <a:txBody>
                    <a:bodyPr/>
                    <a:lstStyle/>
                    <a:p>
                      <a:r>
                        <a:rPr lang="en-US" dirty="0"/>
                        <a:t>Yes</a:t>
                      </a:r>
                    </a:p>
                  </a:txBody>
                  <a:tcPr/>
                </a:tc>
                <a:tc>
                  <a:txBody>
                    <a:bodyPr/>
                    <a:lstStyle/>
                    <a:p>
                      <a:r>
                        <a:rPr lang="en-US" dirty="0"/>
                        <a:t>Maybe</a:t>
                      </a:r>
                    </a:p>
                  </a:txBody>
                  <a:tcPr/>
                </a:tc>
                <a:tc>
                  <a:txBody>
                    <a:bodyPr/>
                    <a:lstStyle/>
                    <a:p>
                      <a:r>
                        <a:rPr lang="en-US" dirty="0"/>
                        <a:t>??</a:t>
                      </a:r>
                    </a:p>
                  </a:txBody>
                  <a:tcPr/>
                </a:tc>
                <a:extLst>
                  <a:ext uri="{0D108BD9-81ED-4DB2-BD59-A6C34878D82A}">
                    <a16:rowId xmlns:a16="http://schemas.microsoft.com/office/drawing/2014/main" val="226580174"/>
                  </a:ext>
                </a:extLst>
              </a:tr>
              <a:tr h="370840">
                <a:tc>
                  <a:txBody>
                    <a:bodyPr/>
                    <a:lstStyle/>
                    <a:p>
                      <a:r>
                        <a:rPr lang="en-US" dirty="0"/>
                        <a:t>B</a:t>
                      </a:r>
                    </a:p>
                  </a:txBody>
                  <a:tcPr/>
                </a:tc>
                <a:tc>
                  <a:txBody>
                    <a:bodyPr/>
                    <a:lstStyle/>
                    <a:p>
                      <a:r>
                        <a:rPr lang="en-US" dirty="0"/>
                        <a:t>Maybe</a:t>
                      </a:r>
                    </a:p>
                  </a:txBody>
                  <a:tcPr/>
                </a:tc>
                <a:tc>
                  <a:txBody>
                    <a:bodyPr/>
                    <a:lstStyle/>
                    <a:p>
                      <a:r>
                        <a:rPr lang="en-US" dirty="0"/>
                        <a:t>Maybe</a:t>
                      </a:r>
                    </a:p>
                  </a:txBody>
                  <a:tcPr/>
                </a:tc>
                <a:tc>
                  <a:txBody>
                    <a:bodyPr/>
                    <a:lstStyle/>
                    <a:p>
                      <a:r>
                        <a:rPr lang="en-US" dirty="0"/>
                        <a:t>Maybe</a:t>
                      </a:r>
                    </a:p>
                  </a:txBody>
                  <a:tcPr/>
                </a:tc>
                <a:tc>
                  <a:txBody>
                    <a:bodyPr/>
                    <a:lstStyle/>
                    <a:p>
                      <a:r>
                        <a:rPr lang="en-US" dirty="0"/>
                        <a:t>Yes</a:t>
                      </a:r>
                    </a:p>
                  </a:txBody>
                  <a:tcPr/>
                </a:tc>
                <a:extLst>
                  <a:ext uri="{0D108BD9-81ED-4DB2-BD59-A6C34878D82A}">
                    <a16:rowId xmlns:a16="http://schemas.microsoft.com/office/drawing/2014/main" val="887604943"/>
                  </a:ext>
                </a:extLst>
              </a:tr>
              <a:tr h="370840">
                <a:tc>
                  <a:txBody>
                    <a:bodyPr/>
                    <a:lstStyle/>
                    <a:p>
                      <a:r>
                        <a:rPr lang="en-US" dirty="0"/>
                        <a:t>C</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Accounting” – same thing, or different?</a:t>
                      </a:r>
                    </a:p>
                  </a:txBody>
                  <a:tcPr/>
                </a:tc>
                <a:extLst>
                  <a:ext uri="{0D108BD9-81ED-4DB2-BD59-A6C34878D82A}">
                    <a16:rowId xmlns:a16="http://schemas.microsoft.com/office/drawing/2014/main" val="1913697531"/>
                  </a:ext>
                </a:extLst>
              </a:tr>
              <a:tr h="370840">
                <a:tc>
                  <a:txBody>
                    <a:bodyPr/>
                    <a:lstStyle/>
                    <a:p>
                      <a:r>
                        <a:rPr lang="en-US" dirty="0"/>
                        <a:t>D</a:t>
                      </a:r>
                    </a:p>
                  </a:txBody>
                  <a:tcPr/>
                </a:tc>
                <a:tc>
                  <a:txBody>
                    <a:bodyPr/>
                    <a:lstStyle/>
                    <a:p>
                      <a:r>
                        <a:rPr lang="en-US" dirty="0"/>
                        <a:t>Yes</a:t>
                      </a:r>
                    </a:p>
                  </a:txBody>
                  <a:tcPr/>
                </a:tc>
                <a:tc>
                  <a:txBody>
                    <a:bodyPr/>
                    <a:lstStyle/>
                    <a:p>
                      <a:r>
                        <a:rPr lang="en-US" dirty="0"/>
                        <a:t>No</a:t>
                      </a:r>
                    </a:p>
                  </a:txBody>
                  <a:tcPr/>
                </a:tc>
                <a:tc>
                  <a:txBody>
                    <a:bodyPr/>
                    <a:lstStyle/>
                    <a:p>
                      <a:r>
                        <a:rPr lang="en-US" dirty="0"/>
                        <a:t>No</a:t>
                      </a:r>
                    </a:p>
                  </a:txBody>
                  <a:tcPr/>
                </a:tc>
                <a:tc>
                  <a:txBody>
                    <a:bodyPr/>
                    <a:lstStyle/>
                    <a:p>
                      <a:r>
                        <a:rPr lang="en-US" dirty="0"/>
                        <a:t>??</a:t>
                      </a:r>
                    </a:p>
                  </a:txBody>
                  <a:tcPr/>
                </a:tc>
                <a:extLst>
                  <a:ext uri="{0D108BD9-81ED-4DB2-BD59-A6C34878D82A}">
                    <a16:rowId xmlns:a16="http://schemas.microsoft.com/office/drawing/2014/main" val="1401768660"/>
                  </a:ext>
                </a:extLst>
              </a:tr>
              <a:tr h="370840">
                <a:tc>
                  <a:txBody>
                    <a:bodyPr/>
                    <a:lstStyle/>
                    <a:p>
                      <a:r>
                        <a:rPr lang="en-US" dirty="0"/>
                        <a:t>E</a:t>
                      </a:r>
                    </a:p>
                  </a:txBody>
                  <a:tcPr/>
                </a:tc>
                <a:tc>
                  <a:txBody>
                    <a:bodyPr/>
                    <a:lstStyle/>
                    <a:p>
                      <a:r>
                        <a:rPr lang="en-US" dirty="0"/>
                        <a:t>Yes</a:t>
                      </a:r>
                    </a:p>
                  </a:txBody>
                  <a:tcPr/>
                </a:tc>
                <a:tc>
                  <a:txBody>
                    <a:bodyPr/>
                    <a:lstStyle/>
                    <a:p>
                      <a:r>
                        <a:rPr lang="en-US" dirty="0"/>
                        <a:t>Yes</a:t>
                      </a:r>
                    </a:p>
                  </a:txBody>
                  <a:tcPr/>
                </a:tc>
                <a:tc>
                  <a:txBody>
                    <a:bodyPr/>
                    <a:lstStyle/>
                    <a:p>
                      <a:r>
                        <a:rPr lang="en-US" dirty="0"/>
                        <a:t>Yes</a:t>
                      </a:r>
                    </a:p>
                  </a:txBody>
                  <a:tcPr/>
                </a:tc>
                <a:tc>
                  <a:txBody>
                    <a:bodyPr/>
                    <a:lstStyle/>
                    <a:p>
                      <a:r>
                        <a:rPr lang="en-US" dirty="0"/>
                        <a:t>??</a:t>
                      </a:r>
                    </a:p>
                  </a:txBody>
                  <a:tcPr/>
                </a:tc>
                <a:extLst>
                  <a:ext uri="{0D108BD9-81ED-4DB2-BD59-A6C34878D82A}">
                    <a16:rowId xmlns:a16="http://schemas.microsoft.com/office/drawing/2014/main" val="501613810"/>
                  </a:ext>
                </a:extLst>
              </a:tr>
              <a:tr h="370840">
                <a:tc>
                  <a:txBody>
                    <a:bodyPr/>
                    <a:lstStyle/>
                    <a:p>
                      <a:r>
                        <a:rPr lang="en-US" dirty="0"/>
                        <a:t>F</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security” – same thing or different?</a:t>
                      </a:r>
                    </a:p>
                  </a:txBody>
                  <a:tcPr/>
                </a:tc>
                <a:extLst>
                  <a:ext uri="{0D108BD9-81ED-4DB2-BD59-A6C34878D82A}">
                    <a16:rowId xmlns:a16="http://schemas.microsoft.com/office/drawing/2014/main" val="3356951380"/>
                  </a:ext>
                </a:extLst>
              </a:tr>
              <a:tr h="370840">
                <a:tc>
                  <a:txBody>
                    <a:bodyPr/>
                    <a:lstStyle/>
                    <a:p>
                      <a:r>
                        <a:rPr lang="en-US" dirty="0"/>
                        <a:t>G</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Some other scope, really</a:t>
                      </a:r>
                    </a:p>
                  </a:txBody>
                  <a:tcPr/>
                </a:tc>
                <a:extLst>
                  <a:ext uri="{0D108BD9-81ED-4DB2-BD59-A6C34878D82A}">
                    <a16:rowId xmlns:a16="http://schemas.microsoft.com/office/drawing/2014/main" val="1293990246"/>
                  </a:ext>
                </a:extLst>
              </a:tr>
            </a:tbl>
          </a:graphicData>
        </a:graphic>
      </p:graphicFrame>
      <p:sp>
        <p:nvSpPr>
          <p:cNvPr id="4" name="Title 1">
            <a:extLst>
              <a:ext uri="{FF2B5EF4-FFF2-40B4-BE49-F238E27FC236}">
                <a16:creationId xmlns:a16="http://schemas.microsoft.com/office/drawing/2014/main" id="{B188881F-4436-4DEE-8902-0D875B14F374}"/>
              </a:ext>
            </a:extLst>
          </p:cNvPr>
          <p:cNvSpPr txBox="1">
            <a:spLocks/>
          </p:cNvSpPr>
          <p:nvPr/>
        </p:nvSpPr>
        <p:spPr bwMode="auto">
          <a:xfrm>
            <a:off x="533400" y="5867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000" b="0" kern="0" dirty="0"/>
              <a:t>In the following slides, </a:t>
            </a:r>
            <a:r>
              <a:rPr lang="en-US" sz="2000" kern="0" dirty="0"/>
              <a:t>Bold </a:t>
            </a:r>
            <a:r>
              <a:rPr lang="en-US" sz="2000" b="0" kern="0" dirty="0"/>
              <a:t>text identifies the defining attributes</a:t>
            </a:r>
          </a:p>
        </p:txBody>
      </p:sp>
    </p:spTree>
    <p:extLst>
      <p:ext uri="{BB962C8B-B14F-4D97-AF65-F5344CB8AC3E}">
        <p14:creationId xmlns:p14="http://schemas.microsoft.com/office/powerpoint/2010/main" val="6328923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Needed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Looked at WFA’s Deployment Guidelines:</a:t>
            </a:r>
          </a:p>
          <a:p>
            <a:pPr lvl="1"/>
            <a:r>
              <a:rPr lang="en-US" sz="1600" dirty="0"/>
              <a:t>“In typical Wi-Fi deployments, if two APs have different SSIDs, they are considered to be different wireless networks. If two APs have the same SSID, they are considered to be part of the same wireless network. But because SSIDs are not globally administered, it is possible that two APs with the same SSID are, in fact, in different wireless networks. The homogeneous extended service set identifier (HESSID) element allows mobile devices to detect this condition. When two APs have the same SSID but from different wireless networks, the two networks have different HESSIDs.”</a:t>
            </a:r>
          </a:p>
          <a:p>
            <a:pPr lvl="1"/>
            <a:r>
              <a:rPr lang="en-US" dirty="0"/>
              <a:t>What is “wireless network” in this context?</a:t>
            </a:r>
          </a:p>
          <a:p>
            <a:r>
              <a:rPr lang="en-US" dirty="0"/>
              <a:t>Concepts we need:</a:t>
            </a:r>
          </a:p>
          <a:p>
            <a:pPr lvl="1"/>
            <a:r>
              <a:rPr lang="en-US" dirty="0"/>
              <a:t>Domain for </a:t>
            </a:r>
            <a:r>
              <a:rPr lang="en-US" dirty="0" err="1"/>
              <a:t>Reassociation</a:t>
            </a:r>
            <a:r>
              <a:rPr lang="en-US" dirty="0"/>
              <a:t>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pPr lvl="1"/>
            <a:endParaRPr lang="en-US" dirty="0"/>
          </a:p>
          <a:p>
            <a:pPr lvl="1"/>
            <a:endParaRPr lang="en-US" dirty="0"/>
          </a:p>
        </p:txBody>
      </p:sp>
    </p:spTree>
    <p:extLst>
      <p:ext uri="{BB962C8B-B14F-4D97-AF65-F5344CB8AC3E}">
        <p14:creationId xmlns:p14="http://schemas.microsoft.com/office/powerpoint/2010/main" val="16622188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Homogeneous ESS attributes (should be):</a:t>
            </a:r>
          </a:p>
          <a:p>
            <a:pPr lvl="1"/>
            <a:r>
              <a:rPr lang="en-US" dirty="0"/>
              <a:t>=&gt; Must have a globally unique identifier</a:t>
            </a:r>
          </a:p>
          <a:p>
            <a:pPr lvl="1"/>
            <a:r>
              <a:rPr lang="en-US" dirty="0"/>
              <a:t>Set of BSSs</a:t>
            </a:r>
          </a:p>
          <a:p>
            <a:pPr lvl="1"/>
            <a:r>
              <a:rPr lang="en-US" dirty="0"/>
              <a:t>Mobility transparency to upper layers (one DS, </a:t>
            </a:r>
            <a:r>
              <a:rPr lang="en-US" dirty="0" err="1"/>
              <a:t>Reassociate</a:t>
            </a:r>
            <a:r>
              <a:rPr lang="en-US" dirty="0"/>
              <a:t>)</a:t>
            </a:r>
          </a:p>
          <a:p>
            <a:pPr lvl="1"/>
            <a:r>
              <a:rPr lang="en-US" dirty="0"/>
              <a:t>=&gt; Same HESSID</a:t>
            </a:r>
          </a:p>
          <a:p>
            <a:pPr lvl="1"/>
            <a:r>
              <a:rPr lang="en-US" dirty="0"/>
              <a:t>=&gt; SSID is the same</a:t>
            </a:r>
          </a:p>
          <a:p>
            <a:pPr lvl="1"/>
            <a:r>
              <a:rPr lang="en-US" dirty="0"/>
              <a:t>=&gt; all available/reachable services are the same</a:t>
            </a:r>
          </a:p>
          <a:p>
            <a:pPr lvl="1"/>
            <a:r>
              <a:rPr lang="en-US" dirty="0"/>
              <a:t>=&gt; reachable SSPN(s) are the same, if present</a:t>
            </a:r>
          </a:p>
          <a:p>
            <a:r>
              <a:rPr lang="en-US" dirty="0"/>
              <a:t>It’s not: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2545936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(Background) Analysis of the 7 types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July 2019, more detailed analysis types A and E, and other concepts that need to be discussed, on the following slides (26 – 30).</a:t>
            </a:r>
          </a:p>
          <a:p>
            <a:endParaRPr lang="en-US" dirty="0"/>
          </a:p>
        </p:txBody>
      </p:sp>
    </p:spTree>
    <p:extLst>
      <p:ext uri="{BB962C8B-B14F-4D97-AF65-F5344CB8AC3E}">
        <p14:creationId xmlns:p14="http://schemas.microsoft.com/office/powerpoint/2010/main" val="18379164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1</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b="1" dirty="0"/>
              <a:t>Single “802.1Q Bridged Network”</a:t>
            </a:r>
          </a:p>
          <a:p>
            <a:pPr lvl="1"/>
            <a:r>
              <a:rPr lang="en-US" sz="1800" dirty="0"/>
              <a:t>That is:</a:t>
            </a:r>
          </a:p>
          <a:p>
            <a:pPr lvl="1"/>
            <a:r>
              <a:rPr lang="en-US" sz="1800" dirty="0"/>
              <a:t>Same subnet</a:t>
            </a:r>
          </a:p>
          <a:p>
            <a:pPr lvl="2"/>
            <a:r>
              <a:rPr lang="en-US" sz="1600" dirty="0"/>
              <a:t>There may be multiple subnets, but a given client sees a consistent subnet (or set of subnets it is using), as it moves around</a:t>
            </a:r>
          </a:p>
          <a:p>
            <a:pPr lvl="1"/>
            <a:r>
              <a:rPr lang="en-US" sz="1800" dirty="0"/>
              <a:t>IP address(es) doesn’t change with ‘moving’ within &lt;x&gt;SS</a:t>
            </a:r>
          </a:p>
          <a:p>
            <a:pPr lvl="1"/>
            <a:r>
              <a:rPr lang="en-US" sz="1800" dirty="0"/>
              <a:t>Transparency of location (“appears as a single BSS to UL”)</a:t>
            </a:r>
          </a:p>
          <a:p>
            <a:r>
              <a:rPr lang="en-US" sz="2200" dirty="0"/>
              <a:t>Current ESS definition (</a:t>
            </a:r>
            <a:r>
              <a:rPr lang="en-US" sz="2200" dirty="0" err="1"/>
              <a:t>REVmd</a:t>
            </a:r>
            <a:r>
              <a:rPr lang="en-US" sz="2200" dirty="0"/>
              <a:t>) is:</a:t>
            </a:r>
          </a:p>
          <a:p>
            <a:pPr lvl="1"/>
            <a:r>
              <a:rPr lang="en-US" dirty="0"/>
              <a:t>extended service set (ESS): </a:t>
            </a:r>
            <a:r>
              <a:rPr lang="en-US" b="0" dirty="0"/>
              <a:t>A set of one or more interconnected basic service sets (BSSs) that appears as a </a:t>
            </a:r>
            <a:r>
              <a:rPr lang="en-US" dirty="0"/>
              <a:t>single BSS to the logical link control (LLC) layer at any station (STA) associated with one of those BSSs.</a:t>
            </a:r>
          </a:p>
          <a:p>
            <a:r>
              <a:rPr lang="en-US" dirty="0"/>
              <a:t>Conclusion: </a:t>
            </a:r>
          </a:p>
          <a:p>
            <a:pPr lvl="1"/>
            <a:r>
              <a:rPr lang="en-US" dirty="0"/>
              <a:t>“appears as a single BSS to the LLC layer”	</a:t>
            </a:r>
            <a:r>
              <a:rPr lang="en-US" dirty="0">
                <a:highlight>
                  <a:srgbClr val="FFFF00"/>
                </a:highlight>
                <a:latin typeface="Segoe UI Symbol" panose="020B0502040204020203" pitchFamily="34" charset="0"/>
                <a:ea typeface="Segoe UI Symbol" panose="020B0502040204020203" pitchFamily="34" charset="0"/>
              </a:rPr>
              <a:t>✓</a:t>
            </a:r>
          </a:p>
          <a:p>
            <a:pPr lvl="1"/>
            <a:r>
              <a:rPr lang="en-US" dirty="0"/>
              <a:t>“to … any STA associated”			</a:t>
            </a:r>
            <a:r>
              <a:rPr lang="en-US" dirty="0">
                <a:highlight>
                  <a:srgbClr val="FFFF00"/>
                </a:highlight>
                <a:latin typeface="Segoe UI Symbol" panose="020B0502040204020203" pitchFamily="34" charset="0"/>
                <a:ea typeface="Segoe UI Symbol" panose="020B0502040204020203" pitchFamily="34" charset="0"/>
              </a:rPr>
              <a:t>☹  </a:t>
            </a:r>
            <a:r>
              <a:rPr lang="en-US" dirty="0"/>
              <a:t>(Needs “Portal”)</a:t>
            </a:r>
          </a:p>
          <a:p>
            <a:pPr lvl="1"/>
            <a:endParaRPr lang="en-US" dirty="0"/>
          </a:p>
          <a:p>
            <a:pPr lvl="1"/>
            <a:endParaRPr lang="en-US" dirty="0"/>
          </a:p>
        </p:txBody>
      </p:sp>
    </p:spTree>
    <p:extLst>
      <p:ext uri="{BB962C8B-B14F-4D97-AF65-F5344CB8AC3E}">
        <p14:creationId xmlns:p14="http://schemas.microsoft.com/office/powerpoint/2010/main" val="1606904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Goal of &lt;x&gt;SS discussion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802.11 needs to capture one or more types of STA mobility, and how each is communicated to the STA</a:t>
            </a:r>
          </a:p>
          <a:p>
            <a:r>
              <a:rPr lang="en-US" dirty="0"/>
              <a:t>An &lt;x&gt;SS is a set of BSSs that have a common set of properties that a STA cares about.</a:t>
            </a:r>
          </a:p>
          <a:p>
            <a:pPr lvl="1"/>
            <a:r>
              <a:rPr lang="en-US" dirty="0"/>
              <a:t>For example purposes, we consider/discuss &lt;x&gt;SS with at least two BSSs (== APs) so that we can discuss what is common and what is not.</a:t>
            </a:r>
          </a:p>
          <a:p>
            <a:r>
              <a:rPr lang="en-US" dirty="0"/>
              <a:t>Chair recommendations:</a:t>
            </a:r>
          </a:p>
          <a:p>
            <a:pPr lvl="1"/>
            <a:r>
              <a:rPr lang="en-US" dirty="0"/>
              <a:t>For each type/topic, capture a “use case”/purpose/context</a:t>
            </a:r>
          </a:p>
          <a:p>
            <a:pPr lvl="1"/>
            <a:r>
              <a:rPr lang="en-US" dirty="0"/>
              <a:t>How many such contexts are there, really?</a:t>
            </a:r>
          </a:p>
          <a:p>
            <a:pPr lvl="1"/>
            <a:r>
              <a:rPr lang="en-US" dirty="0"/>
              <a:t>How many such contexts are in our (802.11) scope?</a:t>
            </a:r>
          </a:p>
          <a:p>
            <a:pPr lvl="1"/>
            <a:r>
              <a:rPr lang="en-US" dirty="0"/>
              <a:t>How many such contexts are already identified (ignoring what they are named)?  Is there any gap – or just confusion to sort?</a:t>
            </a:r>
          </a:p>
        </p:txBody>
      </p:sp>
    </p:spTree>
    <p:extLst>
      <p:ext uri="{BB962C8B-B14F-4D97-AF65-F5344CB8AC3E}">
        <p14:creationId xmlns:p14="http://schemas.microsoft.com/office/powerpoint/2010/main" val="32583376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2</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b="1" dirty="0"/>
              <a:t>One DS</a:t>
            </a:r>
          </a:p>
          <a:p>
            <a:pPr lvl="1"/>
            <a:r>
              <a:rPr lang="en-US" sz="1800" dirty="0"/>
              <a:t>Mechanism for accomplishing the above, not a property</a:t>
            </a:r>
          </a:p>
          <a:p>
            <a:pPr lvl="1"/>
            <a:r>
              <a:rPr lang="en-US" sz="1800" dirty="0"/>
              <a:t>(But, implies and is implied by, a single Portal (or none), to accomplish the above)</a:t>
            </a:r>
          </a:p>
          <a:p>
            <a:r>
              <a:rPr lang="en-US" sz="2200" dirty="0"/>
              <a:t>Must have same SSID (careful!)</a:t>
            </a:r>
          </a:p>
          <a:p>
            <a:pPr lvl="1"/>
            <a:r>
              <a:rPr lang="en-US" sz="1800" dirty="0" err="1"/>
              <a:t>REVmd</a:t>
            </a:r>
            <a:r>
              <a:rPr lang="en-US" sz="1800" dirty="0"/>
              <a:t> 4.3.5.2: “An ESS is the union of the infrastructure BSSs with the same SSID connected by a DS. The ESS does not include the DS”</a:t>
            </a:r>
          </a:p>
          <a:p>
            <a:pPr lvl="1"/>
            <a:r>
              <a:rPr lang="en-US" sz="1800" dirty="0"/>
              <a:t>WFA Deployment Guidelines: “If two APs have the same SSID they are considered to be part of the same wireless network.  But, because SSIDs are not globally administered it is possible that two APs with the same SSID are in fact in different wireless networks.”</a:t>
            </a:r>
          </a:p>
          <a:p>
            <a:pPr lvl="1"/>
            <a:r>
              <a:rPr lang="en-US" sz="1800" dirty="0"/>
              <a:t>Recommendation: Add clarification, somewhat like WFA’s comments, to 4.3.5.2, to discuss the “coincidentally the same” SSID scenario.  Perhaps a hint that clients need to handle this?</a:t>
            </a:r>
          </a:p>
          <a:p>
            <a:pPr lvl="1"/>
            <a:r>
              <a:rPr lang="en-US" sz="1800" dirty="0"/>
              <a:t>Conclusion: Client can’t (for sure) detect an ESS, but standard can discuss how it behaves.  What does this mean for the requirements (“An ESS shall …”)</a:t>
            </a:r>
          </a:p>
          <a:p>
            <a:pPr lvl="1"/>
            <a:endParaRPr lang="en-US" dirty="0"/>
          </a:p>
        </p:txBody>
      </p:sp>
    </p:spTree>
    <p:extLst>
      <p:ext uri="{BB962C8B-B14F-4D97-AF65-F5344CB8AC3E}">
        <p14:creationId xmlns:p14="http://schemas.microsoft.com/office/powerpoint/2010/main" val="27920803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3</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Can </a:t>
            </a:r>
            <a:r>
              <a:rPr lang="en-US" sz="2200" dirty="0" err="1"/>
              <a:t>Reassociate</a:t>
            </a:r>
            <a:endParaRPr lang="en-US" sz="2200" dirty="0"/>
          </a:p>
          <a:p>
            <a:pPr lvl="1"/>
            <a:r>
              <a:rPr lang="en-US" sz="1800" dirty="0"/>
              <a:t>Just mechanism?  (Does this add anything new?)</a:t>
            </a:r>
          </a:p>
          <a:p>
            <a:r>
              <a:rPr lang="en-US" sz="2200" dirty="0"/>
              <a:t>Can’t necessarily FT between all APs (more than one “mobility domain”) (and not just because equipment is not capable/configured, but due to ‘real’ barriers such as distance)</a:t>
            </a:r>
          </a:p>
          <a:p>
            <a:pPr lvl="1"/>
            <a:r>
              <a:rPr lang="en-US" sz="1800" dirty="0"/>
              <a:t>Conclusion:  Mobility domain is useful, and is independent of ESS, but must be a subset of an ESS.  Covered as Type E.</a:t>
            </a:r>
          </a:p>
          <a:p>
            <a:pPr lvl="1"/>
            <a:endParaRPr lang="en-US" dirty="0"/>
          </a:p>
          <a:p>
            <a:pPr lvl="1"/>
            <a:endParaRPr lang="en-US" dirty="0"/>
          </a:p>
        </p:txBody>
      </p:sp>
    </p:spTree>
    <p:extLst>
      <p:ext uri="{BB962C8B-B14F-4D97-AF65-F5344CB8AC3E}">
        <p14:creationId xmlns:p14="http://schemas.microsoft.com/office/powerpoint/2010/main" val="36113941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E analysis (“Mobility Domain”)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Same properties as Type A, plus:</a:t>
            </a:r>
          </a:p>
          <a:p>
            <a:pPr lvl="1"/>
            <a:r>
              <a:rPr lang="en-US" sz="1800" b="1" dirty="0"/>
              <a:t>Can FT</a:t>
            </a:r>
          </a:p>
          <a:p>
            <a:pPr lvl="1"/>
            <a:r>
              <a:rPr lang="en-US" sz="1800" b="1" dirty="0"/>
              <a:t>Must have same MDID</a:t>
            </a:r>
          </a:p>
          <a:p>
            <a:r>
              <a:rPr lang="en-US" sz="2200" dirty="0" err="1"/>
              <a:t>REVmd</a:t>
            </a:r>
            <a:r>
              <a:rPr lang="en-US" sz="2200" dirty="0"/>
              <a:t>, subclause 3.1:</a:t>
            </a:r>
          </a:p>
          <a:p>
            <a:pPr lvl="1"/>
            <a:r>
              <a:rPr lang="en-US" b="1" dirty="0"/>
              <a:t>mobility domain</a:t>
            </a:r>
            <a:r>
              <a:rPr lang="en-US" dirty="0"/>
              <a:t>: </a:t>
            </a:r>
            <a:r>
              <a:rPr lang="en-US" b="0" dirty="0"/>
              <a:t>A set of basic service sets (BSSs), within the same extended service set (ESS), that support fast BSS transitions between themselves and that are identified by the set’s mobility domain identifier (MDID).</a:t>
            </a:r>
            <a:endParaRPr lang="en-US" sz="4400" dirty="0"/>
          </a:p>
          <a:p>
            <a:r>
              <a:rPr lang="en-US" sz="2200" dirty="0"/>
              <a:t>Conclusion:  </a:t>
            </a:r>
          </a:p>
          <a:p>
            <a:pPr lvl="1"/>
            <a:r>
              <a:rPr lang="en-US" dirty="0"/>
              <a:t>Definition seems to cover it (assuming “ESS” is understood</a:t>
            </a:r>
          </a:p>
          <a:p>
            <a:pPr lvl="1"/>
            <a:endParaRPr lang="en-US" dirty="0"/>
          </a:p>
        </p:txBody>
      </p:sp>
    </p:spTree>
    <p:extLst>
      <p:ext uri="{BB962C8B-B14F-4D97-AF65-F5344CB8AC3E}">
        <p14:creationId xmlns:p14="http://schemas.microsoft.com/office/powerpoint/2010/main" val="40115029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Remaining concepts analysis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Type B (“HESS”?)</a:t>
            </a:r>
          </a:p>
          <a:p>
            <a:r>
              <a:rPr lang="en-US" sz="2200" dirty="0"/>
              <a:t>Type C?</a:t>
            </a:r>
          </a:p>
          <a:p>
            <a:r>
              <a:rPr lang="en-US" sz="2200" dirty="0"/>
              <a:t>Distinction between Type D and Type F, and either needed?</a:t>
            </a:r>
          </a:p>
          <a:p>
            <a:endParaRPr lang="en-US" sz="2200" dirty="0"/>
          </a:p>
          <a:p>
            <a:r>
              <a:rPr lang="en-US" sz="2200" dirty="0"/>
              <a:t>More HESS discussion</a:t>
            </a:r>
          </a:p>
          <a:p>
            <a:endParaRPr lang="en-US" sz="2200" dirty="0"/>
          </a:p>
          <a:p>
            <a:r>
              <a:rPr lang="en-US" dirty="0"/>
              <a:t>Concepts we need:</a:t>
            </a:r>
          </a:p>
          <a:p>
            <a:pPr lvl="1"/>
            <a:r>
              <a:rPr lang="en-US" dirty="0"/>
              <a:t>Domain for Reassociation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endParaRPr lang="en-US" sz="2200" dirty="0"/>
          </a:p>
          <a:p>
            <a:endParaRPr lang="en-US" sz="2200" dirty="0"/>
          </a:p>
          <a:p>
            <a:pPr lvl="1"/>
            <a:endParaRPr lang="en-US" dirty="0"/>
          </a:p>
        </p:txBody>
      </p:sp>
    </p:spTree>
    <p:extLst>
      <p:ext uri="{BB962C8B-B14F-4D97-AF65-F5344CB8AC3E}">
        <p14:creationId xmlns:p14="http://schemas.microsoft.com/office/powerpoint/2010/main" val="1006003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(Background) The 7 identified types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As of Sept 2018, had concluded the 7 types (“A” through “G”) on the following slides (5 – 11).</a:t>
            </a:r>
          </a:p>
          <a:p>
            <a:endParaRPr lang="en-US" dirty="0"/>
          </a:p>
          <a:p>
            <a:r>
              <a:rPr lang="en-US" dirty="0"/>
              <a:t>Status for further discussion, as of Sept 2018, on slide 12.</a:t>
            </a:r>
          </a:p>
        </p:txBody>
      </p:sp>
    </p:spTree>
    <p:extLst>
      <p:ext uri="{BB962C8B-B14F-4D97-AF65-F5344CB8AC3E}">
        <p14:creationId xmlns:p14="http://schemas.microsoft.com/office/powerpoint/2010/main" val="3450051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381000" y="1381897"/>
            <a:ext cx="8382000" cy="4800600"/>
          </a:xfrm>
        </p:spPr>
        <p:txBody>
          <a:bodyPr/>
          <a:lstStyle/>
          <a:p>
            <a:r>
              <a:rPr lang="en-US" sz="2000" dirty="0"/>
              <a:t>What does type A do/have? :</a:t>
            </a:r>
          </a:p>
          <a:p>
            <a:pPr lvl="1"/>
            <a:r>
              <a:rPr lang="en-US" sz="1800" b="1" dirty="0"/>
              <a:t>Single “802.1Q Bridged Network”</a:t>
            </a:r>
          </a:p>
          <a:p>
            <a:pPr lvl="2"/>
            <a:r>
              <a:rPr lang="en-US" sz="1600" dirty="0"/>
              <a:t>That is:</a:t>
            </a:r>
          </a:p>
          <a:p>
            <a:pPr lvl="2"/>
            <a:r>
              <a:rPr lang="en-US" sz="1600" dirty="0"/>
              <a:t>Same subnet</a:t>
            </a:r>
          </a:p>
          <a:p>
            <a:pPr lvl="3"/>
            <a:r>
              <a:rPr lang="en-US" sz="1400" dirty="0"/>
              <a:t>There may be multiple subnets, but a given client sees a consistent subnet (or set of subnets it is using), as it moves around</a:t>
            </a:r>
          </a:p>
          <a:p>
            <a:pPr lvl="2"/>
            <a:r>
              <a:rPr lang="en-US" sz="1600" dirty="0"/>
              <a:t>IP address(</a:t>
            </a:r>
            <a:r>
              <a:rPr lang="en-US" sz="1600" dirty="0" err="1"/>
              <a:t>es</a:t>
            </a:r>
            <a:r>
              <a:rPr lang="en-US" sz="1600" dirty="0"/>
              <a:t>) doesn’t change with ‘moving’ within &lt;x&gt;SS</a:t>
            </a:r>
          </a:p>
          <a:p>
            <a:pPr lvl="2"/>
            <a:r>
              <a:rPr lang="en-US" sz="1600" dirty="0"/>
              <a:t>Transparency of location (“appears as a single BSS to UL”)</a:t>
            </a:r>
          </a:p>
          <a:p>
            <a:pPr lvl="1"/>
            <a:r>
              <a:rPr lang="en-US" sz="1800" b="1" dirty="0"/>
              <a:t>One DS</a:t>
            </a:r>
          </a:p>
          <a:p>
            <a:pPr lvl="1"/>
            <a:r>
              <a:rPr lang="en-US" sz="1800" dirty="0"/>
              <a:t>Can </a:t>
            </a:r>
            <a:r>
              <a:rPr lang="en-US" sz="1800" dirty="0" err="1"/>
              <a:t>Reassociate</a:t>
            </a:r>
            <a:endParaRPr lang="en-US" sz="1800" dirty="0"/>
          </a:p>
          <a:p>
            <a:pPr lvl="1"/>
            <a:r>
              <a:rPr lang="en-US" sz="1800" b="1" dirty="0"/>
              <a:t>Must have same SSID (careful!) (md D1.5 4.3.5.2)</a:t>
            </a:r>
          </a:p>
          <a:p>
            <a:pPr lvl="1"/>
            <a:r>
              <a:rPr lang="en-US" sz="1800" dirty="0"/>
              <a:t>Can’t necessarily FT between all APs (more than one “mobility domain”) (and not just because equipment is not capable/configured, but due to ‘real’ barriers such as distance)</a:t>
            </a:r>
          </a:p>
          <a:p>
            <a:pPr lvl="1"/>
            <a:r>
              <a:rPr lang="en-US" sz="1800" dirty="0"/>
              <a:t>Examples: Simple, well-known “ESS”; 2 buildings far enough apart to not support FT (each building has its own “mobility domain”); groups of APs where there is too much latency between the groups to handle FT; &lt;x&gt;SS </a:t>
            </a:r>
            <a:r>
              <a:rPr lang="en-US" sz="1800" dirty="0" err="1"/>
              <a:t>subsetted</a:t>
            </a:r>
            <a:r>
              <a:rPr lang="en-US" sz="1800" dirty="0"/>
              <a:t> to limit number of clients within each subset that can FT (each mobility domain has limited resource requirements)</a:t>
            </a:r>
          </a:p>
        </p:txBody>
      </p:sp>
    </p:spTree>
    <p:extLst>
      <p:ext uri="{BB962C8B-B14F-4D97-AF65-F5344CB8AC3E}">
        <p14:creationId xmlns:p14="http://schemas.microsoft.com/office/powerpoint/2010/main" val="539233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“HESS” (or close)</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B do/have? :</a:t>
            </a:r>
          </a:p>
          <a:p>
            <a:pPr lvl="1"/>
            <a:r>
              <a:rPr lang="en-US" b="1" dirty="0"/>
              <a:t>Access to the same authentication domain (RADIUS) – same database (the same authentication server)</a:t>
            </a:r>
          </a:p>
          <a:p>
            <a:pPr lvl="2"/>
            <a:r>
              <a:rPr lang="en-US" dirty="0"/>
              <a:t>Identified by (the WFA’s) HESSID</a:t>
            </a:r>
          </a:p>
          <a:p>
            <a:pPr lvl="1"/>
            <a:r>
              <a:rPr lang="en-US" dirty="0"/>
              <a:t>Not necessarily same subnet, etc.</a:t>
            </a:r>
          </a:p>
          <a:p>
            <a:pPr lvl="1"/>
            <a:r>
              <a:rPr lang="en-US" dirty="0"/>
              <a:t>Access to the same SSPN (802.11u)?? </a:t>
            </a:r>
            <a:r>
              <a:rPr lang="en-US" b="1" i="1" dirty="0"/>
              <a:t> </a:t>
            </a:r>
            <a:r>
              <a:rPr lang="en-US" sz="2400" b="1" i="1" dirty="0"/>
              <a:t>-- Need to settle this</a:t>
            </a:r>
          </a:p>
          <a:p>
            <a:pPr lvl="1"/>
            <a:r>
              <a:rPr lang="en-US" dirty="0"/>
              <a:t>Example: National/Worldwide chain of stores</a:t>
            </a:r>
          </a:p>
          <a:p>
            <a:pPr lvl="1"/>
            <a:r>
              <a:rPr lang="en-US" dirty="0"/>
              <a:t>No assumption that there is a single SSID  </a:t>
            </a:r>
            <a:r>
              <a:rPr lang="en-US" sz="2400" b="1" i="1" dirty="0"/>
              <a:t>-- Do we agree this?</a:t>
            </a:r>
            <a:endParaRPr lang="en-US" b="1" i="1" dirty="0"/>
          </a:p>
          <a:p>
            <a:pPr lvl="1"/>
            <a:r>
              <a:rPr lang="en-US" dirty="0"/>
              <a:t>Discovery/Selection: SSPN information (“Roaming Consortium”,  “Visited network”, “NAI Realm”, etc.)</a:t>
            </a:r>
          </a:p>
          <a:p>
            <a:pPr lvl="1"/>
            <a:r>
              <a:rPr lang="en-US" dirty="0"/>
              <a:t>Connection credentials: </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17262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C do/have? :</a:t>
            </a:r>
          </a:p>
          <a:p>
            <a:pPr lvl="1"/>
            <a:r>
              <a:rPr lang="en-US" dirty="0"/>
              <a:t>Same accounting for use</a:t>
            </a:r>
          </a:p>
          <a:p>
            <a:pPr lvl="1"/>
            <a:endParaRPr lang="en-US" dirty="0"/>
          </a:p>
          <a:p>
            <a:pPr lvl="1"/>
            <a:r>
              <a:rPr lang="en-US" dirty="0"/>
              <a:t>Need to return to this, remind ourselves of the use case/scenario that’s different from type B</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703702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447800"/>
            <a:ext cx="7772400" cy="4800600"/>
          </a:xfrm>
        </p:spPr>
        <p:txBody>
          <a:bodyPr/>
          <a:lstStyle/>
          <a:p>
            <a:r>
              <a:rPr lang="en-US" dirty="0"/>
              <a:t>What does type D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a:t>
            </a:r>
          </a:p>
          <a:p>
            <a:pPr lvl="1"/>
            <a:r>
              <a:rPr lang="en-US" b="1" dirty="0"/>
              <a:t>More than one DS</a:t>
            </a:r>
          </a:p>
          <a:p>
            <a:pPr lvl="1"/>
            <a:r>
              <a:rPr lang="en-US" dirty="0"/>
              <a:t>Can’t </a:t>
            </a:r>
            <a:r>
              <a:rPr lang="en-US" dirty="0" err="1"/>
              <a:t>reassociate</a:t>
            </a:r>
            <a:r>
              <a:rPr lang="en-US" dirty="0"/>
              <a:t> across the DSs</a:t>
            </a:r>
            <a:r>
              <a:rPr lang="en-US" dirty="0">
                <a:solidFill>
                  <a:srgbClr val="FF0000"/>
                </a:solidFill>
              </a:rPr>
              <a:t> – check this in the spec</a:t>
            </a:r>
            <a:endParaRPr lang="en-US" dirty="0"/>
          </a:p>
          <a:p>
            <a:pPr lvl="1"/>
            <a:r>
              <a:rPr lang="en-US" dirty="0"/>
              <a:t>May or may not have the same SSID</a:t>
            </a:r>
          </a:p>
          <a:p>
            <a:pPr lvl="1"/>
            <a:r>
              <a:rPr lang="en-US" dirty="0"/>
              <a:t>Example: A house with two, unrelated APs (different vendor, for example), plugged into the same Ethernet switch, with the same SSID.</a:t>
            </a:r>
          </a:p>
          <a:p>
            <a:pPr lvl="1"/>
            <a:endParaRPr lang="en-US" dirty="0"/>
          </a:p>
          <a:p>
            <a:pPr lvl="1"/>
            <a:r>
              <a:rPr lang="en-US" dirty="0"/>
              <a:t>Not a .11 concept, but a composite of separate .11 networks and a .1 concept</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97688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“Mobility Domain”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E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 </a:t>
            </a:r>
          </a:p>
          <a:p>
            <a:pPr lvl="1"/>
            <a:r>
              <a:rPr lang="en-US" b="1" dirty="0"/>
              <a:t>One DS</a:t>
            </a:r>
          </a:p>
          <a:p>
            <a:pPr lvl="1"/>
            <a:r>
              <a:rPr lang="en-US" dirty="0"/>
              <a:t>Can </a:t>
            </a:r>
            <a:r>
              <a:rPr lang="en-US" dirty="0" err="1"/>
              <a:t>reassociate</a:t>
            </a:r>
            <a:endParaRPr lang="en-US" dirty="0"/>
          </a:p>
          <a:p>
            <a:pPr lvl="1"/>
            <a:r>
              <a:rPr lang="en-US" b="1" dirty="0"/>
              <a:t>Can FT</a:t>
            </a:r>
          </a:p>
          <a:p>
            <a:pPr lvl="1"/>
            <a:r>
              <a:rPr lang="en-US" b="1" dirty="0"/>
              <a:t>Must have same MDID</a:t>
            </a:r>
          </a:p>
          <a:p>
            <a:pPr lvl="1"/>
            <a:r>
              <a:rPr lang="en-US" dirty="0"/>
              <a:t>Must have same SSID</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785132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53768</TotalTime>
  <Words>3660</Words>
  <Application>Microsoft Office PowerPoint</Application>
  <PresentationFormat>On-screen Show (4:3)</PresentationFormat>
  <Paragraphs>371</Paragraphs>
  <Slides>33</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7" baseType="lpstr">
      <vt:lpstr>Segoe UI Symbol</vt:lpstr>
      <vt:lpstr>Times New Roman</vt:lpstr>
      <vt:lpstr>802-11-Submission</vt:lpstr>
      <vt:lpstr>Document</vt:lpstr>
      <vt:lpstr>What is an ESS?</vt:lpstr>
      <vt:lpstr>Abstract</vt:lpstr>
      <vt:lpstr>Goal of &lt;x&gt;SS discussion</vt:lpstr>
      <vt:lpstr>(Background) The 7 identified types</vt:lpstr>
      <vt:lpstr>Example &lt;x&gt;SS – “ESS”</vt:lpstr>
      <vt:lpstr>Example &lt;x&gt;SS – “HESS” (or close)</vt:lpstr>
      <vt:lpstr>Example &lt;x&gt;SS</vt:lpstr>
      <vt:lpstr>Example &lt;x&gt;SS</vt:lpstr>
      <vt:lpstr>Example &lt;x&gt;SS – “Mobility Domain”</vt:lpstr>
      <vt:lpstr>Example &lt;x&gt;SS</vt:lpstr>
      <vt:lpstr>Example &lt;x&gt;SS</vt:lpstr>
      <vt:lpstr>Summary/status (Sept 2018)</vt:lpstr>
      <vt:lpstr>Proposed Way forward (Jan 2020)</vt:lpstr>
      <vt:lpstr>Way forward (Jan 2020) – Type A</vt:lpstr>
      <vt:lpstr>Way forward (Jan 2020) – Type A (cont)</vt:lpstr>
      <vt:lpstr>Way forward (Jan 2020) – Type B</vt:lpstr>
      <vt:lpstr>Way forward (Jan 2020) – Type B (cont)</vt:lpstr>
      <vt:lpstr>Way forward (Jan 2020) – Types D &amp; F</vt:lpstr>
      <vt:lpstr>Background/old discussion slides (scrub these for other/minor proposed changes to spec)</vt:lpstr>
      <vt:lpstr>What is an ESS?</vt:lpstr>
      <vt:lpstr>What is an ESS?  (Continued)</vt:lpstr>
      <vt:lpstr>What is an ESS? – Direction?</vt:lpstr>
      <vt:lpstr>ESS and HESS?</vt:lpstr>
      <vt:lpstr>HESS concepts (not necessarily what 802.11 says, now)</vt:lpstr>
      <vt:lpstr>Themes in types</vt:lpstr>
      <vt:lpstr>Needed concepts (not necessarily what 802.11 says, now)</vt:lpstr>
      <vt:lpstr>HESS concepts (not necessarily what 802.11 says, now)</vt:lpstr>
      <vt:lpstr>(Background) Analysis of the 7 types</vt:lpstr>
      <vt:lpstr>Type A analysis (“ESS”) – page 1</vt:lpstr>
      <vt:lpstr>Type A analysis (“ESS”) – page 2</vt:lpstr>
      <vt:lpstr>Type A analysis (“ESS”) – page 3</vt:lpstr>
      <vt:lpstr>Type E analysis (“Mobility Domain”)</vt:lpstr>
      <vt:lpstr>Remaining concepts analysis</vt:lpstr>
    </vt:vector>
  </TitlesOfParts>
  <Company>Ruckus/ARRIS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an ESS?</dc:title>
  <dc:creator>Mark Hamilton</dc:creator>
  <cp:lastModifiedBy>Hamilton, Mark</cp:lastModifiedBy>
  <cp:revision>683</cp:revision>
  <cp:lastPrinted>1998-02-10T13:28:06Z</cp:lastPrinted>
  <dcterms:created xsi:type="dcterms:W3CDTF">2009-07-15T16:38:20Z</dcterms:created>
  <dcterms:modified xsi:type="dcterms:W3CDTF">2020-01-13T05:47:42Z</dcterms:modified>
</cp:coreProperties>
</file>