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272" r:id="rId3"/>
    <p:sldId id="381" r:id="rId4"/>
    <p:sldId id="386" r:id="rId5"/>
    <p:sldId id="389" r:id="rId6"/>
    <p:sldId id="383" r:id="rId7"/>
    <p:sldId id="384" r:id="rId8"/>
    <p:sldId id="382" r:id="rId9"/>
    <p:sldId id="387" r:id="rId10"/>
    <p:sldId id="388" r:id="rId11"/>
    <p:sldId id="390" r:id="rId12"/>
    <p:sldId id="392" r:id="rId13"/>
    <p:sldId id="393" r:id="rId14"/>
    <p:sldId id="376" r:id="rId15"/>
    <p:sldId id="377" r:id="rId16"/>
    <p:sldId id="394" r:id="rId17"/>
    <p:sldId id="395" r:id="rId18"/>
    <p:sldId id="396" r:id="rId19"/>
    <p:sldId id="397" r:id="rId20"/>
    <p:sldId id="398" r:id="rId21"/>
    <p:sldId id="391" r:id="rId22"/>
    <p:sldId id="351" r:id="rId23"/>
    <p:sldId id="353" r:id="rId24"/>
    <p:sldId id="354" r:id="rId25"/>
    <p:sldId id="368" r:id="rId26"/>
    <p:sldId id="369"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97" d="100"/>
          <a:sy n="97" d="100"/>
        </p:scale>
        <p:origin x="768"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July 2019</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802.11-18/1051r7</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807025" y="6476484"/>
            <a:ext cx="279563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What is an ESS?</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2019-07-16</a:t>
            </a:r>
          </a:p>
        </p:txBody>
      </p:sp>
      <p:graphicFrame>
        <p:nvGraphicFramePr>
          <p:cNvPr id="15364" name="Object 11"/>
          <p:cNvGraphicFramePr>
            <a:graphicFrameLocks noChangeAspect="1"/>
          </p:cNvGraphicFramePr>
          <p:nvPr>
            <p:extLst>
              <p:ext uri="{D42A27DB-BD31-4B8C-83A1-F6EECF244321}">
                <p14:modId xmlns:p14="http://schemas.microsoft.com/office/powerpoint/2010/main" val="1794291527"/>
              </p:ext>
            </p:extLst>
          </p:nvPr>
        </p:nvGraphicFramePr>
        <p:xfrm>
          <a:off x="527050" y="2297113"/>
          <a:ext cx="7889875" cy="2943225"/>
        </p:xfrm>
        <a:graphic>
          <a:graphicData uri="http://schemas.openxmlformats.org/presentationml/2006/ole">
            <mc:AlternateContent xmlns:mc="http://schemas.openxmlformats.org/markup-compatibility/2006">
              <mc:Choice xmlns:v="urn:schemas-microsoft-com:vml" Requires="v">
                <p:oleObj spid="_x0000_s15586"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7050" y="2297113"/>
                        <a:ext cx="7889875" cy="2943225"/>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F do/have? :</a:t>
            </a:r>
          </a:p>
          <a:p>
            <a:pPr lvl="1"/>
            <a:r>
              <a:rPr lang="en-US" dirty="0"/>
              <a:t>Same/consistent layer 2 security parameters</a:t>
            </a:r>
          </a:p>
          <a:p>
            <a:pPr lvl="2"/>
            <a:r>
              <a:rPr lang="en-US" dirty="0"/>
              <a:t>“Coincidentally same security”</a:t>
            </a:r>
          </a:p>
          <a:p>
            <a:pPr lvl="2"/>
            <a:r>
              <a:rPr lang="en-US" dirty="0"/>
              <a:t>Planned/assured same security</a:t>
            </a:r>
          </a:p>
          <a:p>
            <a:pPr lvl="2"/>
            <a:endParaRPr lang="en-US" dirty="0"/>
          </a:p>
          <a:p>
            <a:pPr lvl="1"/>
            <a:r>
              <a:rPr lang="en-US" dirty="0"/>
              <a:t>Same SSID</a:t>
            </a:r>
          </a:p>
          <a:p>
            <a:pPr lvl="1"/>
            <a:r>
              <a:rPr lang="en-US" dirty="0"/>
              <a:t>Not same 802.1Q Bridged network</a:t>
            </a:r>
          </a:p>
          <a:p>
            <a:pPr lvl="1"/>
            <a:endParaRPr lang="en-US" dirty="0"/>
          </a:p>
          <a:p>
            <a:pPr lvl="1"/>
            <a:r>
              <a:rPr lang="en-US" dirty="0"/>
              <a:t>Not a useful concept in this discussion, just coincidental (sharing of same “phone profile”)</a:t>
            </a:r>
          </a:p>
          <a:p>
            <a:pPr lvl="1"/>
            <a:endParaRPr lang="en-US" dirty="0"/>
          </a:p>
          <a:p>
            <a:pPr lvl="1"/>
            <a:r>
              <a:rPr lang="en-US" dirty="0"/>
              <a:t>BUT, distinguishing between F and D is important</a:t>
            </a:r>
          </a:p>
          <a:p>
            <a:pPr lvl="2"/>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939978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G do/have? :</a:t>
            </a:r>
          </a:p>
          <a:p>
            <a:pPr lvl="1"/>
            <a:r>
              <a:rPr lang="en-US" b="1" dirty="0"/>
              <a:t>Same Operating authorization domain</a:t>
            </a:r>
          </a:p>
          <a:p>
            <a:pPr lvl="1"/>
            <a:r>
              <a:rPr lang="en-US" dirty="0"/>
              <a:t>(different, alternate concept</a:t>
            </a:r>
            <a:r>
              <a:rPr lang="en-US" dirty="0">
                <a:sym typeface="Wingdings" panose="05000000000000000000" pitchFamily="2" charset="2"/>
              </a:rPr>
              <a:t>:) Same operating master (e.g., DFS master, TVWS enabler, etc.)</a:t>
            </a:r>
          </a:p>
          <a:p>
            <a:pPr lvl="1"/>
            <a:endParaRPr lang="en-US" dirty="0">
              <a:sym typeface="Wingdings" panose="05000000000000000000" pitchFamily="2" charset="2"/>
            </a:endParaRPr>
          </a:p>
          <a:p>
            <a:pPr lvl="1"/>
            <a:r>
              <a:rPr lang="en-US" dirty="0">
                <a:sym typeface="Wingdings" panose="05000000000000000000" pitchFamily="2" charset="2"/>
              </a:rPr>
              <a:t>Not an &lt;x&gt;SS concept, but important as something else, related to regulatory domain knowledge/information PLUS enablement under that domain</a:t>
            </a:r>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121165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Summary/status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524000"/>
            <a:ext cx="7772400" cy="4800600"/>
          </a:xfrm>
        </p:spPr>
        <p:txBody>
          <a:bodyPr/>
          <a:lstStyle/>
          <a:p>
            <a:r>
              <a:rPr lang="en-US" sz="2000" dirty="0"/>
              <a:t>Type A is ESS, or we should modify ESS definition until it matches within the 802.11 spec</a:t>
            </a:r>
          </a:p>
          <a:p>
            <a:r>
              <a:rPr lang="en-US" sz="2000" dirty="0"/>
              <a:t>Type B is HESS, or we should modify (create) HESS definition until it matches within the 802.11 spec. (Note, we may extend into coordinating the concept with outside groups (WFA) that have similar concepts/use our facilities)</a:t>
            </a:r>
          </a:p>
          <a:p>
            <a:r>
              <a:rPr lang="en-US" sz="2000" dirty="0"/>
              <a:t>Type C is unclear – is this different from Type B?</a:t>
            </a:r>
          </a:p>
          <a:p>
            <a:r>
              <a:rPr lang="en-US" sz="2000" dirty="0"/>
              <a:t>Type D is covered by 802.1 Standards – no work to do</a:t>
            </a:r>
          </a:p>
          <a:p>
            <a:r>
              <a:rPr lang="en-US" sz="2000" dirty="0"/>
              <a:t>Type E is covered by “Mobility Domain”.  We should double-check that it matches within the 802.11 spec</a:t>
            </a:r>
          </a:p>
          <a:p>
            <a:r>
              <a:rPr lang="en-US" sz="2000" dirty="0"/>
              <a:t>Type F is not useful, just coincidental - BUT, distinguishing between F and D is important</a:t>
            </a:r>
          </a:p>
          <a:p>
            <a:r>
              <a:rPr lang="en-US" sz="2000" dirty="0"/>
              <a:t>Type G is not in scope – it is some sort of enablement concept</a:t>
            </a:r>
          </a:p>
          <a:p>
            <a:pPr marL="0" indent="0">
              <a:buNone/>
            </a:pPr>
            <a:r>
              <a:rPr lang="en-US" sz="2000" dirty="0"/>
              <a:t>Do we agree to all the above?  Is anything missing?</a:t>
            </a:r>
          </a:p>
          <a:p>
            <a:pPr lvl="1"/>
            <a:endParaRPr lang="en-US" sz="1800"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159543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Need research and submission (volunteers)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524000"/>
            <a:ext cx="7772400" cy="4800600"/>
          </a:xfrm>
        </p:spPr>
        <p:txBody>
          <a:bodyPr/>
          <a:lstStyle/>
          <a:p>
            <a:r>
              <a:rPr lang="en-US" dirty="0"/>
              <a:t>Type A should match ESS definition</a:t>
            </a:r>
          </a:p>
          <a:p>
            <a:r>
              <a:rPr lang="en-US" dirty="0"/>
              <a:t>Type B should match/create HESS definition</a:t>
            </a:r>
          </a:p>
          <a:p>
            <a:r>
              <a:rPr lang="en-US" dirty="0"/>
              <a:t>Type C needs a champion, or we drop it</a:t>
            </a:r>
          </a:p>
          <a:p>
            <a:r>
              <a:rPr lang="en-US" dirty="0"/>
              <a:t>Type E should match Mobility Domain definition</a:t>
            </a:r>
          </a:p>
          <a:p>
            <a:r>
              <a:rPr lang="en-US" dirty="0"/>
              <a:t>Distinction between F and D</a:t>
            </a:r>
          </a:p>
          <a:p>
            <a:pPr marL="0" indent="0">
              <a:buNone/>
            </a:pPr>
            <a:endParaRPr lang="en-US" dirty="0"/>
          </a:p>
          <a:p>
            <a:pPr marL="0" indent="0">
              <a:buNone/>
            </a:pPr>
            <a:r>
              <a:rPr lang="en-US" dirty="0"/>
              <a:t>Volunteers?</a:t>
            </a:r>
          </a:p>
          <a:p>
            <a:pPr marL="0" indent="0">
              <a:buNone/>
            </a:pPr>
            <a:endParaRPr lang="en-US" dirty="0"/>
          </a:p>
          <a:p>
            <a:pPr marL="0" indent="0">
              <a:buNone/>
            </a:pPr>
            <a:r>
              <a:rPr lang="en-US" dirty="0"/>
              <a:t>(Or try to draft stuff here, in real-time?)</a:t>
            </a:r>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36940274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Needed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Looked at WFA’s Deployment Guidelines:</a:t>
            </a:r>
          </a:p>
          <a:p>
            <a:pPr lvl="1"/>
            <a:r>
              <a:rPr lang="en-US" dirty="0"/>
              <a:t>“If two APs have the same SSID they are considered to be part of the same wireless network.  But, because SSIDs are not globally administered it is possible that two APs with the same SSID are in fact in different wireless networks.  HESSID element [sic] allows devices to detect this condition.”</a:t>
            </a:r>
          </a:p>
          <a:p>
            <a:pPr lvl="1"/>
            <a:r>
              <a:rPr lang="en-US" dirty="0"/>
              <a:t>What is “wireless network” in this context?</a:t>
            </a:r>
          </a:p>
          <a:p>
            <a:r>
              <a:rPr lang="en-US" dirty="0"/>
              <a:t>Concepts we need:</a:t>
            </a:r>
          </a:p>
          <a:p>
            <a:pPr lvl="1"/>
            <a:r>
              <a:rPr lang="en-US" dirty="0"/>
              <a:t>Domain for </a:t>
            </a:r>
            <a:r>
              <a:rPr lang="en-US" dirty="0" err="1"/>
              <a:t>Reassociation</a:t>
            </a:r>
            <a:r>
              <a:rPr lang="en-US" dirty="0"/>
              <a:t> (and upper-layer mobility transparency)</a:t>
            </a:r>
          </a:p>
          <a:p>
            <a:pPr lvl="1"/>
            <a:r>
              <a:rPr lang="en-US" dirty="0"/>
              <a:t>Domain for “same hotspot” (“local”)</a:t>
            </a:r>
          </a:p>
          <a:p>
            <a:pPr lvl="1"/>
            <a:r>
              <a:rPr lang="en-US" dirty="0"/>
              <a:t>Domain for “hotspot from my [home] provider” (worldwide)</a:t>
            </a:r>
          </a:p>
          <a:p>
            <a:pPr lvl="1"/>
            <a:r>
              <a:rPr lang="en-US" dirty="0"/>
              <a:t>Domain that uses the same security</a:t>
            </a:r>
          </a:p>
          <a:p>
            <a:pPr lvl="1"/>
            <a:r>
              <a:rPr lang="en-US" dirty="0"/>
              <a:t>Equivalent access to “external things”  (SSPN?)  (CAG?)</a:t>
            </a:r>
          </a:p>
          <a:p>
            <a:pPr lvl="1"/>
            <a:endParaRPr lang="en-US" dirty="0"/>
          </a:p>
          <a:p>
            <a:pPr lvl="1"/>
            <a:endParaRPr lang="en-US" dirty="0"/>
          </a:p>
        </p:txBody>
      </p:sp>
    </p:spTree>
    <p:extLst>
      <p:ext uri="{BB962C8B-B14F-4D97-AF65-F5344CB8AC3E}">
        <p14:creationId xmlns:p14="http://schemas.microsoft.com/office/powerpoint/2010/main" val="29519619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HESS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Homogeneous ESS attributes (should be):</a:t>
            </a:r>
          </a:p>
          <a:p>
            <a:pPr lvl="1"/>
            <a:r>
              <a:rPr lang="en-US" dirty="0"/>
              <a:t>=&gt; Must have a globally unique identifier</a:t>
            </a:r>
          </a:p>
          <a:p>
            <a:pPr lvl="1"/>
            <a:r>
              <a:rPr lang="en-US" dirty="0"/>
              <a:t>Set of BSSs</a:t>
            </a:r>
          </a:p>
          <a:p>
            <a:pPr lvl="1"/>
            <a:r>
              <a:rPr lang="en-US" dirty="0"/>
              <a:t>Mobility transparency to upper layers (one DS, </a:t>
            </a:r>
            <a:r>
              <a:rPr lang="en-US" dirty="0" err="1"/>
              <a:t>Reassociate</a:t>
            </a:r>
            <a:r>
              <a:rPr lang="en-US" dirty="0"/>
              <a:t>)</a:t>
            </a:r>
          </a:p>
          <a:p>
            <a:pPr lvl="1"/>
            <a:r>
              <a:rPr lang="en-US" dirty="0"/>
              <a:t>=&gt; Same HESSID</a:t>
            </a:r>
          </a:p>
          <a:p>
            <a:pPr lvl="1"/>
            <a:r>
              <a:rPr lang="en-US" dirty="0"/>
              <a:t>=&gt; SSID is the same</a:t>
            </a:r>
          </a:p>
          <a:p>
            <a:pPr lvl="1"/>
            <a:r>
              <a:rPr lang="en-US" dirty="0"/>
              <a:t>=&gt; all available/reachable services are the same</a:t>
            </a:r>
          </a:p>
          <a:p>
            <a:pPr lvl="1"/>
            <a:r>
              <a:rPr lang="en-US" dirty="0"/>
              <a:t>=&gt; reachable SSPN(s) are the same, if present</a:t>
            </a:r>
          </a:p>
          <a:p>
            <a:r>
              <a:rPr lang="en-US" dirty="0"/>
              <a:t>It’s not:</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15479411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Type A analysis (“ESS”) – page 1</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r>
              <a:rPr lang="en-US" sz="2200" b="1" dirty="0"/>
              <a:t>Single “802.1Q Bridged Network”</a:t>
            </a:r>
          </a:p>
          <a:p>
            <a:pPr lvl="1"/>
            <a:r>
              <a:rPr lang="en-US" sz="1800" dirty="0"/>
              <a:t>That is:</a:t>
            </a:r>
          </a:p>
          <a:p>
            <a:pPr lvl="1"/>
            <a:r>
              <a:rPr lang="en-US" sz="1800" dirty="0"/>
              <a:t>Same subnet</a:t>
            </a:r>
          </a:p>
          <a:p>
            <a:pPr lvl="2"/>
            <a:r>
              <a:rPr lang="en-US" sz="1600" dirty="0"/>
              <a:t>There may be multiple subnets, but a given client sees a consistent subnet (or set of subnets it is using), as it moves around</a:t>
            </a:r>
          </a:p>
          <a:p>
            <a:pPr lvl="1"/>
            <a:r>
              <a:rPr lang="en-US" sz="1800" dirty="0"/>
              <a:t>IP address(es) doesn’t change with ‘moving’ within &lt;x&gt;SS</a:t>
            </a:r>
          </a:p>
          <a:p>
            <a:pPr lvl="1"/>
            <a:r>
              <a:rPr lang="en-US" sz="1800" dirty="0"/>
              <a:t>Transparency of location (“appears as a single BSS to UL”)</a:t>
            </a:r>
          </a:p>
          <a:p>
            <a:r>
              <a:rPr lang="en-US" sz="2200" dirty="0"/>
              <a:t>Current ESS definition (</a:t>
            </a:r>
            <a:r>
              <a:rPr lang="en-US" sz="2200" dirty="0" err="1"/>
              <a:t>REVmd</a:t>
            </a:r>
            <a:r>
              <a:rPr lang="en-US" sz="2200" dirty="0"/>
              <a:t>) is:</a:t>
            </a:r>
          </a:p>
          <a:p>
            <a:pPr lvl="1"/>
            <a:r>
              <a:rPr lang="en-US" dirty="0"/>
              <a:t>extended service set (ESS): </a:t>
            </a:r>
            <a:r>
              <a:rPr lang="en-US" b="0" dirty="0"/>
              <a:t>A set of one or more interconnected basic service sets (BSSs) that appears as a </a:t>
            </a:r>
            <a:r>
              <a:rPr lang="en-US" dirty="0"/>
              <a:t>single BSS to the logical link control (LLC) layer at any station (STA) associated with one of those BSSs.</a:t>
            </a:r>
          </a:p>
          <a:p>
            <a:r>
              <a:rPr lang="en-US" dirty="0"/>
              <a:t>Conclusion: </a:t>
            </a:r>
          </a:p>
          <a:p>
            <a:pPr lvl="1"/>
            <a:r>
              <a:rPr lang="en-US" dirty="0"/>
              <a:t>“appears as a single BSS to the LLC layer”	</a:t>
            </a:r>
            <a:r>
              <a:rPr lang="en-US" dirty="0">
                <a:highlight>
                  <a:srgbClr val="FFFF00"/>
                </a:highlight>
                <a:latin typeface="Segoe UI Symbol" panose="020B0502040204020203" pitchFamily="34" charset="0"/>
                <a:ea typeface="Segoe UI Symbol" panose="020B0502040204020203" pitchFamily="34" charset="0"/>
              </a:rPr>
              <a:t>✓</a:t>
            </a:r>
          </a:p>
          <a:p>
            <a:pPr lvl="1"/>
            <a:r>
              <a:rPr lang="en-US" dirty="0"/>
              <a:t>“to … any STA associated”			</a:t>
            </a:r>
            <a:r>
              <a:rPr lang="en-US" dirty="0">
                <a:highlight>
                  <a:srgbClr val="FFFF00"/>
                </a:highlight>
                <a:latin typeface="Segoe UI Symbol" panose="020B0502040204020203" pitchFamily="34" charset="0"/>
                <a:ea typeface="Segoe UI Symbol" panose="020B0502040204020203" pitchFamily="34" charset="0"/>
              </a:rPr>
              <a:t>☹  </a:t>
            </a:r>
            <a:r>
              <a:rPr lang="en-US" dirty="0"/>
              <a:t>(Needs “Portal”)</a:t>
            </a:r>
          </a:p>
          <a:p>
            <a:pPr lvl="1"/>
            <a:endParaRPr lang="en-US" dirty="0"/>
          </a:p>
          <a:p>
            <a:pPr lvl="1"/>
            <a:endParaRPr lang="en-US" dirty="0"/>
          </a:p>
        </p:txBody>
      </p:sp>
    </p:spTree>
    <p:extLst>
      <p:ext uri="{BB962C8B-B14F-4D97-AF65-F5344CB8AC3E}">
        <p14:creationId xmlns:p14="http://schemas.microsoft.com/office/powerpoint/2010/main" val="30093343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Type A analysis (“ESS”) – page 2</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r>
              <a:rPr lang="en-US" sz="2200" b="1" dirty="0"/>
              <a:t>One DS</a:t>
            </a:r>
          </a:p>
          <a:p>
            <a:pPr lvl="1"/>
            <a:r>
              <a:rPr lang="en-US" sz="1800" dirty="0"/>
              <a:t>Mechanism for accomplishing the above, not a property</a:t>
            </a:r>
          </a:p>
          <a:p>
            <a:pPr lvl="1"/>
            <a:r>
              <a:rPr lang="en-US" sz="1800" dirty="0"/>
              <a:t>(But, implies and is implied by, a single Portal (or none), to accomplish the above)</a:t>
            </a:r>
          </a:p>
          <a:p>
            <a:r>
              <a:rPr lang="en-US" sz="2200" dirty="0"/>
              <a:t>Must have same SSID (careful!)</a:t>
            </a:r>
          </a:p>
          <a:p>
            <a:pPr lvl="1"/>
            <a:r>
              <a:rPr lang="en-US" sz="1800" dirty="0" err="1"/>
              <a:t>REVmd</a:t>
            </a:r>
            <a:r>
              <a:rPr lang="en-US" sz="1800" dirty="0"/>
              <a:t> 4.3.5.2: “An ESS is the union of the infrastructure BSSs with the same SSID connected by a DS. The ESS does not include the DS”</a:t>
            </a:r>
          </a:p>
          <a:p>
            <a:pPr lvl="1"/>
            <a:r>
              <a:rPr lang="en-US" sz="1800" dirty="0"/>
              <a:t>WFA Deployment Guidelines: “If two APs have the same SSID they are considered to be part of the same wireless network.  But, because SSIDs are not globally administered it is possible that two APs with the same SSID are in fact in different wireless networks.”</a:t>
            </a:r>
          </a:p>
          <a:p>
            <a:pPr lvl="1"/>
            <a:r>
              <a:rPr lang="en-US" sz="1800" dirty="0"/>
              <a:t>Recommendation: Add clarification, somewhat like WFA’s comments, to 4.3.5.2, to discuss the “coincidentally the same” SSID scenario.  Perhaps a hint that clients need to handle this?</a:t>
            </a:r>
          </a:p>
          <a:p>
            <a:pPr lvl="1"/>
            <a:r>
              <a:rPr lang="en-US" sz="1800" dirty="0"/>
              <a:t>Conclusion: Client can’t (for sure) detect an ESS, but standard can discuss how it behaves.  What does this mean for the requirements (“An ESS shall …”)</a:t>
            </a:r>
          </a:p>
          <a:p>
            <a:pPr lvl="1"/>
            <a:endParaRPr lang="en-US" dirty="0"/>
          </a:p>
        </p:txBody>
      </p:sp>
    </p:spTree>
    <p:extLst>
      <p:ext uri="{BB962C8B-B14F-4D97-AF65-F5344CB8AC3E}">
        <p14:creationId xmlns:p14="http://schemas.microsoft.com/office/powerpoint/2010/main" val="27728992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Type A analysis (“ESS”) – page 3</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r>
              <a:rPr lang="en-US" sz="2200" dirty="0"/>
              <a:t>Can </a:t>
            </a:r>
            <a:r>
              <a:rPr lang="en-US" sz="2200" dirty="0" err="1"/>
              <a:t>Reassociate</a:t>
            </a:r>
            <a:endParaRPr lang="en-US" sz="2200" dirty="0"/>
          </a:p>
          <a:p>
            <a:pPr lvl="1"/>
            <a:r>
              <a:rPr lang="en-US" sz="1800" dirty="0"/>
              <a:t>Just mechanism?  (Does this add anything new?)</a:t>
            </a:r>
          </a:p>
          <a:p>
            <a:r>
              <a:rPr lang="en-US" sz="2200" dirty="0"/>
              <a:t>Can’t necessarily FT between all APs (more than one “mobility domain”) (and not just because equipment is not capable/configured, but due to ‘real’ barriers such as distance)</a:t>
            </a:r>
          </a:p>
          <a:p>
            <a:pPr lvl="1"/>
            <a:r>
              <a:rPr lang="en-US" sz="1800" dirty="0"/>
              <a:t>Conclusion:  Mobility domain is useful, and is independent of ESS, but must be a subset of an ESS.  Covered as Type E.</a:t>
            </a:r>
          </a:p>
          <a:p>
            <a:pPr lvl="1"/>
            <a:endParaRPr lang="en-US" dirty="0"/>
          </a:p>
          <a:p>
            <a:pPr lvl="1"/>
            <a:endParaRPr lang="en-US" dirty="0"/>
          </a:p>
        </p:txBody>
      </p:sp>
    </p:spTree>
    <p:extLst>
      <p:ext uri="{BB962C8B-B14F-4D97-AF65-F5344CB8AC3E}">
        <p14:creationId xmlns:p14="http://schemas.microsoft.com/office/powerpoint/2010/main" val="13016897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Type E analysis (“Mobility Domain”)</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r>
              <a:rPr lang="en-US" sz="2200" dirty="0"/>
              <a:t>Same properties as Type A, plus:</a:t>
            </a:r>
          </a:p>
          <a:p>
            <a:pPr lvl="1"/>
            <a:r>
              <a:rPr lang="en-US" sz="1800" b="1" dirty="0"/>
              <a:t>Can FT</a:t>
            </a:r>
          </a:p>
          <a:p>
            <a:pPr lvl="1"/>
            <a:r>
              <a:rPr lang="en-US" sz="1800" b="1" dirty="0"/>
              <a:t>Must have same MDID</a:t>
            </a:r>
          </a:p>
          <a:p>
            <a:r>
              <a:rPr lang="en-US" sz="2200" dirty="0" err="1"/>
              <a:t>REVmd</a:t>
            </a:r>
            <a:r>
              <a:rPr lang="en-US" sz="2200" dirty="0"/>
              <a:t>, subclause 3.1:</a:t>
            </a:r>
          </a:p>
          <a:p>
            <a:pPr lvl="1"/>
            <a:r>
              <a:rPr lang="en-US" b="1" dirty="0"/>
              <a:t>mobility domain</a:t>
            </a:r>
            <a:r>
              <a:rPr lang="en-US" dirty="0"/>
              <a:t>: </a:t>
            </a:r>
            <a:r>
              <a:rPr lang="en-US" b="0" dirty="0"/>
              <a:t>A set of basic service sets (BSSs), within the same extended service set (ESS), that support fast BSS transitions between themselves and that are identified by the set’s mobility domain identifier (MDID).</a:t>
            </a:r>
            <a:endParaRPr lang="en-US" sz="4400" dirty="0"/>
          </a:p>
          <a:p>
            <a:r>
              <a:rPr lang="en-US" sz="2200" dirty="0"/>
              <a:t>Conclusion:  </a:t>
            </a:r>
          </a:p>
          <a:p>
            <a:pPr lvl="1"/>
            <a:r>
              <a:rPr lang="en-US" dirty="0"/>
              <a:t>Definition seems to cover it (assuming “ESS” is understood</a:t>
            </a:r>
          </a:p>
          <a:p>
            <a:pPr lvl="1"/>
            <a:endParaRPr lang="en-US" dirty="0"/>
          </a:p>
        </p:txBody>
      </p:sp>
    </p:spTree>
    <p:extLst>
      <p:ext uri="{BB962C8B-B14F-4D97-AF65-F5344CB8AC3E}">
        <p14:creationId xmlns:p14="http://schemas.microsoft.com/office/powerpoint/2010/main" val="2907914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endParaRPr lang="en-US" altLang="en-US" dirty="0"/>
          </a:p>
          <a:p>
            <a:pPr algn="ctr" eaLnBrk="1" hangingPunct="1">
              <a:buFontTx/>
              <a:buNone/>
            </a:pPr>
            <a:endParaRPr lang="en-US" altLang="en-US" dirty="0"/>
          </a:p>
          <a:p>
            <a:pPr algn="ctr" eaLnBrk="1" hangingPunct="1">
              <a:buFontTx/>
              <a:buNone/>
            </a:pPr>
            <a:r>
              <a:rPr lang="en-US" altLang="en-US" dirty="0"/>
              <a:t>Ongoing discussion re:</a:t>
            </a:r>
          </a:p>
          <a:p>
            <a:pPr algn="ctr" eaLnBrk="1" hangingPunct="1">
              <a:buFontTx/>
              <a:buNone/>
            </a:pPr>
            <a:r>
              <a:rPr lang="en-US" altLang="en-US" dirty="0"/>
              <a:t>“What is an ESS?”</a:t>
            </a:r>
          </a:p>
          <a:p>
            <a:pPr algn="ctr" eaLnBrk="1" hangingPunct="1">
              <a:buFontTx/>
              <a:buNone/>
            </a:pPr>
            <a:endParaRPr lang="en-US" altLang="en-US" dirty="0"/>
          </a:p>
          <a:p>
            <a:pPr algn="ctr" eaLnBrk="1" hangingPunct="1">
              <a:buFontTx/>
              <a:buNone/>
            </a:pPr>
            <a:r>
              <a:rPr lang="en-US" altLang="en-US" dirty="0"/>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Remaining concepts analysis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r>
              <a:rPr lang="en-US" sz="2200" dirty="0"/>
              <a:t>Type B (“HESS”?)</a:t>
            </a:r>
          </a:p>
          <a:p>
            <a:r>
              <a:rPr lang="en-US" sz="2200" dirty="0"/>
              <a:t>Type C?</a:t>
            </a:r>
          </a:p>
          <a:p>
            <a:r>
              <a:rPr lang="en-US" sz="2200" dirty="0"/>
              <a:t>Distinction between Type D and Type F, and either needed?</a:t>
            </a:r>
          </a:p>
          <a:p>
            <a:endParaRPr lang="en-US" sz="2200" dirty="0"/>
          </a:p>
          <a:p>
            <a:r>
              <a:rPr lang="en-US" sz="2200" dirty="0"/>
              <a:t>More HESS discussion</a:t>
            </a:r>
          </a:p>
          <a:p>
            <a:endParaRPr lang="en-US" sz="2200" dirty="0"/>
          </a:p>
          <a:p>
            <a:r>
              <a:rPr lang="en-US" dirty="0"/>
              <a:t>Concepts we need:</a:t>
            </a:r>
          </a:p>
          <a:p>
            <a:pPr lvl="1"/>
            <a:r>
              <a:rPr lang="en-US" dirty="0"/>
              <a:t>Domain for Reassociation (and upper-layer mobility transparency)</a:t>
            </a:r>
          </a:p>
          <a:p>
            <a:pPr lvl="1"/>
            <a:r>
              <a:rPr lang="en-US" dirty="0"/>
              <a:t>Domain for “same hotspot” (“local”)</a:t>
            </a:r>
          </a:p>
          <a:p>
            <a:pPr lvl="1"/>
            <a:r>
              <a:rPr lang="en-US" dirty="0"/>
              <a:t>Domain for “hotspot from my [home] provider” (worldwide)</a:t>
            </a:r>
          </a:p>
          <a:p>
            <a:pPr lvl="1"/>
            <a:r>
              <a:rPr lang="en-US" dirty="0"/>
              <a:t>Domain that uses the same security</a:t>
            </a:r>
          </a:p>
          <a:p>
            <a:pPr lvl="1"/>
            <a:r>
              <a:rPr lang="en-US" dirty="0"/>
              <a:t>Equivalent access to “external things”  (SSPN?)  (CAG?)</a:t>
            </a:r>
          </a:p>
          <a:p>
            <a:endParaRPr lang="en-US" sz="2200" dirty="0"/>
          </a:p>
          <a:p>
            <a:endParaRPr lang="en-US" sz="2200" dirty="0"/>
          </a:p>
          <a:p>
            <a:pPr lvl="1"/>
            <a:endParaRPr lang="en-US" dirty="0"/>
          </a:p>
        </p:txBody>
      </p:sp>
    </p:spTree>
    <p:extLst>
      <p:ext uri="{BB962C8B-B14F-4D97-AF65-F5344CB8AC3E}">
        <p14:creationId xmlns:p14="http://schemas.microsoft.com/office/powerpoint/2010/main" val="17211888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11B14C0-9580-4611-8F56-D7A9E549823B}"/>
              </a:ext>
            </a:extLst>
          </p:cNvPr>
          <p:cNvSpPr>
            <a:spLocks noGrp="1"/>
          </p:cNvSpPr>
          <p:nvPr>
            <p:ph type="ctrTitle"/>
          </p:nvPr>
        </p:nvSpPr>
        <p:spPr/>
        <p:txBody>
          <a:bodyPr/>
          <a:lstStyle/>
          <a:p>
            <a:r>
              <a:rPr lang="en-US" dirty="0"/>
              <a:t>Background/old discussion slides</a:t>
            </a:r>
            <a:br>
              <a:rPr lang="en-US" dirty="0"/>
            </a:br>
            <a:r>
              <a:rPr lang="en-US" sz="2400" b="0" dirty="0"/>
              <a:t>(scrub these for other/minor proposed changes to spec)</a:t>
            </a:r>
            <a:endParaRPr lang="en-US" b="0" dirty="0"/>
          </a:p>
        </p:txBody>
      </p:sp>
      <p:sp>
        <p:nvSpPr>
          <p:cNvPr id="4" name="Footer Placeholder 3">
            <a:extLst>
              <a:ext uri="{FF2B5EF4-FFF2-40B4-BE49-F238E27FC236}">
                <a16:creationId xmlns:a16="http://schemas.microsoft.com/office/drawing/2014/main" id="{8F1F5697-22E3-4BC0-90CE-C9A8C4AA8C46}"/>
              </a:ext>
            </a:extLst>
          </p:cNvPr>
          <p:cNvSpPr>
            <a:spLocks noGrp="1"/>
          </p:cNvSpPr>
          <p:nvPr>
            <p:ph type="ftr" sz="quarter" idx="10"/>
          </p:nvPr>
        </p:nvSpPr>
        <p:spPr/>
        <p:txBody>
          <a:bodyPr/>
          <a:lstStyle/>
          <a:p>
            <a:pPr>
              <a:defRPr/>
            </a:pPr>
            <a:r>
              <a:rPr lang="en-US"/>
              <a:t>Mark Hamilton, Polycom, Inc.</a:t>
            </a:r>
          </a:p>
        </p:txBody>
      </p:sp>
      <p:sp>
        <p:nvSpPr>
          <p:cNvPr id="5" name="Slide Number Placeholder 4">
            <a:extLst>
              <a:ext uri="{FF2B5EF4-FFF2-40B4-BE49-F238E27FC236}">
                <a16:creationId xmlns:a16="http://schemas.microsoft.com/office/drawing/2014/main" id="{7B4AA0DB-06AF-4766-A42D-5DC7D404C526}"/>
              </a:ext>
            </a:extLst>
          </p:cNvPr>
          <p:cNvSpPr>
            <a:spLocks noGrp="1"/>
          </p:cNvSpPr>
          <p:nvPr>
            <p:ph type="sldNum" sz="quarter" idx="11"/>
          </p:nvPr>
        </p:nvSpPr>
        <p:spPr/>
        <p:txBody>
          <a:bodyPr/>
          <a:lstStyle/>
          <a:p>
            <a:pPr>
              <a:defRPr/>
            </a:pPr>
            <a:r>
              <a:rPr lang="en-US" altLang="en-US"/>
              <a:t>Slide </a:t>
            </a:r>
            <a:fld id="{FA0271B8-AD49-43D9-840E-60973D554535}" type="slidenum">
              <a:rPr lang="en-US" altLang="en-US" smtClean="0"/>
              <a:pPr>
                <a:defRPr/>
              </a:pPr>
              <a:t>21</a:t>
            </a:fld>
            <a:endParaRPr lang="en-US" altLang="en-US"/>
          </a:p>
        </p:txBody>
      </p:sp>
    </p:spTree>
    <p:extLst>
      <p:ext uri="{BB962C8B-B14F-4D97-AF65-F5344CB8AC3E}">
        <p14:creationId xmlns:p14="http://schemas.microsoft.com/office/powerpoint/2010/main" val="31718572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(Continued)</a:t>
            </a:r>
          </a:p>
        </p:txBody>
      </p:sp>
      <p:sp>
        <p:nvSpPr>
          <p:cNvPr id="44035" name="Rectangle 3"/>
          <p:cNvSpPr>
            <a:spLocks noGrp="1" noChangeArrowheads="1"/>
          </p:cNvSpPr>
          <p:nvPr>
            <p:ph idx="1"/>
          </p:nvPr>
        </p:nvSpPr>
        <p:spPr>
          <a:xfrm>
            <a:off x="609600" y="1524000"/>
            <a:ext cx="8153400" cy="4572000"/>
          </a:xfrm>
        </p:spPr>
        <p:txBody>
          <a:bodyPr/>
          <a:lstStyle/>
          <a:p>
            <a:pPr>
              <a:spcBef>
                <a:spcPts val="0"/>
              </a:spcBef>
            </a:pPr>
            <a:r>
              <a:rPr lang="en-US" altLang="en-US" sz="2000" b="0" dirty="0"/>
              <a:t>Current definition depends on the relationship to LLC</a:t>
            </a:r>
          </a:p>
          <a:p>
            <a:pPr lvl="1">
              <a:spcBef>
                <a:spcPts val="0"/>
              </a:spcBef>
            </a:pPr>
            <a:r>
              <a:rPr lang="en-US" altLang="en-US" sz="1600" dirty="0"/>
              <a:t>“A set of one or more interconnected basic service sets (BSSs) that appears as a single BSS to the logical link control (LLC) layer at any station (STA) associated with one of those BSSs.”</a:t>
            </a:r>
          </a:p>
          <a:p>
            <a:pPr>
              <a:spcBef>
                <a:spcPts val="0"/>
              </a:spcBef>
            </a:pPr>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spcBef>
                <a:spcPts val="0"/>
              </a:spcBef>
            </a:pPr>
            <a:r>
              <a:rPr lang="en-US" altLang="en-US" sz="1600" dirty="0"/>
              <a:t>includes other entities, necessary to accomplish this?  (EAP </a:t>
            </a:r>
            <a:r>
              <a:rPr lang="en-US" altLang="en-US" sz="1600" dirty="0" err="1"/>
              <a:t>Auth</a:t>
            </a:r>
            <a:r>
              <a:rPr lang="en-US" altLang="en-US" sz="1600" dirty="0"/>
              <a:t> Service? Bridges (11ak)? ANQP, </a:t>
            </a:r>
            <a:r>
              <a:rPr lang="en-US" altLang="en-US" sz="1600" dirty="0" err="1"/>
              <a:t>etc</a:t>
            </a:r>
            <a:r>
              <a:rPr lang="en-US" altLang="en-US" sz="1600" dirty="0"/>
              <a:t>?)</a:t>
            </a:r>
            <a:br>
              <a:rPr lang="en-US" altLang="en-US" sz="1600" dirty="0"/>
            </a:br>
            <a:r>
              <a:rPr lang="en-US" altLang="en-US" sz="1600" dirty="0">
                <a:solidFill>
                  <a:srgbClr val="FF0000"/>
                </a:solidFill>
              </a:rPr>
              <a:t>ESS boundary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pPr>
              <a:spcBef>
                <a:spcPts val="0"/>
              </a:spcBef>
            </a:pPr>
            <a:r>
              <a:rPr lang="en-US" altLang="en-US" sz="1600" b="0" dirty="0"/>
              <a:t>Is it:</a:t>
            </a:r>
          </a:p>
          <a:p>
            <a:pPr lvl="1">
              <a:spcBef>
                <a:spcPts val="0"/>
              </a:spcBef>
            </a:pPr>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spcBef>
                <a:spcPts val="0"/>
              </a:spcBef>
            </a:pPr>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spcBef>
                <a:spcPts val="0"/>
              </a:spcBef>
            </a:pPr>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pPr>
              <a:spcBef>
                <a:spcPts val="0"/>
              </a:spcBef>
            </a:pPr>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ESS and HESS?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524000"/>
            <a:ext cx="7772400" cy="4114800"/>
          </a:xfrm>
        </p:spPr>
        <p:txBody>
          <a:bodyPr/>
          <a:lstStyle/>
          <a:p>
            <a:pPr>
              <a:spcBef>
                <a:spcPts val="0"/>
              </a:spcBef>
            </a:pPr>
            <a:r>
              <a:rPr lang="en-US" dirty="0"/>
              <a:t>What is an HESS (from the term “HESSID”)?</a:t>
            </a:r>
          </a:p>
          <a:p>
            <a:pPr>
              <a:spcBef>
                <a:spcPts val="0"/>
              </a:spcBef>
            </a:pPr>
            <a:r>
              <a:rPr lang="en-US" dirty="0"/>
              <a:t>“Homogenous [sic</a:t>
            </a:r>
            <a:r>
              <a:rPr lang="en-US" b="1" dirty="0"/>
              <a:t>]</a:t>
            </a:r>
            <a:r>
              <a:rPr lang="en-US" dirty="0"/>
              <a:t> extended service set (ESS)”</a:t>
            </a:r>
          </a:p>
          <a:p>
            <a:pPr>
              <a:spcBef>
                <a:spcPts val="0"/>
              </a:spcBef>
            </a:pPr>
            <a:r>
              <a:rPr lang="en-US" dirty="0"/>
              <a:t>Is an HESS a type of ESS, or a separate (perhaps similar) concept?</a:t>
            </a:r>
          </a:p>
          <a:p>
            <a:pPr>
              <a:spcBef>
                <a:spcPts val="0"/>
              </a:spcBef>
            </a:pPr>
            <a:r>
              <a:rPr lang="en-US" dirty="0"/>
              <a:t>MSGCF has an “</a:t>
            </a:r>
            <a:r>
              <a:rPr lang="en-US" dirty="0" err="1"/>
              <a:t>ESSIdentifier</a:t>
            </a:r>
            <a:r>
              <a:rPr lang="en-US" dirty="0"/>
              <a:t>”, which is the concatenation of SSID and HESSID.  Why/when do we need both?</a:t>
            </a:r>
          </a:p>
          <a:p>
            <a:r>
              <a:rPr lang="en-US" dirty="0"/>
              <a:t>Is this related to an SSPN?  No not really – the SSPN is independent of any HESSID assignment.  SSPN is a destination where I am being taken to.  See Figure R-2.</a:t>
            </a:r>
          </a:p>
          <a:p>
            <a:r>
              <a:rPr lang="en-US" sz="2000" dirty="0"/>
              <a:t>(Also, in figure R-2 and Figure 4-8, the AAA server/client look to be in the data path – this doesn’t make sense. Ans, why are the BSSs not labeled BSSs?)</a:t>
            </a:r>
          </a:p>
          <a:p>
            <a:endParaRPr lang="en-US" dirty="0"/>
          </a:p>
        </p:txBody>
      </p:sp>
    </p:spTree>
    <p:extLst>
      <p:ext uri="{BB962C8B-B14F-4D97-AF65-F5344CB8AC3E}">
        <p14:creationId xmlns:p14="http://schemas.microsoft.com/office/powerpoint/2010/main" val="27278149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HESS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905000"/>
            <a:ext cx="7772400" cy="4419600"/>
          </a:xfrm>
        </p:spPr>
        <p:txBody>
          <a:bodyPr/>
          <a:lstStyle/>
          <a:p>
            <a:r>
              <a:rPr lang="en-US" dirty="0"/>
              <a:t>HESS purpose is to support </a:t>
            </a:r>
            <a:r>
              <a:rPr lang="en-US" strike="sngStrike" dirty="0"/>
              <a:t>802.21 </a:t>
            </a:r>
            <a:r>
              <a:rPr lang="en-US" strike="sngStrike" dirty="0">
                <a:highlight>
                  <a:srgbClr val="FFFF00"/>
                </a:highlight>
              </a:rPr>
              <a:t>and/or </a:t>
            </a:r>
            <a:r>
              <a:rPr lang="en-US" dirty="0"/>
              <a:t>WFA Passpoint/Hotspot 2.0</a:t>
            </a:r>
          </a:p>
          <a:p>
            <a:r>
              <a:rPr lang="en-US" dirty="0"/>
              <a:t>HESS is </a:t>
            </a:r>
            <a:r>
              <a:rPr lang="en-US" dirty="0">
                <a:highlight>
                  <a:srgbClr val="FFFF00"/>
                </a:highlight>
              </a:rPr>
              <a:t>either/both </a:t>
            </a:r>
            <a:r>
              <a:rPr lang="en-US" dirty="0"/>
              <a:t>consistent authentication, or equivalent access to “external things”</a:t>
            </a:r>
          </a:p>
          <a:p>
            <a:r>
              <a:rPr lang="en-US" dirty="0"/>
              <a:t>HESS is identifiable by HESSID, which is globally unique (MAC Address); identifies the SP (but perhaps not one-to-one)</a:t>
            </a:r>
          </a:p>
          <a:p>
            <a:r>
              <a:rPr lang="en-US" dirty="0"/>
              <a:t>HESS </a:t>
            </a:r>
            <a:r>
              <a:rPr lang="en-US" dirty="0">
                <a:highlight>
                  <a:srgbClr val="FFFF00"/>
                </a:highlight>
              </a:rPr>
              <a:t>can/cannot </a:t>
            </a:r>
            <a:r>
              <a:rPr lang="en-US" dirty="0"/>
              <a:t>span different ESSs or SSIDs</a:t>
            </a:r>
          </a:p>
          <a:p>
            <a:pPr lvl="1"/>
            <a:r>
              <a:rPr lang="en-US" dirty="0"/>
              <a:t>Corollary: Which (if either) of these is related to 802.11 handoff?</a:t>
            </a:r>
          </a:p>
          <a:p>
            <a:r>
              <a:rPr lang="en-US" dirty="0"/>
              <a:t>Homogenous is misspelled ; HESS should be introduced as a term/concept</a:t>
            </a:r>
          </a:p>
          <a:p>
            <a:r>
              <a:rPr lang="en-US" dirty="0"/>
              <a:t>Discuss off-line with WFA experts, </a:t>
            </a:r>
            <a:r>
              <a:rPr lang="en-US" strike="sngStrike" dirty="0"/>
              <a:t>802.21 experts</a:t>
            </a:r>
            <a:r>
              <a:rPr lang="en-US" dirty="0"/>
              <a:t>…</a:t>
            </a:r>
          </a:p>
          <a:p>
            <a:pPr marL="0" indent="0">
              <a:buNone/>
            </a:pPr>
            <a:endParaRPr lang="en-US" dirty="0"/>
          </a:p>
          <a:p>
            <a:endParaRPr lang="en-US" dirty="0"/>
          </a:p>
        </p:txBody>
      </p:sp>
    </p:spTree>
    <p:extLst>
      <p:ext uri="{BB962C8B-B14F-4D97-AF65-F5344CB8AC3E}">
        <p14:creationId xmlns:p14="http://schemas.microsoft.com/office/powerpoint/2010/main" val="1208302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Goal of &lt;x&gt;SS discussion</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802.11 needs to capture one or more types of STA mobility, and how each is communicated to the STA</a:t>
            </a:r>
          </a:p>
          <a:p>
            <a:endParaRPr lang="en-US" dirty="0"/>
          </a:p>
          <a:p>
            <a:r>
              <a:rPr lang="en-US" dirty="0"/>
              <a:t>An &lt;x&gt;SS is a set of BSSs that have a common set of properties that a STA cares about.</a:t>
            </a:r>
          </a:p>
          <a:p>
            <a:pPr lvl="1"/>
            <a:r>
              <a:rPr lang="en-US" dirty="0"/>
              <a:t>For example purposes, we consider/discuss &lt;x&gt;SS with at least two BSSs (== APs) so that we can discuss what is common and what is not.</a:t>
            </a:r>
          </a:p>
          <a:p>
            <a:r>
              <a:rPr lang="en-US" dirty="0"/>
              <a:t>Chair recommendations:</a:t>
            </a:r>
          </a:p>
          <a:p>
            <a:pPr lvl="1"/>
            <a:r>
              <a:rPr lang="en-US" dirty="0"/>
              <a:t>For each type/topic, capture a “use case”/purpose/context</a:t>
            </a:r>
          </a:p>
          <a:p>
            <a:pPr lvl="1"/>
            <a:r>
              <a:rPr lang="en-US" dirty="0"/>
              <a:t>How many such contexts are there, really?</a:t>
            </a:r>
          </a:p>
          <a:p>
            <a:pPr lvl="1"/>
            <a:r>
              <a:rPr lang="en-US" dirty="0"/>
              <a:t>How many such contexts are in our (802.11) scope?</a:t>
            </a:r>
          </a:p>
          <a:p>
            <a:pPr lvl="1"/>
            <a:r>
              <a:rPr lang="en-US" dirty="0"/>
              <a:t>How many such contexts are already identified (ignoring what they are named)?  Is there any gap – or just confusion to sort?</a:t>
            </a:r>
          </a:p>
        </p:txBody>
      </p:sp>
    </p:spTree>
    <p:extLst>
      <p:ext uri="{BB962C8B-B14F-4D97-AF65-F5344CB8AC3E}">
        <p14:creationId xmlns:p14="http://schemas.microsoft.com/office/powerpoint/2010/main" val="3258337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762000"/>
          </a:xfrm>
        </p:spPr>
        <p:txBody>
          <a:bodyPr/>
          <a:lstStyle/>
          <a:p>
            <a:r>
              <a:rPr lang="en-US" dirty="0"/>
              <a:t>Themes in examples (following slides)</a:t>
            </a:r>
          </a:p>
        </p:txBody>
      </p:sp>
      <p:graphicFrame>
        <p:nvGraphicFramePr>
          <p:cNvPr id="6" name="Content Placeholder 5">
            <a:extLst>
              <a:ext uri="{FF2B5EF4-FFF2-40B4-BE49-F238E27FC236}">
                <a16:creationId xmlns:a16="http://schemas.microsoft.com/office/drawing/2014/main" id="{9BE93765-EED3-4BF5-840E-A7C95DF6A7DB}"/>
              </a:ext>
            </a:extLst>
          </p:cNvPr>
          <p:cNvGraphicFramePr>
            <a:graphicFrameLocks noGrp="1"/>
          </p:cNvGraphicFramePr>
          <p:nvPr>
            <p:ph idx="1"/>
            <p:extLst>
              <p:ext uri="{D42A27DB-BD31-4B8C-83A1-F6EECF244321}">
                <p14:modId xmlns:p14="http://schemas.microsoft.com/office/powerpoint/2010/main" val="316222584"/>
              </p:ext>
            </p:extLst>
          </p:nvPr>
        </p:nvGraphicFramePr>
        <p:xfrm>
          <a:off x="685800" y="1447800"/>
          <a:ext cx="7772400" cy="4592320"/>
        </p:xfrm>
        <a:graphic>
          <a:graphicData uri="http://schemas.openxmlformats.org/drawingml/2006/table">
            <a:tbl>
              <a:tblPr firstRow="1" bandRow="1">
                <a:tableStyleId>{5C22544A-7EE6-4342-B048-85BDC9FD1C3A}</a:tableStyleId>
              </a:tblPr>
              <a:tblGrid>
                <a:gridCol w="1066800">
                  <a:extLst>
                    <a:ext uri="{9D8B030D-6E8A-4147-A177-3AD203B41FA5}">
                      <a16:colId xmlns:a16="http://schemas.microsoft.com/office/drawing/2014/main" val="72959412"/>
                    </a:ext>
                  </a:extLst>
                </a:gridCol>
                <a:gridCol w="2042160">
                  <a:extLst>
                    <a:ext uri="{9D8B030D-6E8A-4147-A177-3AD203B41FA5}">
                      <a16:colId xmlns:a16="http://schemas.microsoft.com/office/drawing/2014/main" val="2553004109"/>
                    </a:ext>
                  </a:extLst>
                </a:gridCol>
                <a:gridCol w="1386840">
                  <a:extLst>
                    <a:ext uri="{9D8B030D-6E8A-4147-A177-3AD203B41FA5}">
                      <a16:colId xmlns:a16="http://schemas.microsoft.com/office/drawing/2014/main" val="1255838828"/>
                    </a:ext>
                  </a:extLst>
                </a:gridCol>
                <a:gridCol w="990600">
                  <a:extLst>
                    <a:ext uri="{9D8B030D-6E8A-4147-A177-3AD203B41FA5}">
                      <a16:colId xmlns:a16="http://schemas.microsoft.com/office/drawing/2014/main" val="3803221671"/>
                    </a:ext>
                  </a:extLst>
                </a:gridCol>
                <a:gridCol w="2286000">
                  <a:extLst>
                    <a:ext uri="{9D8B030D-6E8A-4147-A177-3AD203B41FA5}">
                      <a16:colId xmlns:a16="http://schemas.microsoft.com/office/drawing/2014/main" val="1688724671"/>
                    </a:ext>
                  </a:extLst>
                </a:gridCol>
              </a:tblGrid>
              <a:tr h="370840">
                <a:tc>
                  <a:txBody>
                    <a:bodyPr/>
                    <a:lstStyle/>
                    <a:p>
                      <a:r>
                        <a:rPr lang="en-US" dirty="0"/>
                        <a:t>Example</a:t>
                      </a:r>
                    </a:p>
                  </a:txBody>
                  <a:tcPr/>
                </a:tc>
                <a:tc>
                  <a:txBody>
                    <a:bodyPr/>
                    <a:lstStyle/>
                    <a:p>
                      <a:r>
                        <a:rPr lang="en-US" dirty="0"/>
                        <a:t>802.1Q Bridged Network</a:t>
                      </a:r>
                    </a:p>
                  </a:txBody>
                  <a:tcPr/>
                </a:tc>
                <a:tc>
                  <a:txBody>
                    <a:bodyPr/>
                    <a:lstStyle/>
                    <a:p>
                      <a:r>
                        <a:rPr lang="en-US" dirty="0"/>
                        <a:t>One DS/</a:t>
                      </a:r>
                    </a:p>
                    <a:p>
                      <a:r>
                        <a:rPr lang="en-US" dirty="0" err="1"/>
                        <a:t>Reassociate</a:t>
                      </a:r>
                      <a:endParaRPr lang="en-US" dirty="0"/>
                    </a:p>
                  </a:txBody>
                  <a:tcPr/>
                </a:tc>
                <a:tc>
                  <a:txBody>
                    <a:bodyPr/>
                    <a:lstStyle/>
                    <a:p>
                      <a:r>
                        <a:rPr lang="en-US" dirty="0"/>
                        <a:t>FT</a:t>
                      </a:r>
                    </a:p>
                  </a:txBody>
                  <a:tcPr/>
                </a:tc>
                <a:tc>
                  <a:txBody>
                    <a:bodyPr/>
                    <a:lstStyle/>
                    <a:p>
                      <a:r>
                        <a:rPr lang="en-US" dirty="0"/>
                        <a:t>Same RADIUS/SSPN</a:t>
                      </a:r>
                    </a:p>
                  </a:txBody>
                  <a:tcPr/>
                </a:tc>
                <a:extLst>
                  <a:ext uri="{0D108BD9-81ED-4DB2-BD59-A6C34878D82A}">
                    <a16:rowId xmlns:a16="http://schemas.microsoft.com/office/drawing/2014/main" val="1573816804"/>
                  </a:ext>
                </a:extLst>
              </a:tr>
              <a:tr h="370840">
                <a:tc>
                  <a:txBody>
                    <a:bodyPr/>
                    <a:lstStyle/>
                    <a:p>
                      <a:r>
                        <a:rPr lang="en-US" dirty="0"/>
                        <a:t>A</a:t>
                      </a:r>
                    </a:p>
                  </a:txBody>
                  <a:tcPr/>
                </a:tc>
                <a:tc>
                  <a:txBody>
                    <a:bodyPr/>
                    <a:lstStyle/>
                    <a:p>
                      <a:r>
                        <a:rPr lang="en-US" dirty="0"/>
                        <a:t>Yes</a:t>
                      </a:r>
                    </a:p>
                  </a:txBody>
                  <a:tcPr/>
                </a:tc>
                <a:tc>
                  <a:txBody>
                    <a:bodyPr/>
                    <a:lstStyle/>
                    <a:p>
                      <a:r>
                        <a:rPr lang="en-US" dirty="0"/>
                        <a:t>Yes</a:t>
                      </a:r>
                    </a:p>
                  </a:txBody>
                  <a:tcPr/>
                </a:tc>
                <a:tc>
                  <a:txBody>
                    <a:bodyPr/>
                    <a:lstStyle/>
                    <a:p>
                      <a:r>
                        <a:rPr lang="en-US" dirty="0"/>
                        <a:t>Maybe</a:t>
                      </a:r>
                    </a:p>
                  </a:txBody>
                  <a:tcPr/>
                </a:tc>
                <a:tc>
                  <a:txBody>
                    <a:bodyPr/>
                    <a:lstStyle/>
                    <a:p>
                      <a:r>
                        <a:rPr lang="en-US" dirty="0"/>
                        <a:t>??</a:t>
                      </a:r>
                    </a:p>
                  </a:txBody>
                  <a:tcPr/>
                </a:tc>
                <a:extLst>
                  <a:ext uri="{0D108BD9-81ED-4DB2-BD59-A6C34878D82A}">
                    <a16:rowId xmlns:a16="http://schemas.microsoft.com/office/drawing/2014/main" val="226580174"/>
                  </a:ext>
                </a:extLst>
              </a:tr>
              <a:tr h="370840">
                <a:tc>
                  <a:txBody>
                    <a:bodyPr/>
                    <a:lstStyle/>
                    <a:p>
                      <a:r>
                        <a:rPr lang="en-US" dirty="0"/>
                        <a:t>B</a:t>
                      </a:r>
                    </a:p>
                  </a:txBody>
                  <a:tcPr/>
                </a:tc>
                <a:tc>
                  <a:txBody>
                    <a:bodyPr/>
                    <a:lstStyle/>
                    <a:p>
                      <a:r>
                        <a:rPr lang="en-US" dirty="0"/>
                        <a:t>Maybe</a:t>
                      </a:r>
                    </a:p>
                  </a:txBody>
                  <a:tcPr/>
                </a:tc>
                <a:tc>
                  <a:txBody>
                    <a:bodyPr/>
                    <a:lstStyle/>
                    <a:p>
                      <a:r>
                        <a:rPr lang="en-US" dirty="0"/>
                        <a:t>Maybe</a:t>
                      </a:r>
                    </a:p>
                  </a:txBody>
                  <a:tcPr/>
                </a:tc>
                <a:tc>
                  <a:txBody>
                    <a:bodyPr/>
                    <a:lstStyle/>
                    <a:p>
                      <a:r>
                        <a:rPr lang="en-US" dirty="0"/>
                        <a:t>Maybe</a:t>
                      </a:r>
                    </a:p>
                  </a:txBody>
                  <a:tcPr/>
                </a:tc>
                <a:tc>
                  <a:txBody>
                    <a:bodyPr/>
                    <a:lstStyle/>
                    <a:p>
                      <a:r>
                        <a:rPr lang="en-US" dirty="0"/>
                        <a:t>Yes</a:t>
                      </a:r>
                    </a:p>
                  </a:txBody>
                  <a:tcPr/>
                </a:tc>
                <a:extLst>
                  <a:ext uri="{0D108BD9-81ED-4DB2-BD59-A6C34878D82A}">
                    <a16:rowId xmlns:a16="http://schemas.microsoft.com/office/drawing/2014/main" val="887604943"/>
                  </a:ext>
                </a:extLst>
              </a:tr>
              <a:tr h="370840">
                <a:tc>
                  <a:txBody>
                    <a:bodyPr/>
                    <a:lstStyle/>
                    <a:p>
                      <a:r>
                        <a:rPr lang="en-US" dirty="0"/>
                        <a:t>C</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“Same Accounting” – same thing, or different?</a:t>
                      </a:r>
                    </a:p>
                  </a:txBody>
                  <a:tcPr/>
                </a:tc>
                <a:extLst>
                  <a:ext uri="{0D108BD9-81ED-4DB2-BD59-A6C34878D82A}">
                    <a16:rowId xmlns:a16="http://schemas.microsoft.com/office/drawing/2014/main" val="1913697531"/>
                  </a:ext>
                </a:extLst>
              </a:tr>
              <a:tr h="370840">
                <a:tc>
                  <a:txBody>
                    <a:bodyPr/>
                    <a:lstStyle/>
                    <a:p>
                      <a:r>
                        <a:rPr lang="en-US" dirty="0"/>
                        <a:t>D</a:t>
                      </a:r>
                    </a:p>
                  </a:txBody>
                  <a:tcPr/>
                </a:tc>
                <a:tc>
                  <a:txBody>
                    <a:bodyPr/>
                    <a:lstStyle/>
                    <a:p>
                      <a:r>
                        <a:rPr lang="en-US" dirty="0"/>
                        <a:t>Yes</a:t>
                      </a:r>
                    </a:p>
                  </a:txBody>
                  <a:tcPr/>
                </a:tc>
                <a:tc>
                  <a:txBody>
                    <a:bodyPr/>
                    <a:lstStyle/>
                    <a:p>
                      <a:r>
                        <a:rPr lang="en-US" dirty="0"/>
                        <a:t>No</a:t>
                      </a:r>
                    </a:p>
                  </a:txBody>
                  <a:tcPr/>
                </a:tc>
                <a:tc>
                  <a:txBody>
                    <a:bodyPr/>
                    <a:lstStyle/>
                    <a:p>
                      <a:r>
                        <a:rPr lang="en-US" dirty="0"/>
                        <a:t>No</a:t>
                      </a:r>
                    </a:p>
                  </a:txBody>
                  <a:tcPr/>
                </a:tc>
                <a:tc>
                  <a:txBody>
                    <a:bodyPr/>
                    <a:lstStyle/>
                    <a:p>
                      <a:r>
                        <a:rPr lang="en-US" dirty="0"/>
                        <a:t>??</a:t>
                      </a:r>
                    </a:p>
                  </a:txBody>
                  <a:tcPr/>
                </a:tc>
                <a:extLst>
                  <a:ext uri="{0D108BD9-81ED-4DB2-BD59-A6C34878D82A}">
                    <a16:rowId xmlns:a16="http://schemas.microsoft.com/office/drawing/2014/main" val="1401768660"/>
                  </a:ext>
                </a:extLst>
              </a:tr>
              <a:tr h="370840">
                <a:tc>
                  <a:txBody>
                    <a:bodyPr/>
                    <a:lstStyle/>
                    <a:p>
                      <a:r>
                        <a:rPr lang="en-US" dirty="0"/>
                        <a:t>E</a:t>
                      </a:r>
                    </a:p>
                  </a:txBody>
                  <a:tcPr/>
                </a:tc>
                <a:tc>
                  <a:txBody>
                    <a:bodyPr/>
                    <a:lstStyle/>
                    <a:p>
                      <a:r>
                        <a:rPr lang="en-US" dirty="0"/>
                        <a:t>Yes</a:t>
                      </a:r>
                    </a:p>
                  </a:txBody>
                  <a:tcPr/>
                </a:tc>
                <a:tc>
                  <a:txBody>
                    <a:bodyPr/>
                    <a:lstStyle/>
                    <a:p>
                      <a:r>
                        <a:rPr lang="en-US" dirty="0"/>
                        <a:t>Yes</a:t>
                      </a:r>
                    </a:p>
                  </a:txBody>
                  <a:tcPr/>
                </a:tc>
                <a:tc>
                  <a:txBody>
                    <a:bodyPr/>
                    <a:lstStyle/>
                    <a:p>
                      <a:r>
                        <a:rPr lang="en-US" dirty="0"/>
                        <a:t>Yes</a:t>
                      </a:r>
                    </a:p>
                  </a:txBody>
                  <a:tcPr/>
                </a:tc>
                <a:tc>
                  <a:txBody>
                    <a:bodyPr/>
                    <a:lstStyle/>
                    <a:p>
                      <a:r>
                        <a:rPr lang="en-US" dirty="0"/>
                        <a:t>??</a:t>
                      </a:r>
                    </a:p>
                  </a:txBody>
                  <a:tcPr/>
                </a:tc>
                <a:extLst>
                  <a:ext uri="{0D108BD9-81ED-4DB2-BD59-A6C34878D82A}">
                    <a16:rowId xmlns:a16="http://schemas.microsoft.com/office/drawing/2014/main" val="501613810"/>
                  </a:ext>
                </a:extLst>
              </a:tr>
              <a:tr h="370840">
                <a:tc>
                  <a:txBody>
                    <a:bodyPr/>
                    <a:lstStyle/>
                    <a:p>
                      <a:r>
                        <a:rPr lang="en-US" dirty="0"/>
                        <a:t>F</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“Same security” – same thing or different?</a:t>
                      </a:r>
                    </a:p>
                  </a:txBody>
                  <a:tcPr/>
                </a:tc>
                <a:extLst>
                  <a:ext uri="{0D108BD9-81ED-4DB2-BD59-A6C34878D82A}">
                    <a16:rowId xmlns:a16="http://schemas.microsoft.com/office/drawing/2014/main" val="3356951380"/>
                  </a:ext>
                </a:extLst>
              </a:tr>
              <a:tr h="370840">
                <a:tc>
                  <a:txBody>
                    <a:bodyPr/>
                    <a:lstStyle/>
                    <a:p>
                      <a:r>
                        <a:rPr lang="en-US" dirty="0"/>
                        <a:t>G</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Some other scope, really</a:t>
                      </a:r>
                    </a:p>
                  </a:txBody>
                  <a:tcPr/>
                </a:tc>
                <a:extLst>
                  <a:ext uri="{0D108BD9-81ED-4DB2-BD59-A6C34878D82A}">
                    <a16:rowId xmlns:a16="http://schemas.microsoft.com/office/drawing/2014/main" val="1293990246"/>
                  </a:ext>
                </a:extLst>
              </a:tr>
            </a:tbl>
          </a:graphicData>
        </a:graphic>
      </p:graphicFrame>
      <p:sp>
        <p:nvSpPr>
          <p:cNvPr id="4" name="Title 1">
            <a:extLst>
              <a:ext uri="{FF2B5EF4-FFF2-40B4-BE49-F238E27FC236}">
                <a16:creationId xmlns:a16="http://schemas.microsoft.com/office/drawing/2014/main" id="{B188881F-4436-4DEE-8902-0D875B14F374}"/>
              </a:ext>
            </a:extLst>
          </p:cNvPr>
          <p:cNvSpPr txBox="1">
            <a:spLocks/>
          </p:cNvSpPr>
          <p:nvPr/>
        </p:nvSpPr>
        <p:spPr bwMode="auto">
          <a:xfrm>
            <a:off x="533400" y="58674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000" b="0" kern="0" dirty="0"/>
              <a:t>In the following slides, </a:t>
            </a:r>
            <a:r>
              <a:rPr lang="en-US" sz="2000" kern="0" dirty="0"/>
              <a:t>Bold </a:t>
            </a:r>
            <a:r>
              <a:rPr lang="en-US" sz="2000" b="0" kern="0" dirty="0"/>
              <a:t>text identifies the defining attributes</a:t>
            </a:r>
          </a:p>
        </p:txBody>
      </p:sp>
    </p:spTree>
    <p:extLst>
      <p:ext uri="{BB962C8B-B14F-4D97-AF65-F5344CB8AC3E}">
        <p14:creationId xmlns:p14="http://schemas.microsoft.com/office/powerpoint/2010/main" val="5902088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 – “ESS”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381000" y="1381897"/>
            <a:ext cx="8382000" cy="4800600"/>
          </a:xfrm>
        </p:spPr>
        <p:txBody>
          <a:bodyPr/>
          <a:lstStyle/>
          <a:p>
            <a:r>
              <a:rPr lang="en-US" sz="2000" dirty="0"/>
              <a:t>What does type A do/have? :</a:t>
            </a:r>
          </a:p>
          <a:p>
            <a:pPr lvl="1"/>
            <a:r>
              <a:rPr lang="en-US" sz="1800" b="1" dirty="0"/>
              <a:t>Single “802.1Q Bridged Network”</a:t>
            </a:r>
          </a:p>
          <a:p>
            <a:pPr lvl="2"/>
            <a:r>
              <a:rPr lang="en-US" sz="1600" dirty="0"/>
              <a:t>That is:</a:t>
            </a:r>
          </a:p>
          <a:p>
            <a:pPr lvl="2"/>
            <a:r>
              <a:rPr lang="en-US" sz="1600" dirty="0"/>
              <a:t>Same subnet</a:t>
            </a:r>
          </a:p>
          <a:p>
            <a:pPr lvl="3"/>
            <a:r>
              <a:rPr lang="en-US" sz="1400" dirty="0"/>
              <a:t>There may be multiple subnets, but a given client sees a consistent subnet (or set of subnets it is using), as it moves around</a:t>
            </a:r>
          </a:p>
          <a:p>
            <a:pPr lvl="2"/>
            <a:r>
              <a:rPr lang="en-US" sz="1600" dirty="0"/>
              <a:t>IP address(</a:t>
            </a:r>
            <a:r>
              <a:rPr lang="en-US" sz="1600" dirty="0" err="1"/>
              <a:t>es</a:t>
            </a:r>
            <a:r>
              <a:rPr lang="en-US" sz="1600" dirty="0"/>
              <a:t>) doesn’t change with ‘moving’ within &lt;x&gt;SS</a:t>
            </a:r>
          </a:p>
          <a:p>
            <a:pPr lvl="2"/>
            <a:r>
              <a:rPr lang="en-US" sz="1600" dirty="0"/>
              <a:t>Transparency of location (“appears as a single BSS to UL”)</a:t>
            </a:r>
          </a:p>
          <a:p>
            <a:pPr lvl="1"/>
            <a:r>
              <a:rPr lang="en-US" sz="1800" b="1" dirty="0"/>
              <a:t>One DS</a:t>
            </a:r>
          </a:p>
          <a:p>
            <a:pPr lvl="1"/>
            <a:r>
              <a:rPr lang="en-US" sz="1800" dirty="0"/>
              <a:t>Can </a:t>
            </a:r>
            <a:r>
              <a:rPr lang="en-US" sz="1800" dirty="0" err="1"/>
              <a:t>Reassociate</a:t>
            </a:r>
            <a:endParaRPr lang="en-US" sz="1800" dirty="0"/>
          </a:p>
          <a:p>
            <a:pPr lvl="1"/>
            <a:r>
              <a:rPr lang="en-US" sz="1800" b="1" dirty="0"/>
              <a:t>Must have same SSID (careful!) (md D1.5 4.3.5.2)</a:t>
            </a:r>
          </a:p>
          <a:p>
            <a:pPr lvl="1"/>
            <a:r>
              <a:rPr lang="en-US" sz="1800" dirty="0"/>
              <a:t>Can’t necessarily FT between all APs (more than one “mobility domain”) (and not just because equipment is not capable/configured, but due to ‘real’ barriers such as distance)</a:t>
            </a:r>
          </a:p>
          <a:p>
            <a:pPr lvl="1"/>
            <a:r>
              <a:rPr lang="en-US" sz="1800" dirty="0"/>
              <a:t>Examples: Simple, well-known “ESS”; 2 buildings far enough apart to not support FT (each building has its own “mobility domain”); groups of APs where there is too much latency between the groups to handle FT; &lt;x&gt;SS </a:t>
            </a:r>
            <a:r>
              <a:rPr lang="en-US" sz="1800" dirty="0" err="1"/>
              <a:t>subsetted</a:t>
            </a:r>
            <a:r>
              <a:rPr lang="en-US" sz="1800" dirty="0"/>
              <a:t> to limit number of clients within each subset that can FT (each mobility domain has limited resource requirements)</a:t>
            </a:r>
          </a:p>
          <a:p>
            <a:pPr lvl="1"/>
            <a:endParaRPr lang="en-US" sz="1800" dirty="0"/>
          </a:p>
          <a:p>
            <a:pPr lvl="1"/>
            <a:endParaRPr lang="en-US" sz="1800" dirty="0"/>
          </a:p>
          <a:p>
            <a:pPr lvl="1"/>
            <a:endParaRPr lang="en-US" sz="1800" dirty="0"/>
          </a:p>
          <a:p>
            <a:pPr lvl="1"/>
            <a:endParaRPr lang="en-US" dirty="0"/>
          </a:p>
        </p:txBody>
      </p:sp>
    </p:spTree>
    <p:extLst>
      <p:ext uri="{BB962C8B-B14F-4D97-AF65-F5344CB8AC3E}">
        <p14:creationId xmlns:p14="http://schemas.microsoft.com/office/powerpoint/2010/main" val="539233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 – “HESS” (or close)</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B do/have? :</a:t>
            </a:r>
          </a:p>
          <a:p>
            <a:pPr lvl="1"/>
            <a:r>
              <a:rPr lang="en-US" b="1" dirty="0"/>
              <a:t>Access to the same authentication domain (RADIUS) – same database (the same authentication server)</a:t>
            </a:r>
          </a:p>
          <a:p>
            <a:pPr lvl="2"/>
            <a:r>
              <a:rPr lang="en-US" dirty="0"/>
              <a:t>Identified by (the WFA’s) HESSID</a:t>
            </a:r>
          </a:p>
          <a:p>
            <a:pPr lvl="1"/>
            <a:r>
              <a:rPr lang="en-US" dirty="0"/>
              <a:t>Not necessarily same subnet, etc.</a:t>
            </a:r>
          </a:p>
          <a:p>
            <a:pPr lvl="1"/>
            <a:r>
              <a:rPr lang="en-US" dirty="0"/>
              <a:t>Access to the same SSPN (802.11u)?? </a:t>
            </a:r>
            <a:r>
              <a:rPr lang="en-US" b="1" i="1" dirty="0"/>
              <a:t> </a:t>
            </a:r>
            <a:r>
              <a:rPr lang="en-US" sz="2400" b="1" i="1" dirty="0"/>
              <a:t>-- Need to settle this</a:t>
            </a:r>
          </a:p>
          <a:p>
            <a:pPr lvl="1"/>
            <a:r>
              <a:rPr lang="en-US" dirty="0"/>
              <a:t>Example: National/Worldwide chain of stores</a:t>
            </a:r>
          </a:p>
          <a:p>
            <a:pPr lvl="1"/>
            <a:r>
              <a:rPr lang="en-US" dirty="0"/>
              <a:t>No assumption that there is a single SSID  </a:t>
            </a:r>
            <a:r>
              <a:rPr lang="en-US" sz="2400" b="1" i="1" dirty="0"/>
              <a:t>-- Do we agree this?</a:t>
            </a:r>
            <a:endParaRPr lang="en-US" b="1" i="1" dirty="0"/>
          </a:p>
          <a:p>
            <a:pPr lvl="1"/>
            <a:r>
              <a:rPr lang="en-US" dirty="0"/>
              <a:t>Discovery/Selection: SSPN information (“Roaming Consortium”,  “Visited network”, “NAI Realm”, etc.)</a:t>
            </a:r>
          </a:p>
          <a:p>
            <a:pPr lvl="1"/>
            <a:r>
              <a:rPr lang="en-US" dirty="0"/>
              <a:t>Connection credentials: </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4217262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C do/have? :</a:t>
            </a:r>
          </a:p>
          <a:p>
            <a:pPr lvl="1"/>
            <a:r>
              <a:rPr lang="en-US" dirty="0"/>
              <a:t>Same accounting for use</a:t>
            </a:r>
          </a:p>
          <a:p>
            <a:pPr lvl="1"/>
            <a:endParaRPr lang="en-US" dirty="0"/>
          </a:p>
          <a:p>
            <a:pPr lvl="1"/>
            <a:r>
              <a:rPr lang="en-US" dirty="0"/>
              <a:t>Need to return to this, remind ourselves of the use case/scenario that’s different from type B</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703702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447800"/>
            <a:ext cx="7772400" cy="4800600"/>
          </a:xfrm>
        </p:spPr>
        <p:txBody>
          <a:bodyPr/>
          <a:lstStyle/>
          <a:p>
            <a:r>
              <a:rPr lang="en-US" dirty="0"/>
              <a:t>What does type D do/have? :</a:t>
            </a:r>
          </a:p>
          <a:p>
            <a:pPr lvl="1"/>
            <a:r>
              <a:rPr lang="en-US" b="1" dirty="0"/>
              <a:t>Single “802.1Q Bridged Network”</a:t>
            </a:r>
          </a:p>
          <a:p>
            <a:pPr lvl="2"/>
            <a:r>
              <a:rPr lang="en-US" dirty="0"/>
              <a:t>That is:</a:t>
            </a:r>
          </a:p>
          <a:p>
            <a:pPr lvl="2"/>
            <a:r>
              <a:rPr lang="en-US" dirty="0"/>
              <a:t>Same subnet</a:t>
            </a:r>
          </a:p>
          <a:p>
            <a:pPr lvl="3"/>
            <a:r>
              <a:rPr lang="en-US" dirty="0"/>
              <a:t>There may be multiple subnets, but a given client sees a consistent subnet (or set of subnets it is using), as it moves around</a:t>
            </a:r>
          </a:p>
          <a:p>
            <a:pPr lvl="2"/>
            <a:r>
              <a:rPr lang="en-US" dirty="0"/>
              <a:t>IP address(</a:t>
            </a:r>
            <a:r>
              <a:rPr lang="en-US" dirty="0" err="1"/>
              <a:t>es</a:t>
            </a:r>
            <a:r>
              <a:rPr lang="en-US" dirty="0"/>
              <a:t>) doesn’t change with ‘moving’ within &lt;x&gt;SS</a:t>
            </a:r>
          </a:p>
          <a:p>
            <a:pPr lvl="1"/>
            <a:r>
              <a:rPr lang="en-US" b="1" dirty="0"/>
              <a:t>More than one DS</a:t>
            </a:r>
          </a:p>
          <a:p>
            <a:pPr lvl="1"/>
            <a:r>
              <a:rPr lang="en-US" dirty="0"/>
              <a:t>Can’t </a:t>
            </a:r>
            <a:r>
              <a:rPr lang="en-US" dirty="0" err="1"/>
              <a:t>reassociate</a:t>
            </a:r>
            <a:r>
              <a:rPr lang="en-US" dirty="0"/>
              <a:t> across the DSs</a:t>
            </a:r>
          </a:p>
          <a:p>
            <a:pPr lvl="1"/>
            <a:r>
              <a:rPr lang="en-US" dirty="0"/>
              <a:t>May or may not have the same SSID</a:t>
            </a:r>
          </a:p>
          <a:p>
            <a:pPr lvl="1"/>
            <a:r>
              <a:rPr lang="en-US" dirty="0"/>
              <a:t>Example: A house with two, unrelated APs (different vendor, for example), plugged into the same Ethernet switch, with the same SSID.</a:t>
            </a:r>
          </a:p>
          <a:p>
            <a:pPr lvl="1"/>
            <a:endParaRPr lang="en-US" dirty="0"/>
          </a:p>
          <a:p>
            <a:pPr lvl="1"/>
            <a:r>
              <a:rPr lang="en-US" dirty="0"/>
              <a:t>Not a .11 concept, but a composite of separate .11 networks and a .1 concept</a:t>
            </a:r>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1697688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 – “Mobility Domain”</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E do/have? :</a:t>
            </a:r>
          </a:p>
          <a:p>
            <a:pPr lvl="1"/>
            <a:r>
              <a:rPr lang="en-US" b="1" dirty="0"/>
              <a:t>Single “802.1Q Bridged Network”</a:t>
            </a:r>
          </a:p>
          <a:p>
            <a:pPr lvl="2"/>
            <a:r>
              <a:rPr lang="en-US" dirty="0"/>
              <a:t>That is:</a:t>
            </a:r>
          </a:p>
          <a:p>
            <a:pPr lvl="2"/>
            <a:r>
              <a:rPr lang="en-US" dirty="0"/>
              <a:t>Same subnet</a:t>
            </a:r>
          </a:p>
          <a:p>
            <a:pPr lvl="3"/>
            <a:r>
              <a:rPr lang="en-US" dirty="0"/>
              <a:t>There may be multiple subnets, but a given client sees a consistent subnet (or set of subnets it is using), as it moves around</a:t>
            </a:r>
          </a:p>
          <a:p>
            <a:pPr lvl="2"/>
            <a:r>
              <a:rPr lang="en-US" dirty="0"/>
              <a:t>IP address(</a:t>
            </a:r>
            <a:r>
              <a:rPr lang="en-US" dirty="0" err="1"/>
              <a:t>es</a:t>
            </a:r>
            <a:r>
              <a:rPr lang="en-US" dirty="0"/>
              <a:t>) doesn’t change with ‘moving’ within &lt;x&gt;SS </a:t>
            </a:r>
          </a:p>
          <a:p>
            <a:pPr lvl="1"/>
            <a:r>
              <a:rPr lang="en-US" b="1" dirty="0"/>
              <a:t>One DS</a:t>
            </a:r>
          </a:p>
          <a:p>
            <a:pPr lvl="1"/>
            <a:r>
              <a:rPr lang="en-US" dirty="0"/>
              <a:t>Can </a:t>
            </a:r>
            <a:r>
              <a:rPr lang="en-US" dirty="0" err="1"/>
              <a:t>reassociate</a:t>
            </a:r>
            <a:endParaRPr lang="en-US" dirty="0"/>
          </a:p>
          <a:p>
            <a:pPr lvl="1"/>
            <a:r>
              <a:rPr lang="en-US" b="1" dirty="0"/>
              <a:t>Can FT</a:t>
            </a:r>
          </a:p>
          <a:p>
            <a:pPr lvl="1"/>
            <a:r>
              <a:rPr lang="en-US" b="1" dirty="0"/>
              <a:t>Must have same MDID</a:t>
            </a:r>
          </a:p>
          <a:p>
            <a:pPr lvl="1"/>
            <a:r>
              <a:rPr lang="en-US" dirty="0"/>
              <a:t>Must have same SSID</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1785132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52933</TotalTime>
  <Words>2462</Words>
  <Application>Microsoft Office PowerPoint</Application>
  <PresentationFormat>On-screen Show (4:3)</PresentationFormat>
  <Paragraphs>310</Paragraphs>
  <Slides>26</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1" baseType="lpstr">
      <vt:lpstr>Segoe UI Symbol</vt:lpstr>
      <vt:lpstr>Times New Roman</vt:lpstr>
      <vt:lpstr>Wingdings</vt:lpstr>
      <vt:lpstr>802-11-Submission</vt:lpstr>
      <vt:lpstr>Microsoft Word 97 - 2003 Document</vt:lpstr>
      <vt:lpstr>What is an ESS?</vt:lpstr>
      <vt:lpstr>Abstract</vt:lpstr>
      <vt:lpstr>Goal of &lt;x&gt;SS discussion</vt:lpstr>
      <vt:lpstr>Themes in examples (following slides)</vt:lpstr>
      <vt:lpstr>Example &lt;x&gt;SS – “ESS”</vt:lpstr>
      <vt:lpstr>Example &lt;x&gt;SS – “HESS” (or close)</vt:lpstr>
      <vt:lpstr>Example &lt;x&gt;SS</vt:lpstr>
      <vt:lpstr>Example &lt;x&gt;SS</vt:lpstr>
      <vt:lpstr>Example &lt;x&gt;SS – “Mobility Domain”</vt:lpstr>
      <vt:lpstr>Example &lt;x&gt;SS</vt:lpstr>
      <vt:lpstr>Example &lt;x&gt;SS</vt:lpstr>
      <vt:lpstr>Summary/status</vt:lpstr>
      <vt:lpstr>Need research and submission (volunteers)</vt:lpstr>
      <vt:lpstr>Needed concepts (not necessarily what 802.11 says, now)</vt:lpstr>
      <vt:lpstr>HESS concepts (not necessarily what 802.11 says, now)</vt:lpstr>
      <vt:lpstr>Type A analysis (“ESS”) – page 1</vt:lpstr>
      <vt:lpstr>Type A analysis (“ESS”) – page 2</vt:lpstr>
      <vt:lpstr>Type A analysis (“ESS”) – page 3</vt:lpstr>
      <vt:lpstr>Type E analysis (“Mobility Domain”)</vt:lpstr>
      <vt:lpstr>Remaining concepts analysis</vt:lpstr>
      <vt:lpstr>Background/old discussion slides (scrub these for other/minor proposed changes to spec)</vt:lpstr>
      <vt:lpstr>What is an ESS?</vt:lpstr>
      <vt:lpstr>What is an ESS?  (Continued)</vt:lpstr>
      <vt:lpstr>What is an ESS? – Direction?</vt:lpstr>
      <vt:lpstr>ESS and HESS?</vt:lpstr>
      <vt:lpstr>HESS concepts (not necessarily what 802.11 says, now)</vt:lpstr>
    </vt:vector>
  </TitlesOfParts>
  <Company>Ruckus/ARRIS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an ESS?</dc:title>
  <dc:creator>Mark Hamilton</dc:creator>
  <cp:lastModifiedBy>Hamilton, Mark</cp:lastModifiedBy>
  <cp:revision>659</cp:revision>
  <cp:lastPrinted>1998-02-10T13:28:06Z</cp:lastPrinted>
  <dcterms:created xsi:type="dcterms:W3CDTF">2009-07-15T16:38:20Z</dcterms:created>
  <dcterms:modified xsi:type="dcterms:W3CDTF">2019-07-17T09:11:36Z</dcterms:modified>
</cp:coreProperties>
</file>