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81" r:id="rId4"/>
    <p:sldId id="386" r:id="rId5"/>
    <p:sldId id="389" r:id="rId6"/>
    <p:sldId id="383" r:id="rId7"/>
    <p:sldId id="384" r:id="rId8"/>
    <p:sldId id="382" r:id="rId9"/>
    <p:sldId id="387" r:id="rId10"/>
    <p:sldId id="388" r:id="rId11"/>
    <p:sldId id="390" r:id="rId12"/>
    <p:sldId id="392" r:id="rId13"/>
    <p:sldId id="393" r:id="rId14"/>
    <p:sldId id="376" r:id="rId15"/>
    <p:sldId id="377" r:id="rId16"/>
    <p:sldId id="391" r:id="rId17"/>
    <p:sldId id="351" r:id="rId18"/>
    <p:sldId id="353" r:id="rId19"/>
    <p:sldId id="354" r:id="rId20"/>
    <p:sldId id="368" r:id="rId21"/>
    <p:sldId id="369"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08" d="100"/>
          <a:sy n="108" d="100"/>
        </p:scale>
        <p:origin x="51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2019-01-16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73"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F do/have? :</a:t>
            </a:r>
          </a:p>
          <a:p>
            <a:pPr lvl="1"/>
            <a:r>
              <a:rPr lang="en-US" dirty="0"/>
              <a:t>Same/consistent layer 2 security parameters</a:t>
            </a:r>
          </a:p>
          <a:p>
            <a:pPr lvl="2"/>
            <a:r>
              <a:rPr lang="en-US" dirty="0"/>
              <a:t>“Coincidentally same security”</a:t>
            </a:r>
          </a:p>
          <a:p>
            <a:pPr lvl="2"/>
            <a:r>
              <a:rPr lang="en-US" dirty="0"/>
              <a:t>Planned/assured same security</a:t>
            </a:r>
          </a:p>
          <a:p>
            <a:pPr lvl="2"/>
            <a:endParaRPr lang="en-US" dirty="0"/>
          </a:p>
          <a:p>
            <a:pPr lvl="1"/>
            <a:r>
              <a:rPr lang="en-US" dirty="0"/>
              <a:t>Not a useful concept in this discussion, just coincidental (sharing of same “phone profile”)</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93997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G do/have? :</a:t>
            </a:r>
          </a:p>
          <a:p>
            <a:pPr lvl="1"/>
            <a:r>
              <a:rPr lang="en-US" b="1" dirty="0"/>
              <a:t>Same Operating authorization domain</a:t>
            </a:r>
          </a:p>
          <a:p>
            <a:pPr lvl="1"/>
            <a:r>
              <a:rPr lang="en-US" dirty="0"/>
              <a:t>(different, alternate concept</a:t>
            </a:r>
            <a:r>
              <a:rPr lang="en-US" dirty="0">
                <a:sym typeface="Wingdings" panose="05000000000000000000" pitchFamily="2" charset="2"/>
              </a:rPr>
              <a:t>:) Same operating master (e.g., DFS master, TVWS enabler, etc.)</a:t>
            </a:r>
          </a:p>
          <a:p>
            <a:pPr lvl="1"/>
            <a:endParaRPr lang="en-US" dirty="0">
              <a:sym typeface="Wingdings" panose="05000000000000000000" pitchFamily="2" charset="2"/>
            </a:endParaRPr>
          </a:p>
          <a:p>
            <a:pPr lvl="1"/>
            <a:r>
              <a:rPr lang="en-US" dirty="0">
                <a:sym typeface="Wingdings" panose="05000000000000000000" pitchFamily="2" charset="2"/>
              </a:rPr>
              <a:t>Not an &lt;x&gt;SS concept, but important as something else, related to regulatory domain knowledge/information PLUS enablement under that domain</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211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Summary/status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dirty="0"/>
              <a:t>Type A is ESS, or we should modify ESS definition until it matches</a:t>
            </a:r>
          </a:p>
          <a:p>
            <a:r>
              <a:rPr lang="en-US" dirty="0"/>
              <a:t>Type B is HESS, or we should modify (create) HESS definition until it matches</a:t>
            </a:r>
          </a:p>
          <a:p>
            <a:r>
              <a:rPr lang="en-US" dirty="0"/>
              <a:t>Type C is unclear – is this different from Type B?</a:t>
            </a:r>
          </a:p>
          <a:p>
            <a:r>
              <a:rPr lang="en-US" dirty="0"/>
              <a:t>Type D is covered by 802.1 Standards – no work to do</a:t>
            </a:r>
          </a:p>
          <a:p>
            <a:r>
              <a:rPr lang="en-US" dirty="0"/>
              <a:t>Type E is covered by “Mobility Domain”.  We should double-check that it matches</a:t>
            </a:r>
          </a:p>
          <a:p>
            <a:r>
              <a:rPr lang="en-US" dirty="0"/>
              <a:t>Type F is not useful, just coincidental</a:t>
            </a:r>
          </a:p>
          <a:p>
            <a:r>
              <a:rPr lang="en-US" dirty="0"/>
              <a:t>Type G is not in scope – it is some sort of enablement concept</a:t>
            </a:r>
          </a:p>
          <a:p>
            <a:pPr marL="0" indent="0">
              <a:buNone/>
            </a:pPr>
            <a:r>
              <a:rPr lang="en-US" dirty="0"/>
              <a:t>Do we agree to all the above?  Is anything missing?</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59543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 research and submission (volunteers)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dirty="0"/>
              <a:t>Type A should match ESS definition</a:t>
            </a:r>
          </a:p>
          <a:p>
            <a:r>
              <a:rPr lang="en-US" dirty="0"/>
              <a:t>Type B should match/create HESS definition</a:t>
            </a:r>
          </a:p>
          <a:p>
            <a:r>
              <a:rPr lang="en-US" dirty="0"/>
              <a:t>Type C needs a champion, or we drop it</a:t>
            </a:r>
          </a:p>
          <a:p>
            <a:r>
              <a:rPr lang="en-US" dirty="0"/>
              <a:t>Type E should match Mobility Domain definition</a:t>
            </a:r>
          </a:p>
          <a:p>
            <a:pPr marL="0" indent="0">
              <a:buNone/>
            </a:pPr>
            <a:endParaRPr lang="en-US" dirty="0"/>
          </a:p>
          <a:p>
            <a:pPr marL="0" indent="0">
              <a:buNone/>
            </a:pPr>
            <a:r>
              <a:rPr lang="en-US" dirty="0"/>
              <a:t>Volunteers?</a:t>
            </a:r>
          </a:p>
          <a:p>
            <a:pPr marL="0" indent="0">
              <a:buNone/>
            </a:pPr>
            <a:endParaRPr lang="en-US" dirty="0"/>
          </a:p>
          <a:p>
            <a:pPr marL="0" indent="0">
              <a:buNone/>
            </a:pPr>
            <a:r>
              <a:rPr lang="en-US" dirty="0"/>
              <a:t>(Or try to draft stuff here, in real-time?)</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94027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11B14C0-9580-4611-8F56-D7A9E549823B}"/>
              </a:ext>
            </a:extLst>
          </p:cNvPr>
          <p:cNvSpPr>
            <a:spLocks noGrp="1"/>
          </p:cNvSpPr>
          <p:nvPr>
            <p:ph type="ctrTitle"/>
          </p:nvPr>
        </p:nvSpPr>
        <p:spPr/>
        <p:txBody>
          <a:bodyPr/>
          <a:lstStyle/>
          <a:p>
            <a:r>
              <a:rPr lang="en-US" dirty="0"/>
              <a:t>Background/old discussion slides</a:t>
            </a:r>
            <a:br>
              <a:rPr lang="en-US" dirty="0"/>
            </a:br>
            <a:r>
              <a:rPr lang="en-US" sz="2400" b="0" dirty="0"/>
              <a:t>(scrub these for other/minor proposed changes to spec)</a:t>
            </a:r>
            <a:endParaRPr lang="en-US" b="0" dirty="0"/>
          </a:p>
        </p:txBody>
      </p:sp>
      <p:sp>
        <p:nvSpPr>
          <p:cNvPr id="4" name="Footer Placeholder 3">
            <a:extLst>
              <a:ext uri="{FF2B5EF4-FFF2-40B4-BE49-F238E27FC236}">
                <a16:creationId xmlns:a16="http://schemas.microsoft.com/office/drawing/2014/main" id="{8F1F5697-22E3-4BC0-90CE-C9A8C4AA8C46}"/>
              </a:ext>
            </a:extLst>
          </p:cNvPr>
          <p:cNvSpPr>
            <a:spLocks noGrp="1"/>
          </p:cNvSpPr>
          <p:nvPr>
            <p:ph type="ftr" sz="quarter" idx="10"/>
          </p:nvPr>
        </p:nvSpPr>
        <p:spPr/>
        <p:txBody>
          <a:bodyPr/>
          <a:lstStyle/>
          <a:p>
            <a:pPr>
              <a:defRPr/>
            </a:pPr>
            <a:r>
              <a:rPr lang="en-US"/>
              <a:t>Mark Hamilton, Polycom, Inc.</a:t>
            </a:r>
          </a:p>
        </p:txBody>
      </p:sp>
      <p:sp>
        <p:nvSpPr>
          <p:cNvPr id="5" name="Slide Number Placeholder 4">
            <a:extLst>
              <a:ext uri="{FF2B5EF4-FFF2-40B4-BE49-F238E27FC236}">
                <a16:creationId xmlns:a16="http://schemas.microsoft.com/office/drawing/2014/main" id="{7B4AA0DB-06AF-4766-A42D-5DC7D404C52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16</a:t>
            </a:fld>
            <a:endParaRPr lang="en-US" altLang="en-US"/>
          </a:p>
        </p:txBody>
      </p:sp>
    </p:spTree>
    <p:extLst>
      <p:ext uri="{BB962C8B-B14F-4D97-AF65-F5344CB8AC3E}">
        <p14:creationId xmlns:p14="http://schemas.microsoft.com/office/powerpoint/2010/main" val="3171857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endParaRPr lang="en-US" dirty="0"/>
          </a:p>
          <a:p>
            <a:r>
              <a:rPr lang="en-US" dirty="0"/>
              <a:t>An &lt;x&gt;SS is a set of BSSs that have a common set of properties that a STA cares about.</a:t>
            </a:r>
          </a:p>
          <a:p>
            <a:pPr lvl="1"/>
            <a:r>
              <a:rPr lang="en-US" dirty="0"/>
              <a:t>For example purposes, we consider/discuss &lt;x&gt;SS with at least two BSSs (== APs) so that we can discuss what is common and what is not.</a:t>
            </a:r>
          </a:p>
          <a:p>
            <a:r>
              <a:rPr lang="en-US" dirty="0"/>
              <a:t>Chair recommendations:</a:t>
            </a:r>
          </a:p>
          <a:p>
            <a:pPr lvl="1"/>
            <a:r>
              <a:rPr lang="en-US" dirty="0"/>
              <a:t>For each type/topic, capture a “use case”/purpose/context</a:t>
            </a:r>
          </a:p>
          <a:p>
            <a:pPr lvl="1"/>
            <a:r>
              <a:rPr lang="en-US" dirty="0"/>
              <a:t>How many such contexts are there, really?</a:t>
            </a:r>
          </a:p>
          <a:p>
            <a:pPr lvl="1"/>
            <a:r>
              <a:rPr lang="en-US" dirty="0"/>
              <a:t>How many such contexts are in our (802.11) scope?</a:t>
            </a:r>
          </a:p>
          <a:p>
            <a:pPr lvl="1"/>
            <a:r>
              <a:rPr lang="en-US" dirty="0"/>
              <a:t>How many such contexts are already identified (ignoring what they are named)?  Is there any gap – or just confusion to sort?</a:t>
            </a:r>
          </a:p>
        </p:txBody>
      </p:sp>
    </p:spTree>
    <p:extLst>
      <p:ext uri="{BB962C8B-B14F-4D97-AF65-F5344CB8AC3E}">
        <p14:creationId xmlns:p14="http://schemas.microsoft.com/office/powerpoint/2010/main" val="325833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762000"/>
          </a:xfrm>
        </p:spPr>
        <p:txBody>
          <a:bodyPr/>
          <a:lstStyle/>
          <a:p>
            <a:r>
              <a:rPr lang="en-US" dirty="0"/>
              <a:t>Themes in examples (following slides)</a:t>
            </a:r>
          </a:p>
        </p:txBody>
      </p:sp>
      <p:graphicFrame>
        <p:nvGraphicFramePr>
          <p:cNvPr id="6" name="Content Placeholder 5">
            <a:extLst>
              <a:ext uri="{FF2B5EF4-FFF2-40B4-BE49-F238E27FC236}">
                <a16:creationId xmlns:a16="http://schemas.microsoft.com/office/drawing/2014/main" id="{9BE93765-EED3-4BF5-840E-A7C95DF6A7DB}"/>
              </a:ext>
            </a:extLst>
          </p:cNvPr>
          <p:cNvGraphicFramePr>
            <a:graphicFrameLocks noGrp="1"/>
          </p:cNvGraphicFramePr>
          <p:nvPr>
            <p:ph idx="1"/>
            <p:extLst>
              <p:ext uri="{D42A27DB-BD31-4B8C-83A1-F6EECF244321}">
                <p14:modId xmlns:p14="http://schemas.microsoft.com/office/powerpoint/2010/main" val="316222584"/>
              </p:ext>
            </p:extLst>
          </p:nvPr>
        </p:nvGraphicFramePr>
        <p:xfrm>
          <a:off x="685800" y="1447800"/>
          <a:ext cx="7772400" cy="459232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72959412"/>
                    </a:ext>
                  </a:extLst>
                </a:gridCol>
                <a:gridCol w="2042160">
                  <a:extLst>
                    <a:ext uri="{9D8B030D-6E8A-4147-A177-3AD203B41FA5}">
                      <a16:colId xmlns:a16="http://schemas.microsoft.com/office/drawing/2014/main" val="2553004109"/>
                    </a:ext>
                  </a:extLst>
                </a:gridCol>
                <a:gridCol w="1386840">
                  <a:extLst>
                    <a:ext uri="{9D8B030D-6E8A-4147-A177-3AD203B41FA5}">
                      <a16:colId xmlns:a16="http://schemas.microsoft.com/office/drawing/2014/main" val="1255838828"/>
                    </a:ext>
                  </a:extLst>
                </a:gridCol>
                <a:gridCol w="990600">
                  <a:extLst>
                    <a:ext uri="{9D8B030D-6E8A-4147-A177-3AD203B41FA5}">
                      <a16:colId xmlns:a16="http://schemas.microsoft.com/office/drawing/2014/main" val="3803221671"/>
                    </a:ext>
                  </a:extLst>
                </a:gridCol>
                <a:gridCol w="2286000">
                  <a:extLst>
                    <a:ext uri="{9D8B030D-6E8A-4147-A177-3AD203B41FA5}">
                      <a16:colId xmlns:a16="http://schemas.microsoft.com/office/drawing/2014/main" val="1688724671"/>
                    </a:ext>
                  </a:extLst>
                </a:gridCol>
              </a:tblGrid>
              <a:tr h="370840">
                <a:tc>
                  <a:txBody>
                    <a:bodyPr/>
                    <a:lstStyle/>
                    <a:p>
                      <a:r>
                        <a:rPr lang="en-US" dirty="0"/>
                        <a:t>Example</a:t>
                      </a:r>
                    </a:p>
                  </a:txBody>
                  <a:tcPr/>
                </a:tc>
                <a:tc>
                  <a:txBody>
                    <a:bodyPr/>
                    <a:lstStyle/>
                    <a:p>
                      <a:r>
                        <a:rPr lang="en-US" dirty="0"/>
                        <a:t>802.1Q Bridged Network</a:t>
                      </a:r>
                    </a:p>
                  </a:txBody>
                  <a:tcPr/>
                </a:tc>
                <a:tc>
                  <a:txBody>
                    <a:bodyPr/>
                    <a:lstStyle/>
                    <a:p>
                      <a:r>
                        <a:rPr lang="en-US" dirty="0"/>
                        <a:t>One DS/</a:t>
                      </a:r>
                    </a:p>
                    <a:p>
                      <a:r>
                        <a:rPr lang="en-US" dirty="0" err="1"/>
                        <a:t>Reassociate</a:t>
                      </a:r>
                      <a:endParaRPr lang="en-US" dirty="0"/>
                    </a:p>
                  </a:txBody>
                  <a:tcPr/>
                </a:tc>
                <a:tc>
                  <a:txBody>
                    <a:bodyPr/>
                    <a:lstStyle/>
                    <a:p>
                      <a:r>
                        <a:rPr lang="en-US" dirty="0"/>
                        <a:t>FT</a:t>
                      </a:r>
                    </a:p>
                  </a:txBody>
                  <a:tcPr/>
                </a:tc>
                <a:tc>
                  <a:txBody>
                    <a:bodyPr/>
                    <a:lstStyle/>
                    <a:p>
                      <a:r>
                        <a:rPr lang="en-US" dirty="0"/>
                        <a:t>Same RADIUS/SSPN</a:t>
                      </a:r>
                    </a:p>
                  </a:txBody>
                  <a:tcPr/>
                </a:tc>
                <a:extLst>
                  <a:ext uri="{0D108BD9-81ED-4DB2-BD59-A6C34878D82A}">
                    <a16:rowId xmlns:a16="http://schemas.microsoft.com/office/drawing/2014/main" val="1573816804"/>
                  </a:ext>
                </a:extLst>
              </a:tr>
              <a:tr h="370840">
                <a:tc>
                  <a:txBody>
                    <a:bodyPr/>
                    <a:lstStyle/>
                    <a:p>
                      <a:r>
                        <a:rPr lang="en-US" dirty="0"/>
                        <a:t>A</a:t>
                      </a:r>
                    </a:p>
                  </a:txBody>
                  <a:tcPr/>
                </a:tc>
                <a:tc>
                  <a:txBody>
                    <a:bodyPr/>
                    <a:lstStyle/>
                    <a:p>
                      <a:r>
                        <a:rPr lang="en-US" dirty="0"/>
                        <a:t>Yes</a:t>
                      </a:r>
                    </a:p>
                  </a:txBody>
                  <a:tcPr/>
                </a:tc>
                <a:tc>
                  <a:txBody>
                    <a:bodyPr/>
                    <a:lstStyle/>
                    <a:p>
                      <a:r>
                        <a:rPr lang="en-US" dirty="0"/>
                        <a:t>Yes</a:t>
                      </a:r>
                    </a:p>
                  </a:txBody>
                  <a:tcPr/>
                </a:tc>
                <a:tc>
                  <a:txBody>
                    <a:bodyPr/>
                    <a:lstStyle/>
                    <a:p>
                      <a:r>
                        <a:rPr lang="en-US" dirty="0"/>
                        <a:t>Maybe</a:t>
                      </a:r>
                    </a:p>
                  </a:txBody>
                  <a:tcPr/>
                </a:tc>
                <a:tc>
                  <a:txBody>
                    <a:bodyPr/>
                    <a:lstStyle/>
                    <a:p>
                      <a:r>
                        <a:rPr lang="en-US" dirty="0"/>
                        <a:t>??</a:t>
                      </a:r>
                    </a:p>
                  </a:txBody>
                  <a:tcPr/>
                </a:tc>
                <a:extLst>
                  <a:ext uri="{0D108BD9-81ED-4DB2-BD59-A6C34878D82A}">
                    <a16:rowId xmlns:a16="http://schemas.microsoft.com/office/drawing/2014/main" val="226580174"/>
                  </a:ext>
                </a:extLst>
              </a:tr>
              <a:tr h="370840">
                <a:tc>
                  <a:txBody>
                    <a:bodyPr/>
                    <a:lstStyle/>
                    <a:p>
                      <a:r>
                        <a:rPr lang="en-US" dirty="0"/>
                        <a:t>B</a:t>
                      </a:r>
                    </a:p>
                  </a:txBody>
                  <a:tcPr/>
                </a:tc>
                <a:tc>
                  <a:txBody>
                    <a:bodyPr/>
                    <a:lstStyle/>
                    <a:p>
                      <a:r>
                        <a:rPr lang="en-US" dirty="0"/>
                        <a:t>Maybe</a:t>
                      </a:r>
                    </a:p>
                  </a:txBody>
                  <a:tcPr/>
                </a:tc>
                <a:tc>
                  <a:txBody>
                    <a:bodyPr/>
                    <a:lstStyle/>
                    <a:p>
                      <a:r>
                        <a:rPr lang="en-US" dirty="0"/>
                        <a:t>Maybe</a:t>
                      </a:r>
                    </a:p>
                  </a:txBody>
                  <a:tcPr/>
                </a:tc>
                <a:tc>
                  <a:txBody>
                    <a:bodyPr/>
                    <a:lstStyle/>
                    <a:p>
                      <a:r>
                        <a:rPr lang="en-US" dirty="0"/>
                        <a:t>Maybe</a:t>
                      </a:r>
                    </a:p>
                  </a:txBody>
                  <a:tcPr/>
                </a:tc>
                <a:tc>
                  <a:txBody>
                    <a:bodyPr/>
                    <a:lstStyle/>
                    <a:p>
                      <a:r>
                        <a:rPr lang="en-US" dirty="0"/>
                        <a:t>Yes</a:t>
                      </a:r>
                    </a:p>
                  </a:txBody>
                  <a:tcPr/>
                </a:tc>
                <a:extLst>
                  <a:ext uri="{0D108BD9-81ED-4DB2-BD59-A6C34878D82A}">
                    <a16:rowId xmlns:a16="http://schemas.microsoft.com/office/drawing/2014/main" val="887604943"/>
                  </a:ext>
                </a:extLst>
              </a:tr>
              <a:tr h="370840">
                <a:tc>
                  <a:txBody>
                    <a:bodyPr/>
                    <a:lstStyle/>
                    <a:p>
                      <a:r>
                        <a:rPr lang="en-US" dirty="0"/>
                        <a:t>C</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Accounting” – same thing, or different?</a:t>
                      </a:r>
                    </a:p>
                  </a:txBody>
                  <a:tcPr/>
                </a:tc>
                <a:extLst>
                  <a:ext uri="{0D108BD9-81ED-4DB2-BD59-A6C34878D82A}">
                    <a16:rowId xmlns:a16="http://schemas.microsoft.com/office/drawing/2014/main" val="1913697531"/>
                  </a:ext>
                </a:extLst>
              </a:tr>
              <a:tr h="370840">
                <a:tc>
                  <a:txBody>
                    <a:bodyPr/>
                    <a:lstStyle/>
                    <a:p>
                      <a:r>
                        <a:rPr lang="en-US" dirty="0"/>
                        <a:t>D</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1401768660"/>
                  </a:ext>
                </a:extLst>
              </a:tr>
              <a:tr h="370840">
                <a:tc>
                  <a:txBody>
                    <a:bodyPr/>
                    <a:lstStyle/>
                    <a:p>
                      <a:r>
                        <a:rPr lang="en-US" dirty="0"/>
                        <a:t>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a:t>
                      </a:r>
                    </a:p>
                  </a:txBody>
                  <a:tcPr/>
                </a:tc>
                <a:extLst>
                  <a:ext uri="{0D108BD9-81ED-4DB2-BD59-A6C34878D82A}">
                    <a16:rowId xmlns:a16="http://schemas.microsoft.com/office/drawing/2014/main" val="501613810"/>
                  </a:ext>
                </a:extLst>
              </a:tr>
              <a:tr h="370840">
                <a:tc>
                  <a:txBody>
                    <a:bodyPr/>
                    <a:lstStyle/>
                    <a:p>
                      <a:r>
                        <a:rPr lang="en-US" dirty="0"/>
                        <a:t>F</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security” – same thing or different?</a:t>
                      </a:r>
                    </a:p>
                  </a:txBody>
                  <a:tcPr/>
                </a:tc>
                <a:extLst>
                  <a:ext uri="{0D108BD9-81ED-4DB2-BD59-A6C34878D82A}">
                    <a16:rowId xmlns:a16="http://schemas.microsoft.com/office/drawing/2014/main" val="3356951380"/>
                  </a:ext>
                </a:extLst>
              </a:tr>
              <a:tr h="370840">
                <a:tc>
                  <a:txBody>
                    <a:bodyPr/>
                    <a:lstStyle/>
                    <a:p>
                      <a:r>
                        <a:rPr lang="en-US" dirty="0"/>
                        <a:t>G</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Some other scope, really</a:t>
                      </a:r>
                    </a:p>
                  </a:txBody>
                  <a:tcPr/>
                </a:tc>
                <a:extLst>
                  <a:ext uri="{0D108BD9-81ED-4DB2-BD59-A6C34878D82A}">
                    <a16:rowId xmlns:a16="http://schemas.microsoft.com/office/drawing/2014/main" val="1293990246"/>
                  </a:ext>
                </a:extLst>
              </a:tr>
            </a:tbl>
          </a:graphicData>
        </a:graphic>
      </p:graphicFrame>
      <p:sp>
        <p:nvSpPr>
          <p:cNvPr id="4" name="Title 1">
            <a:extLst>
              <a:ext uri="{FF2B5EF4-FFF2-40B4-BE49-F238E27FC236}">
                <a16:creationId xmlns:a16="http://schemas.microsoft.com/office/drawing/2014/main" id="{B188881F-4436-4DEE-8902-0D875B14F374}"/>
              </a:ext>
            </a:extLst>
          </p:cNvPr>
          <p:cNvSpPr txBox="1">
            <a:spLocks/>
          </p:cNvSpPr>
          <p:nvPr/>
        </p:nvSpPr>
        <p:spPr bwMode="auto">
          <a:xfrm>
            <a:off x="533400" y="5867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000" b="0" kern="0" dirty="0"/>
              <a:t>In the following slides, </a:t>
            </a:r>
            <a:r>
              <a:rPr lang="en-US" sz="2000" kern="0" dirty="0"/>
              <a:t>Bold </a:t>
            </a:r>
            <a:r>
              <a:rPr lang="en-US" sz="2000" b="0" kern="0" dirty="0"/>
              <a:t>text identifies the defining attributes</a:t>
            </a:r>
          </a:p>
        </p:txBody>
      </p:sp>
    </p:spTree>
    <p:extLst>
      <p:ext uri="{BB962C8B-B14F-4D97-AF65-F5344CB8AC3E}">
        <p14:creationId xmlns:p14="http://schemas.microsoft.com/office/powerpoint/2010/main" val="59020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381000" y="1381897"/>
            <a:ext cx="8382000" cy="4800600"/>
          </a:xfrm>
        </p:spPr>
        <p:txBody>
          <a:bodyPr/>
          <a:lstStyle/>
          <a:p>
            <a:r>
              <a:rPr lang="en-US" sz="2000" dirty="0"/>
              <a:t>What does type A do/have? :</a:t>
            </a:r>
          </a:p>
          <a:p>
            <a:pPr lvl="1"/>
            <a:r>
              <a:rPr lang="en-US" sz="1800" b="1" dirty="0"/>
              <a:t>Single “802.1Q Bridged Network”</a:t>
            </a:r>
          </a:p>
          <a:p>
            <a:pPr lvl="2"/>
            <a:r>
              <a:rPr lang="en-US" sz="1600" dirty="0"/>
              <a:t>That is:</a:t>
            </a:r>
          </a:p>
          <a:p>
            <a:pPr lvl="2"/>
            <a:r>
              <a:rPr lang="en-US" sz="1600" dirty="0"/>
              <a:t>Same subnet</a:t>
            </a:r>
          </a:p>
          <a:p>
            <a:pPr lvl="3"/>
            <a:r>
              <a:rPr lang="en-US" sz="1400" dirty="0"/>
              <a:t>There may be multiple subnets, but a given client sees a consistent subnet (or set of subnets it is using), as it moves around</a:t>
            </a:r>
          </a:p>
          <a:p>
            <a:pPr lvl="2"/>
            <a:r>
              <a:rPr lang="en-US" sz="1600" dirty="0"/>
              <a:t>IP address(</a:t>
            </a:r>
            <a:r>
              <a:rPr lang="en-US" sz="1600" dirty="0" err="1"/>
              <a:t>es</a:t>
            </a:r>
            <a:r>
              <a:rPr lang="en-US" sz="1600" dirty="0"/>
              <a:t>) doesn’t change with ‘moving’ within &lt;x&gt;SS</a:t>
            </a:r>
          </a:p>
          <a:p>
            <a:pPr lvl="2"/>
            <a:r>
              <a:rPr lang="en-US" sz="1600" dirty="0"/>
              <a:t>Transparency of location (“appears as a single BSS to UL”)</a:t>
            </a:r>
          </a:p>
          <a:p>
            <a:pPr lvl="1"/>
            <a:r>
              <a:rPr lang="en-US" sz="1800" b="1" dirty="0"/>
              <a:t>One DS</a:t>
            </a:r>
          </a:p>
          <a:p>
            <a:pPr lvl="1"/>
            <a:r>
              <a:rPr lang="en-US" sz="1800" dirty="0"/>
              <a:t>Can </a:t>
            </a:r>
            <a:r>
              <a:rPr lang="en-US" sz="1800" dirty="0" err="1"/>
              <a:t>Reassociate</a:t>
            </a:r>
            <a:endParaRPr lang="en-US" sz="1800" dirty="0"/>
          </a:p>
          <a:p>
            <a:pPr lvl="1"/>
            <a:r>
              <a:rPr lang="en-US" sz="1800" b="1" dirty="0"/>
              <a:t>Must have same SSID (careful!) (md D1.5 4.3.5.2)</a:t>
            </a:r>
          </a:p>
          <a:p>
            <a:pPr lvl="1"/>
            <a:r>
              <a:rPr lang="en-US" sz="1800" dirty="0"/>
              <a:t>Can’t necessarily FT between all APs (more than one “mobility domain”) (and not just because equipment is not capable/configured, but due to ‘real’ barriers such as distance)</a:t>
            </a:r>
          </a:p>
          <a:p>
            <a:pPr lvl="1"/>
            <a:r>
              <a:rPr lang="en-US" sz="1800" dirty="0"/>
              <a:t>Examples: Simple, well-known “ESS”; 2 buildings far enough apart to not support FT (each building has its own “mobility domain”); groups of APs where there is too much latency between the groups to handle FT; &lt;x&gt;SS </a:t>
            </a:r>
            <a:r>
              <a:rPr lang="en-US" sz="1800" dirty="0" err="1"/>
              <a:t>subsetted</a:t>
            </a:r>
            <a:r>
              <a:rPr lang="en-US" sz="1800" dirty="0"/>
              <a:t> to limit number of clients within each subset that can FT (each mobility domain has limited resource requirements)</a:t>
            </a:r>
          </a:p>
          <a:p>
            <a:pPr lvl="1"/>
            <a:endParaRPr lang="en-US" sz="1800" dirty="0"/>
          </a:p>
          <a:p>
            <a:pPr lvl="1"/>
            <a:endParaRPr lang="en-US" sz="1800" dirty="0"/>
          </a:p>
          <a:p>
            <a:pPr lvl="1"/>
            <a:endParaRPr lang="en-US" sz="1800" dirty="0"/>
          </a:p>
          <a:p>
            <a:pPr lvl="1"/>
            <a:endParaRPr lang="en-US" dirty="0"/>
          </a:p>
        </p:txBody>
      </p:sp>
    </p:spTree>
    <p:extLst>
      <p:ext uri="{BB962C8B-B14F-4D97-AF65-F5344CB8AC3E}">
        <p14:creationId xmlns:p14="http://schemas.microsoft.com/office/powerpoint/2010/main" val="539233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“HESS” (or close)</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B do/have? :</a:t>
            </a:r>
          </a:p>
          <a:p>
            <a:pPr lvl="1"/>
            <a:r>
              <a:rPr lang="en-US" b="1" dirty="0"/>
              <a:t>Access to the same authentication domain (RADIUS) – same database (the same authentication server)</a:t>
            </a:r>
          </a:p>
          <a:p>
            <a:pPr lvl="2"/>
            <a:r>
              <a:rPr lang="en-US" dirty="0"/>
              <a:t>Identified by (the WFA’s) HESSID</a:t>
            </a:r>
          </a:p>
          <a:p>
            <a:pPr lvl="1"/>
            <a:r>
              <a:rPr lang="en-US" dirty="0"/>
              <a:t>Not necessarily same subnet, etc.</a:t>
            </a:r>
          </a:p>
          <a:p>
            <a:pPr lvl="1"/>
            <a:r>
              <a:rPr lang="en-US" dirty="0"/>
              <a:t>Access to the same SSPN (802.11u)?? </a:t>
            </a:r>
            <a:r>
              <a:rPr lang="en-US" b="1" i="1" dirty="0"/>
              <a:t> </a:t>
            </a:r>
            <a:r>
              <a:rPr lang="en-US" sz="2400" b="1" i="1" dirty="0"/>
              <a:t>-- Need to settle this</a:t>
            </a:r>
          </a:p>
          <a:p>
            <a:pPr lvl="1"/>
            <a:r>
              <a:rPr lang="en-US" dirty="0"/>
              <a:t>Example: National/Worldwide chain of stores</a:t>
            </a:r>
          </a:p>
          <a:p>
            <a:pPr lvl="1"/>
            <a:r>
              <a:rPr lang="en-US" dirty="0"/>
              <a:t>No assumption that there is a single SSID  </a:t>
            </a:r>
            <a:r>
              <a:rPr lang="en-US" sz="2400" b="1" i="1" dirty="0"/>
              <a:t>-- Do we agree this?</a:t>
            </a:r>
            <a:endParaRPr lang="en-US" b="1" i="1" dirty="0"/>
          </a:p>
          <a:p>
            <a:pPr lvl="1"/>
            <a:r>
              <a:rPr lang="en-US" dirty="0"/>
              <a:t>Discovery/Selection: SSPN information (“Roaming Consortium”,  “Visited network”, “NAI Realm”, etc.)</a:t>
            </a:r>
          </a:p>
          <a:p>
            <a:pPr lvl="1"/>
            <a:r>
              <a:rPr lang="en-US" dirty="0"/>
              <a:t>Connection credentials: </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1726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C do/have? :</a:t>
            </a:r>
          </a:p>
          <a:p>
            <a:pPr lvl="1"/>
            <a:r>
              <a:rPr lang="en-US" dirty="0"/>
              <a:t>Same accounting for use</a:t>
            </a:r>
          </a:p>
          <a:p>
            <a:pPr lvl="1"/>
            <a:endParaRPr lang="en-US" dirty="0"/>
          </a:p>
          <a:p>
            <a:pPr lvl="1"/>
            <a:r>
              <a:rPr lang="en-US" dirty="0"/>
              <a:t>Need to return to this, remind ourselves of the use case/scenario that’s different from type B</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0370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447800"/>
            <a:ext cx="7772400" cy="4800600"/>
          </a:xfrm>
        </p:spPr>
        <p:txBody>
          <a:bodyPr/>
          <a:lstStyle/>
          <a:p>
            <a:r>
              <a:rPr lang="en-US" dirty="0"/>
              <a:t>What does type D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a:t>
            </a:r>
          </a:p>
          <a:p>
            <a:pPr lvl="1"/>
            <a:r>
              <a:rPr lang="en-US" b="1" dirty="0"/>
              <a:t>More than one DS</a:t>
            </a:r>
          </a:p>
          <a:p>
            <a:pPr lvl="1"/>
            <a:r>
              <a:rPr lang="en-US" dirty="0"/>
              <a:t>Can’t </a:t>
            </a:r>
            <a:r>
              <a:rPr lang="en-US" dirty="0" err="1"/>
              <a:t>reassociate</a:t>
            </a:r>
            <a:r>
              <a:rPr lang="en-US" dirty="0"/>
              <a:t> across the DSs</a:t>
            </a:r>
          </a:p>
          <a:p>
            <a:pPr lvl="1"/>
            <a:r>
              <a:rPr lang="en-US" dirty="0"/>
              <a:t>May or may not have the same SSID</a:t>
            </a:r>
          </a:p>
          <a:p>
            <a:pPr lvl="1"/>
            <a:r>
              <a:rPr lang="en-US" dirty="0"/>
              <a:t>Example: A house with two, unrelated APs (different vendor, for example), plugged into the same Ethernet switch, with the same SSID.</a:t>
            </a:r>
          </a:p>
          <a:p>
            <a:pPr lvl="1"/>
            <a:endParaRPr lang="en-US" dirty="0"/>
          </a:p>
          <a:p>
            <a:pPr lvl="1"/>
            <a:r>
              <a:rPr lang="en-US" dirty="0"/>
              <a:t>Not a .11 concept, but a composite of separate .11 networks and a .1 concept</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9768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E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 </a:t>
            </a:r>
          </a:p>
          <a:p>
            <a:pPr lvl="1"/>
            <a:r>
              <a:rPr lang="en-US" b="1" dirty="0"/>
              <a:t>One DS</a:t>
            </a:r>
          </a:p>
          <a:p>
            <a:pPr lvl="1"/>
            <a:r>
              <a:rPr lang="en-US" dirty="0"/>
              <a:t>Can </a:t>
            </a:r>
            <a:r>
              <a:rPr lang="en-US" dirty="0" err="1"/>
              <a:t>reassociate</a:t>
            </a:r>
            <a:endParaRPr lang="en-US" dirty="0"/>
          </a:p>
          <a:p>
            <a:pPr lvl="1"/>
            <a:r>
              <a:rPr lang="en-US" b="1" dirty="0"/>
              <a:t>Can FT</a:t>
            </a:r>
          </a:p>
          <a:p>
            <a:pPr lvl="1"/>
            <a:r>
              <a:rPr lang="en-US" b="1" dirty="0"/>
              <a:t>Must have same MDID</a:t>
            </a:r>
          </a:p>
          <a:p>
            <a:pPr lvl="1"/>
            <a:r>
              <a:rPr lang="en-US" dirty="0"/>
              <a:t>Must have same SSID</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7851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50079</TotalTime>
  <Words>1809</Words>
  <Application>Microsoft Office PowerPoint</Application>
  <PresentationFormat>On-screen Show (4:3)</PresentationFormat>
  <Paragraphs>256</Paragraphs>
  <Slides>21</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5" baseType="lpstr">
      <vt:lpstr>Times New Roman</vt:lpstr>
      <vt:lpstr>Wingdings</vt:lpstr>
      <vt:lpstr>802-11-Submission</vt:lpstr>
      <vt:lpstr>Document</vt:lpstr>
      <vt:lpstr>What is an ESS?</vt:lpstr>
      <vt:lpstr>Abstract</vt:lpstr>
      <vt:lpstr>Goal of &lt;x&gt;SS discussion</vt:lpstr>
      <vt:lpstr>Themes in examples (following slides)</vt:lpstr>
      <vt:lpstr>Example &lt;x&gt;SS – “ESS”</vt:lpstr>
      <vt:lpstr>Example &lt;x&gt;SS – “HESS” (or close)</vt:lpstr>
      <vt:lpstr>Example &lt;x&gt;SS</vt:lpstr>
      <vt:lpstr>Example &lt;x&gt;SS</vt:lpstr>
      <vt:lpstr>Example &lt;x&gt;SS – “Mobility Domain”</vt:lpstr>
      <vt:lpstr>Example &lt;x&gt;SS</vt:lpstr>
      <vt:lpstr>Example &lt;x&gt;SS</vt:lpstr>
      <vt:lpstr>Summary/status</vt:lpstr>
      <vt:lpstr>Need research and submission (volunteers)</vt:lpstr>
      <vt:lpstr>Needed concepts (not necessarily what 802.11 says, now)</vt:lpstr>
      <vt:lpstr>HESS concepts (not necessarily what 802.11 says, now)</vt:lpstr>
      <vt:lpstr>Background/old discussion slides (scrub these for other/minor proposed changes to spec)</vt:lpstr>
      <vt:lpstr>What is an ESS?</vt:lpstr>
      <vt:lpstr>What is an ESS?  (Continued)</vt:lpstr>
      <vt:lpstr>What is an ESS? – Direction?</vt:lpstr>
      <vt:lpstr>ESS and HESS?</vt:lpstr>
      <vt:lpstr>HESS concepts (not necessarily what 802.11 says, now)</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Mark</cp:lastModifiedBy>
  <cp:revision>642</cp:revision>
  <cp:lastPrinted>1998-02-10T13:28:06Z</cp:lastPrinted>
  <dcterms:created xsi:type="dcterms:W3CDTF">2009-07-15T16:38:20Z</dcterms:created>
  <dcterms:modified xsi:type="dcterms:W3CDTF">2019-01-16T23:20:39Z</dcterms:modified>
</cp:coreProperties>
</file>