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2" r:id="rId3"/>
    <p:sldId id="381" r:id="rId4"/>
    <p:sldId id="351" r:id="rId5"/>
    <p:sldId id="353" r:id="rId6"/>
    <p:sldId id="354" r:id="rId7"/>
    <p:sldId id="368" r:id="rId8"/>
    <p:sldId id="369" r:id="rId9"/>
    <p:sldId id="376" r:id="rId10"/>
    <p:sldId id="377" r:id="rId11"/>
    <p:sldId id="386" r:id="rId12"/>
    <p:sldId id="389" r:id="rId13"/>
    <p:sldId id="383" r:id="rId14"/>
    <p:sldId id="384" r:id="rId15"/>
    <p:sldId id="382" r:id="rId16"/>
    <p:sldId id="387" r:id="rId17"/>
    <p:sldId id="388"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55" d="100"/>
          <a:sy n="155" d="100"/>
        </p:scale>
        <p:origin x="2292" y="1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802.11-18/1051r3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What is an ESS?</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2018-09-11</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65"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Homogeneous ESS attributes (should be):</a:t>
            </a:r>
          </a:p>
          <a:p>
            <a:pPr lvl="1"/>
            <a:r>
              <a:rPr lang="en-US" dirty="0"/>
              <a:t>=&gt; Must have a globally unique identifier</a:t>
            </a:r>
          </a:p>
          <a:p>
            <a:pPr lvl="1"/>
            <a:r>
              <a:rPr lang="en-US" dirty="0"/>
              <a:t>Set of BSSs</a:t>
            </a:r>
          </a:p>
          <a:p>
            <a:pPr lvl="1"/>
            <a:r>
              <a:rPr lang="en-US" dirty="0"/>
              <a:t>Mobility transparency to upper layers (one DS, </a:t>
            </a:r>
            <a:r>
              <a:rPr lang="en-US" dirty="0" err="1"/>
              <a:t>Reassociate</a:t>
            </a:r>
            <a:r>
              <a:rPr lang="en-US" dirty="0"/>
              <a:t>)</a:t>
            </a:r>
          </a:p>
          <a:p>
            <a:pPr lvl="1"/>
            <a:r>
              <a:rPr lang="en-US" dirty="0"/>
              <a:t>=&gt; Same HESSID</a:t>
            </a:r>
          </a:p>
          <a:p>
            <a:pPr lvl="1"/>
            <a:r>
              <a:rPr lang="en-US" dirty="0"/>
              <a:t>=&gt; SSID is the same</a:t>
            </a:r>
          </a:p>
          <a:p>
            <a:pPr lvl="1"/>
            <a:r>
              <a:rPr lang="en-US" dirty="0"/>
              <a:t>=&gt; all available/reachable services are the same</a:t>
            </a:r>
          </a:p>
          <a:p>
            <a:pPr lvl="1"/>
            <a:r>
              <a:rPr lang="en-US" dirty="0"/>
              <a:t>=&gt; reachable SSPN(s) are the same, if present</a:t>
            </a:r>
          </a:p>
          <a:p>
            <a:r>
              <a:rPr lang="en-US" dirty="0"/>
              <a:t>It’s not: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47941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Themes in examples (following slides)</a:t>
            </a:r>
          </a:p>
        </p:txBody>
      </p:sp>
      <p:graphicFrame>
        <p:nvGraphicFramePr>
          <p:cNvPr id="6" name="Content Placeholder 5">
            <a:extLst>
              <a:ext uri="{FF2B5EF4-FFF2-40B4-BE49-F238E27FC236}">
                <a16:creationId xmlns:a16="http://schemas.microsoft.com/office/drawing/2014/main" id="{9BE93765-EED3-4BF5-840E-A7C95DF6A7DB}"/>
              </a:ext>
            </a:extLst>
          </p:cNvPr>
          <p:cNvGraphicFramePr>
            <a:graphicFrameLocks noGrp="1"/>
          </p:cNvGraphicFramePr>
          <p:nvPr>
            <p:ph idx="1"/>
            <p:extLst>
              <p:ext uri="{D42A27DB-BD31-4B8C-83A1-F6EECF244321}">
                <p14:modId xmlns:p14="http://schemas.microsoft.com/office/powerpoint/2010/main" val="2000475175"/>
              </p:ext>
            </p:extLst>
          </p:nvPr>
        </p:nvGraphicFramePr>
        <p:xfrm>
          <a:off x="685800" y="1981200"/>
          <a:ext cx="7772400" cy="395224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72959412"/>
                    </a:ext>
                  </a:extLst>
                </a:gridCol>
                <a:gridCol w="2042160">
                  <a:extLst>
                    <a:ext uri="{9D8B030D-6E8A-4147-A177-3AD203B41FA5}">
                      <a16:colId xmlns:a16="http://schemas.microsoft.com/office/drawing/2014/main" val="2553004109"/>
                    </a:ext>
                  </a:extLst>
                </a:gridCol>
                <a:gridCol w="1386840">
                  <a:extLst>
                    <a:ext uri="{9D8B030D-6E8A-4147-A177-3AD203B41FA5}">
                      <a16:colId xmlns:a16="http://schemas.microsoft.com/office/drawing/2014/main" val="1255838828"/>
                    </a:ext>
                  </a:extLst>
                </a:gridCol>
                <a:gridCol w="990600">
                  <a:extLst>
                    <a:ext uri="{9D8B030D-6E8A-4147-A177-3AD203B41FA5}">
                      <a16:colId xmlns:a16="http://schemas.microsoft.com/office/drawing/2014/main" val="3803221671"/>
                    </a:ext>
                  </a:extLst>
                </a:gridCol>
                <a:gridCol w="2286000">
                  <a:extLst>
                    <a:ext uri="{9D8B030D-6E8A-4147-A177-3AD203B41FA5}">
                      <a16:colId xmlns:a16="http://schemas.microsoft.com/office/drawing/2014/main" val="1688724671"/>
                    </a:ext>
                  </a:extLst>
                </a:gridCol>
              </a:tblGrid>
              <a:tr h="370840">
                <a:tc>
                  <a:txBody>
                    <a:bodyPr/>
                    <a:lstStyle/>
                    <a:p>
                      <a:r>
                        <a:rPr lang="en-US" dirty="0"/>
                        <a:t>Example</a:t>
                      </a:r>
                    </a:p>
                  </a:txBody>
                  <a:tcPr/>
                </a:tc>
                <a:tc>
                  <a:txBody>
                    <a:bodyPr/>
                    <a:lstStyle/>
                    <a:p>
                      <a:r>
                        <a:rPr lang="en-US" dirty="0"/>
                        <a:t>802.1Q Bridged Network</a:t>
                      </a:r>
                    </a:p>
                  </a:txBody>
                  <a:tcPr/>
                </a:tc>
                <a:tc>
                  <a:txBody>
                    <a:bodyPr/>
                    <a:lstStyle/>
                    <a:p>
                      <a:r>
                        <a:rPr lang="en-US" dirty="0"/>
                        <a:t>One DS/</a:t>
                      </a:r>
                    </a:p>
                    <a:p>
                      <a:r>
                        <a:rPr lang="en-US" dirty="0" err="1"/>
                        <a:t>Reassociate</a:t>
                      </a:r>
                      <a:endParaRPr lang="en-US" dirty="0"/>
                    </a:p>
                  </a:txBody>
                  <a:tcPr/>
                </a:tc>
                <a:tc>
                  <a:txBody>
                    <a:bodyPr/>
                    <a:lstStyle/>
                    <a:p>
                      <a:r>
                        <a:rPr lang="en-US" dirty="0"/>
                        <a:t>FT</a:t>
                      </a:r>
                    </a:p>
                  </a:txBody>
                  <a:tcPr/>
                </a:tc>
                <a:tc>
                  <a:txBody>
                    <a:bodyPr/>
                    <a:lstStyle/>
                    <a:p>
                      <a:r>
                        <a:rPr lang="en-US" dirty="0"/>
                        <a:t>Same RADIUS/SSPN</a:t>
                      </a:r>
                    </a:p>
                  </a:txBody>
                  <a:tcPr/>
                </a:tc>
                <a:extLst>
                  <a:ext uri="{0D108BD9-81ED-4DB2-BD59-A6C34878D82A}">
                    <a16:rowId xmlns:a16="http://schemas.microsoft.com/office/drawing/2014/main" val="1573816804"/>
                  </a:ext>
                </a:extLst>
              </a:tr>
              <a:tr h="370840">
                <a:tc>
                  <a:txBody>
                    <a:bodyPr/>
                    <a:lstStyle/>
                    <a:p>
                      <a:r>
                        <a:rPr lang="en-US" dirty="0"/>
                        <a:t>A</a:t>
                      </a:r>
                    </a:p>
                  </a:txBody>
                  <a:tcPr/>
                </a:tc>
                <a:tc>
                  <a:txBody>
                    <a:bodyPr/>
                    <a:lstStyle/>
                    <a:p>
                      <a:r>
                        <a:rPr lang="en-US" dirty="0"/>
                        <a:t>Yes</a:t>
                      </a:r>
                    </a:p>
                  </a:txBody>
                  <a:tcPr/>
                </a:tc>
                <a:tc>
                  <a:txBody>
                    <a:bodyPr/>
                    <a:lstStyle/>
                    <a:p>
                      <a:r>
                        <a:rPr lang="en-US" dirty="0"/>
                        <a:t>Yes</a:t>
                      </a:r>
                    </a:p>
                  </a:txBody>
                  <a:tcPr/>
                </a:tc>
                <a:tc>
                  <a:txBody>
                    <a:bodyPr/>
                    <a:lstStyle/>
                    <a:p>
                      <a:r>
                        <a:rPr lang="en-US" dirty="0"/>
                        <a:t>Maybe</a:t>
                      </a:r>
                    </a:p>
                  </a:txBody>
                  <a:tcPr/>
                </a:tc>
                <a:tc>
                  <a:txBody>
                    <a:bodyPr/>
                    <a:lstStyle/>
                    <a:p>
                      <a:r>
                        <a:rPr lang="en-US" dirty="0"/>
                        <a:t>??</a:t>
                      </a:r>
                    </a:p>
                  </a:txBody>
                  <a:tcPr/>
                </a:tc>
                <a:extLst>
                  <a:ext uri="{0D108BD9-81ED-4DB2-BD59-A6C34878D82A}">
                    <a16:rowId xmlns:a16="http://schemas.microsoft.com/office/drawing/2014/main" val="226580174"/>
                  </a:ext>
                </a:extLst>
              </a:tr>
              <a:tr h="370840">
                <a:tc>
                  <a:txBody>
                    <a:bodyPr/>
                    <a:lstStyle/>
                    <a:p>
                      <a:r>
                        <a:rPr lang="en-US" dirty="0"/>
                        <a:t>B</a:t>
                      </a:r>
                    </a:p>
                  </a:txBody>
                  <a:tcPr/>
                </a:tc>
                <a:tc>
                  <a:txBody>
                    <a:bodyPr/>
                    <a:lstStyle/>
                    <a:p>
                      <a:r>
                        <a:rPr lang="en-US" dirty="0"/>
                        <a:t>Maybe</a:t>
                      </a:r>
                    </a:p>
                  </a:txBody>
                  <a:tcPr/>
                </a:tc>
                <a:tc>
                  <a:txBody>
                    <a:bodyPr/>
                    <a:lstStyle/>
                    <a:p>
                      <a:r>
                        <a:rPr lang="en-US" dirty="0"/>
                        <a:t>Maybe</a:t>
                      </a:r>
                    </a:p>
                  </a:txBody>
                  <a:tcPr/>
                </a:tc>
                <a:tc>
                  <a:txBody>
                    <a:bodyPr/>
                    <a:lstStyle/>
                    <a:p>
                      <a:r>
                        <a:rPr lang="en-US" dirty="0"/>
                        <a:t>Maybe</a:t>
                      </a:r>
                    </a:p>
                  </a:txBody>
                  <a:tcPr/>
                </a:tc>
                <a:tc>
                  <a:txBody>
                    <a:bodyPr/>
                    <a:lstStyle/>
                    <a:p>
                      <a:r>
                        <a:rPr lang="en-US" dirty="0"/>
                        <a:t>Yes</a:t>
                      </a:r>
                    </a:p>
                  </a:txBody>
                  <a:tcPr/>
                </a:tc>
                <a:extLst>
                  <a:ext uri="{0D108BD9-81ED-4DB2-BD59-A6C34878D82A}">
                    <a16:rowId xmlns:a16="http://schemas.microsoft.com/office/drawing/2014/main" val="887604943"/>
                  </a:ext>
                </a:extLst>
              </a:tr>
              <a:tr h="370840">
                <a:tc>
                  <a:txBody>
                    <a:bodyPr/>
                    <a:lstStyle/>
                    <a:p>
                      <a:r>
                        <a:rPr lang="en-US" dirty="0"/>
                        <a:t>C</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Accounting” – same thing, or different?</a:t>
                      </a:r>
                    </a:p>
                  </a:txBody>
                  <a:tcPr/>
                </a:tc>
                <a:extLst>
                  <a:ext uri="{0D108BD9-81ED-4DB2-BD59-A6C34878D82A}">
                    <a16:rowId xmlns:a16="http://schemas.microsoft.com/office/drawing/2014/main" val="1913697531"/>
                  </a:ext>
                </a:extLst>
              </a:tr>
              <a:tr h="370840">
                <a:tc>
                  <a:txBody>
                    <a:bodyPr/>
                    <a:lstStyle/>
                    <a:p>
                      <a:r>
                        <a:rPr lang="en-US" dirty="0"/>
                        <a:t>D</a:t>
                      </a:r>
                    </a:p>
                  </a:txBody>
                  <a:tcPr/>
                </a:tc>
                <a:tc>
                  <a:txBody>
                    <a:bodyPr/>
                    <a:lstStyle/>
                    <a:p>
                      <a:r>
                        <a:rPr lang="en-US" dirty="0"/>
                        <a:t>Yes</a:t>
                      </a:r>
                    </a:p>
                  </a:txBody>
                  <a:tcPr/>
                </a:tc>
                <a:tc>
                  <a:txBody>
                    <a:bodyPr/>
                    <a:lstStyle/>
                    <a:p>
                      <a:r>
                        <a:rPr lang="en-US" dirty="0"/>
                        <a:t>No</a:t>
                      </a:r>
                    </a:p>
                  </a:txBody>
                  <a:tcPr/>
                </a:tc>
                <a:tc>
                  <a:txBody>
                    <a:bodyPr/>
                    <a:lstStyle/>
                    <a:p>
                      <a:r>
                        <a:rPr lang="en-US" dirty="0"/>
                        <a:t>No</a:t>
                      </a:r>
                    </a:p>
                  </a:txBody>
                  <a:tcPr/>
                </a:tc>
                <a:tc>
                  <a:txBody>
                    <a:bodyPr/>
                    <a:lstStyle/>
                    <a:p>
                      <a:r>
                        <a:rPr lang="en-US" dirty="0"/>
                        <a:t>??</a:t>
                      </a:r>
                    </a:p>
                  </a:txBody>
                  <a:tcPr/>
                </a:tc>
                <a:extLst>
                  <a:ext uri="{0D108BD9-81ED-4DB2-BD59-A6C34878D82A}">
                    <a16:rowId xmlns:a16="http://schemas.microsoft.com/office/drawing/2014/main" val="1401768660"/>
                  </a:ext>
                </a:extLst>
              </a:tr>
              <a:tr h="370840">
                <a:tc>
                  <a:txBody>
                    <a:bodyPr/>
                    <a:lstStyle/>
                    <a:p>
                      <a:r>
                        <a:rPr lang="en-US" dirty="0"/>
                        <a:t>E</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a:t>
                      </a:r>
                    </a:p>
                  </a:txBody>
                  <a:tcPr/>
                </a:tc>
                <a:extLst>
                  <a:ext uri="{0D108BD9-81ED-4DB2-BD59-A6C34878D82A}">
                    <a16:rowId xmlns:a16="http://schemas.microsoft.com/office/drawing/2014/main" val="501613810"/>
                  </a:ext>
                </a:extLst>
              </a:tr>
              <a:tr h="370840">
                <a:tc>
                  <a:txBody>
                    <a:bodyPr/>
                    <a:lstStyle/>
                    <a:p>
                      <a:r>
                        <a:rPr lang="en-US" dirty="0"/>
                        <a:t>F</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security” – same thing or different?</a:t>
                      </a:r>
                    </a:p>
                  </a:txBody>
                  <a:tcPr/>
                </a:tc>
                <a:extLst>
                  <a:ext uri="{0D108BD9-81ED-4DB2-BD59-A6C34878D82A}">
                    <a16:rowId xmlns:a16="http://schemas.microsoft.com/office/drawing/2014/main" val="3356951380"/>
                  </a:ext>
                </a:extLst>
              </a:tr>
            </a:tbl>
          </a:graphicData>
        </a:graphic>
      </p:graphicFrame>
    </p:spTree>
    <p:extLst>
      <p:ext uri="{BB962C8B-B14F-4D97-AF65-F5344CB8AC3E}">
        <p14:creationId xmlns:p14="http://schemas.microsoft.com/office/powerpoint/2010/main" val="3240662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381000" y="1381897"/>
            <a:ext cx="8382000" cy="4800600"/>
          </a:xfrm>
        </p:spPr>
        <p:txBody>
          <a:bodyPr/>
          <a:lstStyle/>
          <a:p>
            <a:r>
              <a:rPr lang="en-US" sz="2000" dirty="0"/>
              <a:t>What does type A do/have? :</a:t>
            </a:r>
          </a:p>
          <a:p>
            <a:pPr lvl="1"/>
            <a:r>
              <a:rPr lang="en-US" sz="1800" b="1" dirty="0"/>
              <a:t>Single “802.1Q Bridged Network”</a:t>
            </a:r>
          </a:p>
          <a:p>
            <a:pPr lvl="2"/>
            <a:r>
              <a:rPr lang="en-US" sz="1600" dirty="0"/>
              <a:t>That is:</a:t>
            </a:r>
          </a:p>
          <a:p>
            <a:pPr lvl="2"/>
            <a:r>
              <a:rPr lang="en-US" sz="1600" dirty="0"/>
              <a:t>Same subnet</a:t>
            </a:r>
          </a:p>
          <a:p>
            <a:pPr lvl="3"/>
            <a:r>
              <a:rPr lang="en-US" sz="1400" dirty="0"/>
              <a:t>There may be multiple subnets, but a given client sees a consistent subnet (or set of subnets it is using), as it moves around</a:t>
            </a:r>
          </a:p>
          <a:p>
            <a:pPr lvl="2"/>
            <a:r>
              <a:rPr lang="en-US" sz="1600" dirty="0"/>
              <a:t>IP address(</a:t>
            </a:r>
            <a:r>
              <a:rPr lang="en-US" sz="1600" dirty="0" err="1"/>
              <a:t>es</a:t>
            </a:r>
            <a:r>
              <a:rPr lang="en-US" sz="1600" dirty="0"/>
              <a:t>) doesn’t change with ‘moving’ within &lt;x&gt;SS</a:t>
            </a:r>
          </a:p>
          <a:p>
            <a:pPr lvl="2"/>
            <a:r>
              <a:rPr lang="en-US" sz="1600" dirty="0"/>
              <a:t>Transparency of location (“appears as a single BSS to UL”)</a:t>
            </a:r>
          </a:p>
          <a:p>
            <a:pPr lvl="1"/>
            <a:r>
              <a:rPr lang="en-US" sz="1800" b="1" dirty="0"/>
              <a:t>One DS</a:t>
            </a:r>
          </a:p>
          <a:p>
            <a:pPr lvl="1"/>
            <a:r>
              <a:rPr lang="en-US" sz="1800" dirty="0"/>
              <a:t>Can </a:t>
            </a:r>
            <a:r>
              <a:rPr lang="en-US" sz="1800" dirty="0" err="1"/>
              <a:t>Reassociate</a:t>
            </a:r>
            <a:endParaRPr lang="en-US" sz="1800" dirty="0"/>
          </a:p>
          <a:p>
            <a:pPr lvl="1"/>
            <a:r>
              <a:rPr lang="en-US" sz="1800" b="1" dirty="0"/>
              <a:t>Must have same SSID (careful!) (md 1.5 4.3.5.2)</a:t>
            </a:r>
          </a:p>
          <a:p>
            <a:pPr lvl="1"/>
            <a:r>
              <a:rPr lang="en-US" sz="1800" dirty="0"/>
              <a:t>Can’t necessarily FT between all APs (more than one “mobility domain”) (not just because equipment is not capable/configured)</a:t>
            </a:r>
          </a:p>
          <a:p>
            <a:pPr lvl="1"/>
            <a:r>
              <a:rPr lang="en-US" sz="1800" dirty="0"/>
              <a:t>Examples: Simple, well-known “ESS”; 2 buildings far enough apart to not support FT (each building has its own “mobility domain”); groups of APs where there is too much latency between the groups to handle FT; &lt;x&gt;SS </a:t>
            </a:r>
            <a:r>
              <a:rPr lang="en-US" sz="1800" dirty="0" err="1"/>
              <a:t>subsetted</a:t>
            </a:r>
            <a:r>
              <a:rPr lang="en-US" sz="1800" dirty="0"/>
              <a:t> to limit number of clients within each subset that can FT (each mobility domain has limited resource requirements)</a:t>
            </a:r>
          </a:p>
          <a:p>
            <a:pPr lvl="1"/>
            <a:endParaRPr lang="en-US" sz="1800" dirty="0"/>
          </a:p>
          <a:p>
            <a:pPr lvl="1"/>
            <a:endParaRPr lang="en-US" sz="1800" dirty="0"/>
          </a:p>
          <a:p>
            <a:pPr lvl="1"/>
            <a:endParaRPr lang="en-US" sz="1800" dirty="0"/>
          </a:p>
          <a:p>
            <a:pPr lvl="1"/>
            <a:endParaRPr lang="en-US" dirty="0"/>
          </a:p>
        </p:txBody>
      </p:sp>
    </p:spTree>
    <p:extLst>
      <p:ext uri="{BB962C8B-B14F-4D97-AF65-F5344CB8AC3E}">
        <p14:creationId xmlns:p14="http://schemas.microsoft.com/office/powerpoint/2010/main" val="3135120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“HESS” (or close)</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B do/have? :</a:t>
            </a:r>
          </a:p>
          <a:p>
            <a:pPr lvl="1"/>
            <a:r>
              <a:rPr lang="en-US" b="1" dirty="0"/>
              <a:t>Access to the same authentication domain (RADIUS) – same database (the same authentication server)</a:t>
            </a:r>
          </a:p>
          <a:p>
            <a:pPr lvl="2"/>
            <a:r>
              <a:rPr lang="en-US" dirty="0"/>
              <a:t>Identified by (the WFA’s) HESSID</a:t>
            </a:r>
          </a:p>
          <a:p>
            <a:pPr lvl="1"/>
            <a:r>
              <a:rPr lang="en-US" dirty="0"/>
              <a:t>Not necessarily same subnet, etc.</a:t>
            </a:r>
          </a:p>
          <a:p>
            <a:pPr lvl="1"/>
            <a:r>
              <a:rPr lang="en-US" dirty="0"/>
              <a:t>Access to the same SSPN (802.11u)??</a:t>
            </a:r>
          </a:p>
          <a:p>
            <a:pPr lvl="1"/>
            <a:r>
              <a:rPr lang="en-US" dirty="0"/>
              <a:t>Example: National/Worldwide chain of stores</a:t>
            </a:r>
          </a:p>
          <a:p>
            <a:pPr lvl="1"/>
            <a:r>
              <a:rPr lang="en-US" dirty="0"/>
              <a:t>No assumption that there is a single SSID</a:t>
            </a:r>
          </a:p>
          <a:p>
            <a:pPr lvl="1"/>
            <a:r>
              <a:rPr lang="en-US" dirty="0"/>
              <a:t>Discovery/Selection: SSPN information (“Roaming Consortium”,  “Visited network”, “NAI Realm”, etc.)</a:t>
            </a:r>
          </a:p>
          <a:p>
            <a:pPr lvl="1"/>
            <a:r>
              <a:rPr lang="en-US" dirty="0"/>
              <a:t>Connection credentials: </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888718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C do/have? :</a:t>
            </a:r>
          </a:p>
          <a:p>
            <a:pPr lvl="1"/>
            <a:r>
              <a:rPr lang="en-US" dirty="0"/>
              <a:t>Same accounting for use</a:t>
            </a:r>
          </a:p>
          <a:p>
            <a:pPr lvl="1"/>
            <a:endParaRPr lang="en-US" dirty="0"/>
          </a:p>
          <a:p>
            <a:pPr lvl="1"/>
            <a:r>
              <a:rPr lang="en-US" dirty="0"/>
              <a:t>Need to return to this, remind ourselves of the use case/scenario that’s different from type B</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145556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447800"/>
            <a:ext cx="7772400" cy="4800600"/>
          </a:xfrm>
        </p:spPr>
        <p:txBody>
          <a:bodyPr/>
          <a:lstStyle/>
          <a:p>
            <a:r>
              <a:rPr lang="en-US" dirty="0"/>
              <a:t>What does type D do/have? :</a:t>
            </a:r>
          </a:p>
          <a:p>
            <a:pPr lvl="1"/>
            <a:r>
              <a:rPr lang="en-US" b="1"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‘moving’ within &lt;x&gt;SS</a:t>
            </a:r>
          </a:p>
          <a:p>
            <a:pPr lvl="1"/>
            <a:r>
              <a:rPr lang="en-US" b="1" dirty="0"/>
              <a:t>More than one DS</a:t>
            </a:r>
          </a:p>
          <a:p>
            <a:pPr lvl="1"/>
            <a:r>
              <a:rPr lang="en-US" dirty="0"/>
              <a:t>Can’t </a:t>
            </a:r>
            <a:r>
              <a:rPr lang="en-US" dirty="0" err="1"/>
              <a:t>reassociate</a:t>
            </a:r>
            <a:r>
              <a:rPr lang="en-US" dirty="0"/>
              <a:t> across the DSs</a:t>
            </a:r>
          </a:p>
          <a:p>
            <a:pPr lvl="1"/>
            <a:r>
              <a:rPr lang="en-US" dirty="0"/>
              <a:t>May or may not have the same SSID</a:t>
            </a:r>
          </a:p>
          <a:p>
            <a:pPr lvl="1"/>
            <a:r>
              <a:rPr lang="en-US" dirty="0"/>
              <a:t>Example: A house with two, unrelated APs (different vendor, for example), plugged into the same Ethernet switch, with the same SSID.</a:t>
            </a:r>
          </a:p>
          <a:p>
            <a:pPr lvl="1"/>
            <a:endParaRPr lang="en-US" dirty="0"/>
          </a:p>
          <a:p>
            <a:pPr lvl="1"/>
            <a:r>
              <a:rPr lang="en-US" dirty="0"/>
              <a:t>Not a .11 concept, but a composite of separate .11 networks and a .1 concept</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141655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“Mobility Domain”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E do/have? :</a:t>
            </a:r>
          </a:p>
          <a:p>
            <a:pPr lvl="1"/>
            <a:r>
              <a:rPr lang="en-US" b="1"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‘moving’ within &lt;x&gt;SS </a:t>
            </a:r>
          </a:p>
          <a:p>
            <a:pPr lvl="1"/>
            <a:r>
              <a:rPr lang="en-US" b="1" dirty="0"/>
              <a:t>One DS</a:t>
            </a:r>
          </a:p>
          <a:p>
            <a:pPr lvl="1"/>
            <a:r>
              <a:rPr lang="en-US" dirty="0"/>
              <a:t>Can </a:t>
            </a:r>
            <a:r>
              <a:rPr lang="en-US" dirty="0" err="1"/>
              <a:t>reassociate</a:t>
            </a:r>
            <a:endParaRPr lang="en-US" dirty="0"/>
          </a:p>
          <a:p>
            <a:pPr lvl="1"/>
            <a:r>
              <a:rPr lang="en-US" b="1" dirty="0"/>
              <a:t>Can FT</a:t>
            </a:r>
          </a:p>
          <a:p>
            <a:pPr lvl="1"/>
            <a:r>
              <a:rPr lang="en-US" b="1" dirty="0"/>
              <a:t>Must have same MDID</a:t>
            </a:r>
          </a:p>
          <a:p>
            <a:pPr lvl="1"/>
            <a:r>
              <a:rPr lang="en-US" dirty="0"/>
              <a:t>Must have same SSID</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36763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F do/have? :</a:t>
            </a:r>
          </a:p>
          <a:p>
            <a:pPr lvl="1"/>
            <a:r>
              <a:rPr lang="en-US" dirty="0"/>
              <a:t>Same/consistent layer 2 security parameters</a:t>
            </a:r>
          </a:p>
          <a:p>
            <a:pPr lvl="2"/>
            <a:r>
              <a:rPr lang="en-US" dirty="0"/>
              <a:t>“Coincidentally same security”</a:t>
            </a:r>
          </a:p>
          <a:p>
            <a:pPr lvl="2"/>
            <a:r>
              <a:rPr lang="en-US" dirty="0"/>
              <a:t>Planned/assured same security</a:t>
            </a:r>
          </a:p>
          <a:p>
            <a:pPr lvl="2"/>
            <a:endParaRPr lang="en-US" dirty="0"/>
          </a:p>
          <a:p>
            <a:pPr lvl="1"/>
            <a:r>
              <a:rPr lang="en-US" dirty="0"/>
              <a:t>Not a useful concept in this discussion, just coincidental (sharing of same “phone profile”)</a:t>
            </a:r>
          </a:p>
          <a:p>
            <a:pPr lvl="2"/>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131642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G do/have? :</a:t>
            </a:r>
          </a:p>
          <a:p>
            <a:pPr lvl="1"/>
            <a:r>
              <a:rPr lang="en-US" b="1" dirty="0"/>
              <a:t>Same Operating authorization domain</a:t>
            </a:r>
          </a:p>
          <a:p>
            <a:pPr lvl="1"/>
            <a:r>
              <a:rPr lang="en-US" dirty="0"/>
              <a:t>(different, alternate concept</a:t>
            </a:r>
            <a:r>
              <a:rPr lang="en-US" dirty="0">
                <a:sym typeface="Wingdings" panose="05000000000000000000" pitchFamily="2" charset="2"/>
              </a:rPr>
              <a:t>:) Same operating master (e.g., DFS master, TVWS enabler, etc.)</a:t>
            </a:r>
          </a:p>
          <a:p>
            <a:pPr lvl="1"/>
            <a:endParaRPr lang="en-US" dirty="0">
              <a:sym typeface="Wingdings" panose="05000000000000000000" pitchFamily="2" charset="2"/>
            </a:endParaRPr>
          </a:p>
          <a:p>
            <a:pPr lvl="1"/>
            <a:r>
              <a:rPr lang="en-US" dirty="0">
                <a:sym typeface="Wingdings" panose="05000000000000000000" pitchFamily="2" charset="2"/>
              </a:rPr>
              <a:t>Not an &lt;x&gt;SS concept, but important as something else</a:t>
            </a: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892345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endParaRPr lang="en-US" altLang="en-US" dirty="0"/>
          </a:p>
          <a:p>
            <a:pPr algn="ctr" eaLnBrk="1" hangingPunct="1">
              <a:buFontTx/>
              <a:buNone/>
            </a:pPr>
            <a:endParaRPr lang="en-US" altLang="en-US" dirty="0"/>
          </a:p>
          <a:p>
            <a:pPr algn="ctr" eaLnBrk="1" hangingPunct="1">
              <a:buFontTx/>
              <a:buNone/>
            </a:pPr>
            <a:r>
              <a:rPr lang="en-US" altLang="en-US" dirty="0"/>
              <a:t>Ongoing discussion re:</a:t>
            </a:r>
          </a:p>
          <a:p>
            <a:pPr algn="ctr" eaLnBrk="1" hangingPunct="1">
              <a:buFontTx/>
              <a:buNone/>
            </a:pPr>
            <a:r>
              <a:rPr lang="en-US" altLang="en-US" dirty="0"/>
              <a:t>“What is an ESS?”</a:t>
            </a:r>
          </a:p>
          <a:p>
            <a:pPr algn="ctr" eaLnBrk="1" hangingPunct="1">
              <a:buFontTx/>
              <a:buNone/>
            </a:pPr>
            <a:endParaRPr lang="en-US" altLang="en-US" dirty="0"/>
          </a:p>
          <a:p>
            <a:pPr algn="ctr" eaLnBrk="1" hangingPunct="1">
              <a:buFontTx/>
              <a:buNone/>
            </a:pPr>
            <a:r>
              <a:rPr lang="en-US" alt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Goal of &lt;x&gt;SS discussion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802.11 needs to capture one or more types of STA mobility, and how each is communicated to the STA</a:t>
            </a:r>
          </a:p>
          <a:p>
            <a:endParaRPr lang="en-US" dirty="0"/>
          </a:p>
          <a:p>
            <a:r>
              <a:rPr lang="en-US" dirty="0"/>
              <a:t>An &lt;x&gt;SS is a set of BSSs that have a common set of properties that a STA cares about.</a:t>
            </a:r>
          </a:p>
          <a:p>
            <a:pPr lvl="1"/>
            <a:r>
              <a:rPr lang="en-US" dirty="0"/>
              <a:t>For example purposes, we consider/discuss &lt;x&gt;SS with at least two BSSs (== APs) so that we can discuss what is common and what is not.</a:t>
            </a:r>
          </a:p>
          <a:p>
            <a:r>
              <a:rPr lang="en-US" dirty="0"/>
              <a:t>Chair recommendations:</a:t>
            </a:r>
          </a:p>
          <a:p>
            <a:pPr lvl="1"/>
            <a:r>
              <a:rPr lang="en-US" dirty="0"/>
              <a:t>For each type/topic, capture a “use case”/purpose/context</a:t>
            </a:r>
          </a:p>
          <a:p>
            <a:pPr lvl="1"/>
            <a:r>
              <a:rPr lang="en-US" dirty="0"/>
              <a:t>How many such contexts are there, really?</a:t>
            </a:r>
          </a:p>
          <a:p>
            <a:pPr lvl="1"/>
            <a:r>
              <a:rPr lang="en-US" dirty="0"/>
              <a:t>How many such contexts are in our (802.11) scope?</a:t>
            </a:r>
          </a:p>
          <a:p>
            <a:pPr lvl="1"/>
            <a:r>
              <a:rPr lang="en-US" dirty="0"/>
              <a:t>How many such contexts are already identified (ignoring what they are named)?  Is there any gap – or just confusion to sort?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258337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a:t>
            </a:r>
            <a:r>
              <a:rPr lang="en-US" strike="sngStrike" dirty="0"/>
              <a:t>802.21 </a:t>
            </a:r>
            <a:r>
              <a:rPr lang="en-US" strike="sngStrike"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 to “external things”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 HESS should be introduced as a term/concept</a:t>
            </a:r>
          </a:p>
          <a:p>
            <a:r>
              <a:rPr lang="en-US" dirty="0"/>
              <a:t>Discuss off-line with WFA experts, </a:t>
            </a:r>
            <a:r>
              <a:rPr lang="en-US" strike="sngStrike" dirty="0"/>
              <a:t>802.21 experts</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Needed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Looked at WFA’s Deployment Guidelines:</a:t>
            </a:r>
          </a:p>
          <a:p>
            <a:pPr lvl="1"/>
            <a:r>
              <a:rPr lang="en-US" dirty="0"/>
              <a:t>“If two APs have the same SSID they are considered to be part of the same wireless network.  But, because SSIDs are not globally administered it is possible that two APs with the same SSID are in fact in different wireless networks.  HESSID element [sic] allows devices to detect this condition.”</a:t>
            </a:r>
          </a:p>
          <a:p>
            <a:pPr lvl="1"/>
            <a:r>
              <a:rPr lang="en-US" dirty="0"/>
              <a:t>What is “wireless network” in this context?</a:t>
            </a:r>
          </a:p>
          <a:p>
            <a:r>
              <a:rPr lang="en-US" dirty="0"/>
              <a:t>Concepts we need:</a:t>
            </a:r>
          </a:p>
          <a:p>
            <a:pPr lvl="1"/>
            <a:r>
              <a:rPr lang="en-US" dirty="0"/>
              <a:t>Domain for </a:t>
            </a:r>
            <a:r>
              <a:rPr lang="en-US" dirty="0" err="1"/>
              <a:t>Reassociation</a:t>
            </a:r>
            <a:r>
              <a:rPr lang="en-US" dirty="0"/>
              <a:t>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pPr lvl="1"/>
            <a:endParaRPr lang="en-US" dirty="0"/>
          </a:p>
          <a:p>
            <a:pPr lvl="1"/>
            <a:endParaRPr lang="en-US" dirty="0"/>
          </a:p>
        </p:txBody>
      </p:sp>
    </p:spTree>
    <p:extLst>
      <p:ext uri="{BB962C8B-B14F-4D97-AF65-F5344CB8AC3E}">
        <p14:creationId xmlns:p14="http://schemas.microsoft.com/office/powerpoint/2010/main" val="295196194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44656</TotalTime>
  <Words>1581</Words>
  <Application>Microsoft Office PowerPoint</Application>
  <PresentationFormat>On-screen Show (4:3)</PresentationFormat>
  <Paragraphs>224</Paragraphs>
  <Slides>18</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2" baseType="lpstr">
      <vt:lpstr>Times New Roman</vt:lpstr>
      <vt:lpstr>Wingdings</vt:lpstr>
      <vt:lpstr>802-11-Submission</vt:lpstr>
      <vt:lpstr>Document</vt:lpstr>
      <vt:lpstr>What is an ESS?</vt:lpstr>
      <vt:lpstr>Abstract</vt:lpstr>
      <vt:lpstr>Goal of &lt;x&gt;SS discussion</vt:lpstr>
      <vt:lpstr>What is an ESS?</vt:lpstr>
      <vt:lpstr>What is an ESS?  (Continued)</vt:lpstr>
      <vt:lpstr>What is an ESS? – Direction?</vt:lpstr>
      <vt:lpstr>ESS and HESS?</vt:lpstr>
      <vt:lpstr>HESS concepts (not necessarily what 802.11 says, now)</vt:lpstr>
      <vt:lpstr>Needed concepts (not necessarily what 802.11 says, now)</vt:lpstr>
      <vt:lpstr>HESS concepts (not necessarily what 802.11 says, now)</vt:lpstr>
      <vt:lpstr>Themes in examples (following slides)</vt:lpstr>
      <vt:lpstr>Example &lt;x&gt;SS – “ESS”</vt:lpstr>
      <vt:lpstr>Example &lt;x&gt;SS – “HESS” (or close)</vt:lpstr>
      <vt:lpstr>Example &lt;x&gt;SS</vt:lpstr>
      <vt:lpstr>Example &lt;x&gt;SS</vt:lpstr>
      <vt:lpstr>Example &lt;x&gt;SS – “Mobility Domain”</vt:lpstr>
      <vt:lpstr>Example &lt;x&gt;SS</vt:lpstr>
      <vt:lpstr>Example &lt;x&gt;SS</vt:lpstr>
    </vt:vector>
  </TitlesOfParts>
  <Company>Ruckus/ARRIS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ESS?</dc:title>
  <dc:creator>Mark Hamilton</dc:creator>
  <cp:lastModifiedBy>Hamilton, Mark</cp:lastModifiedBy>
  <cp:revision>636</cp:revision>
  <cp:lastPrinted>1998-02-10T13:28:06Z</cp:lastPrinted>
  <dcterms:created xsi:type="dcterms:W3CDTF">2009-07-15T16:38:20Z</dcterms:created>
  <dcterms:modified xsi:type="dcterms:W3CDTF">2018-09-12T05:45:26Z</dcterms:modified>
</cp:coreProperties>
</file>