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1"/>
  </p:sldMasterIdLst>
  <p:notesMasterIdLst>
    <p:notesMasterId r:id="rId16"/>
  </p:notesMasterIdLst>
  <p:handoutMasterIdLst>
    <p:handoutMasterId r:id="rId17"/>
  </p:handoutMasterIdLst>
  <p:sldIdLst>
    <p:sldId id="256" r:id="rId2"/>
    <p:sldId id="257" r:id="rId3"/>
    <p:sldId id="274" r:id="rId4"/>
    <p:sldId id="277" r:id="rId5"/>
    <p:sldId id="275" r:id="rId6"/>
    <p:sldId id="288" r:id="rId7"/>
    <p:sldId id="291" r:id="rId8"/>
    <p:sldId id="292" r:id="rId9"/>
    <p:sldId id="293" r:id="rId10"/>
    <p:sldId id="294" r:id="rId11"/>
    <p:sldId id="276" r:id="rId12"/>
    <p:sldId id="284" r:id="rId13"/>
    <p:sldId id="283" r:id="rId14"/>
    <p:sldId id="26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31" autoAdjust="0"/>
    <p:restoredTop sz="86398" autoAdjust="0"/>
  </p:normalViewPr>
  <p:slideViewPr>
    <p:cSldViewPr>
      <p:cViewPr varScale="1">
        <p:scale>
          <a:sx n="61" d="100"/>
          <a:sy n="61" d="100"/>
        </p:scale>
        <p:origin x="306" y="72"/>
      </p:cViewPr>
      <p:guideLst>
        <p:guide orient="horz" pos="2160"/>
        <p:guide pos="3840"/>
      </p:guideLst>
    </p:cSldViewPr>
  </p:slideViewPr>
  <p:outlineViewPr>
    <p:cViewPr varScale="1">
      <p:scale>
        <a:sx n="33" d="100"/>
        <a:sy n="33" d="100"/>
      </p:scale>
      <p:origin x="0" y="-4212"/>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802-11-18-1050r1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2018</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802-11-18-1050r1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802-11-18-1050r1</a:t>
            </a:r>
          </a:p>
        </p:txBody>
      </p:sp>
      <p:sp>
        <p:nvSpPr>
          <p:cNvPr id="5" name="Rectangle 3"/>
          <p:cNvSpPr>
            <a:spLocks noGrp="1" noChangeArrowheads="1"/>
          </p:cNvSpPr>
          <p:nvPr>
            <p:ph type="dt"/>
          </p:nvPr>
        </p:nvSpPr>
        <p:spPr>
          <a:ln/>
        </p:spPr>
        <p:txBody>
          <a:bodyPr/>
          <a:lstStyle/>
          <a:p>
            <a:r>
              <a:rPr lang="en-US"/>
              <a:t>July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802-11-18-1050r1</a:t>
            </a:r>
          </a:p>
        </p:txBody>
      </p:sp>
      <p:sp>
        <p:nvSpPr>
          <p:cNvPr id="5" name="Rectangle 3"/>
          <p:cNvSpPr>
            <a:spLocks noGrp="1" noChangeArrowheads="1"/>
          </p:cNvSpPr>
          <p:nvPr>
            <p:ph type="dt"/>
          </p:nvPr>
        </p:nvSpPr>
        <p:spPr>
          <a:ln/>
        </p:spPr>
        <p:txBody>
          <a:bodyPr/>
          <a:lstStyle/>
          <a:p>
            <a:r>
              <a:rPr lang="en-US"/>
              <a:t>July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802-11-18-1050r1</a:t>
            </a:r>
          </a:p>
        </p:txBody>
      </p:sp>
      <p:sp>
        <p:nvSpPr>
          <p:cNvPr id="5" name="Date Placeholder 4"/>
          <p:cNvSpPr>
            <a:spLocks noGrp="1"/>
          </p:cNvSpPr>
          <p:nvPr>
            <p:ph type="dt" idx="11"/>
          </p:nvPr>
        </p:nvSpPr>
        <p:spPr/>
        <p:txBody>
          <a:bodyPr/>
          <a:lstStyle/>
          <a:p>
            <a:r>
              <a:rPr lang="en-US"/>
              <a:t>July 2018</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This Document</a:t>
            </a:r>
          </a:p>
        </p:txBody>
      </p:sp>
      <p:sp>
        <p:nvSpPr>
          <p:cNvPr id="4" name="Header Placeholder 3"/>
          <p:cNvSpPr>
            <a:spLocks noGrp="1"/>
          </p:cNvSpPr>
          <p:nvPr>
            <p:ph type="hdr" idx="10"/>
          </p:nvPr>
        </p:nvSpPr>
        <p:spPr/>
        <p:txBody>
          <a:bodyPr/>
          <a:lstStyle/>
          <a:p>
            <a:r>
              <a:rPr lang="en-US"/>
              <a:t>doc.: IEEE 802-11-18-1050r1</a:t>
            </a:r>
          </a:p>
        </p:txBody>
      </p:sp>
      <p:sp>
        <p:nvSpPr>
          <p:cNvPr id="5" name="Date Placeholder 4"/>
          <p:cNvSpPr>
            <a:spLocks noGrp="1"/>
          </p:cNvSpPr>
          <p:nvPr>
            <p:ph type="dt" idx="11"/>
          </p:nvPr>
        </p:nvSpPr>
        <p:spPr/>
        <p:txBody>
          <a:bodyPr/>
          <a:lstStyle/>
          <a:p>
            <a:r>
              <a:rPr lang="en-US"/>
              <a:t>July 2018</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19898639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802-11-18-1050r1</a:t>
            </a:r>
          </a:p>
        </p:txBody>
      </p:sp>
      <p:sp>
        <p:nvSpPr>
          <p:cNvPr id="5" name="Rectangle 3"/>
          <p:cNvSpPr>
            <a:spLocks noGrp="1" noChangeArrowheads="1"/>
          </p:cNvSpPr>
          <p:nvPr>
            <p:ph type="dt"/>
          </p:nvPr>
        </p:nvSpPr>
        <p:spPr>
          <a:ln/>
        </p:spPr>
        <p:txBody>
          <a:bodyPr/>
          <a:lstStyle/>
          <a:p>
            <a:r>
              <a:rPr lang="en-US"/>
              <a:t>July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2018</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July 2018</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July 2018</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July 2018</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July 2018</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July 2018</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July 2018</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2018</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2018</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July 2018</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11-18-1050r1</a:t>
            </a:r>
            <a:endParaRPr lang="en-GB" sz="20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www.ieee802.org/1/files/public/docs2018/dd-draft-CSD-0518-v01.pdf" TargetMode="External"/><Relationship Id="rId2" Type="http://schemas.openxmlformats.org/officeDocument/2006/relationships/hyperlink" Target="http://www.ieee802.org/1/files/public/docs2018/dd-draft-PAR-0518-v01.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mentor.ieee.org/802.11/dcn/18/11-18-0524-00-0PAR-minutes-march-2018-session.docx"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www.ieee802.org/1/files/public/docs2018/dd-draft-PAR-0518-v01.pdf" TargetMode="External"/><Relationship Id="rId13" Type="http://schemas.openxmlformats.org/officeDocument/2006/relationships/hyperlink" Target="https://mentor.ieee.org/802.11/dcn/14/11-14-0169-01-0hew-ieee-802-11-hew-sg-proposed-csd.docx" TargetMode="External"/><Relationship Id="rId3" Type="http://schemas.openxmlformats.org/officeDocument/2006/relationships/hyperlink" Target="http://grouper.ieee.org/groups/802/PARs.shtml" TargetMode="External"/><Relationship Id="rId7" Type="http://schemas.openxmlformats.org/officeDocument/2006/relationships/hyperlink" Target="http://www.ieee802.org/1/files/public/docs2018/cz-draft-CSD-0518-v01.pdf" TargetMode="External"/><Relationship Id="rId12" Type="http://schemas.openxmlformats.org/officeDocument/2006/relationships/hyperlink" Target="https://mentor.ieee.org/802.11/dcn/18/11-18-0870-00-00ax-tgax-par-extension-request.doc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ieee802.org/1/files/public/docs2018/cz-draft-PAR-0518-v02.pdf" TargetMode="External"/><Relationship Id="rId11" Type="http://schemas.openxmlformats.org/officeDocument/2006/relationships/hyperlink" Target="http://www.ieee802.org/3/B10K/project_docs/CSD_P8023cn_180521_draft.pdf" TargetMode="External"/><Relationship Id="rId5" Type="http://schemas.openxmlformats.org/officeDocument/2006/relationships/hyperlink" Target="https://mentor.ieee.org/802-ec/dcn/16/ec-16-0056-00-ACSD-802-1qcr.pdf" TargetMode="External"/><Relationship Id="rId10" Type="http://schemas.openxmlformats.org/officeDocument/2006/relationships/hyperlink" Target="http://www.ieee802.org/3/B10K/project_docs/PAR_P8023cn_180521_draft.pdf" TargetMode="External"/><Relationship Id="rId4" Type="http://schemas.openxmlformats.org/officeDocument/2006/relationships/hyperlink" Target="http://www.ieee802.org/1/files/public/docs2018/cr-PAR-modification-draft-0518-v01.pdf" TargetMode="External"/><Relationship Id="rId9" Type="http://schemas.openxmlformats.org/officeDocument/2006/relationships/hyperlink" Target="http://www.ieee802.org/1/files/public/docs2018/dd-draft-CSD-0518-v01.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8/11-18-0524-00-0PAR-minutes-march-2018-session.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www.ieee802.org/3/B10K/project_docs/CSD_P8023cn_180521_draft.pdf" TargetMode="External"/><Relationship Id="rId2" Type="http://schemas.openxmlformats.org/officeDocument/2006/relationships/hyperlink" Target="http://www.ieee802.org/3/B10K/project_docs/PAR_P8023cn_180521_draf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ieee802.org/3/B10K/project_docs/CSD_P8023cn_180521_draft.pdf" TargetMode="External"/><Relationship Id="rId2" Type="http://schemas.openxmlformats.org/officeDocument/2006/relationships/hyperlink" Target="http://www.ieee802.org/3/B10K/project_docs/PAR_P8023cn_180521_draft.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ec/dcn/16/ec-16-0056-00-ACSD-802-1qcr.pdf" TargetMode="External"/><Relationship Id="rId2" Type="http://schemas.openxmlformats.org/officeDocument/2006/relationships/hyperlink" Target="http://www.ieee802.org/1/files/public/docs2018/cr-PAR-modification-draft-0518-v01.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eee802.org/1/files/public/docs2018/cz-draft-CSD-0518-v01.pdf" TargetMode="External"/><Relationship Id="rId2" Type="http://schemas.openxmlformats.org/officeDocument/2006/relationships/hyperlink" Target="http://ieee802.org/1/files/public/docs2018/cz-draft-PAR-0518-v02.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PAR Review SC - Meeting Agenda and Comment slides   - July 2018 – San Diego</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 2018-07-09</a:t>
            </a:r>
            <a:endParaRPr lang="en-GB" sz="2000" dirty="0"/>
          </a:p>
        </p:txBody>
      </p:sp>
      <p:sp>
        <p:nvSpPr>
          <p:cNvPr id="6" name="Date Placeholder 3"/>
          <p:cNvSpPr>
            <a:spLocks noGrp="1"/>
          </p:cNvSpPr>
          <p:nvPr>
            <p:ph type="dt" idx="10"/>
          </p:nvPr>
        </p:nvSpPr>
        <p:spPr/>
        <p:txBody>
          <a:bodyPr/>
          <a:lstStyle/>
          <a:p>
            <a:r>
              <a:rPr lang="en-US"/>
              <a:t>July 2018</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spid="_x0000_s3239" name="Document" r:id="rId4" imgW="8289564" imgH="2521714" progId="Word.Document.8">
                  <p:embed/>
                </p:oleObj>
              </mc:Choice>
              <mc:Fallback>
                <p:oleObj name="Document" r:id="rId4" imgW="8289564" imgH="2521714" progId="Word.Document.8">
                  <p:embed/>
                  <p:pic>
                    <p:nvPicPr>
                      <p:cNvPr id="0" name="Picture 3"/>
                      <p:cNvPicPr>
                        <a:picLocks noChangeAspect="1" noChangeArrowheads="1"/>
                      </p:cNvPicPr>
                      <p:nvPr/>
                    </p:nvPicPr>
                    <p:blipFill>
                      <a:blip r:embed="rId5"/>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FA4A0-4229-450A-89DA-E93B8F1AF6F3}"/>
              </a:ext>
            </a:extLst>
          </p:cNvPr>
          <p:cNvSpPr>
            <a:spLocks noGrp="1"/>
          </p:cNvSpPr>
          <p:nvPr>
            <p:ph type="title"/>
          </p:nvPr>
        </p:nvSpPr>
        <p:spPr/>
        <p:txBody>
          <a:bodyPr/>
          <a:lstStyle/>
          <a:p>
            <a:r>
              <a:rPr lang="en-US" dirty="0"/>
              <a:t>802.1Qdd – Amendment: Resource Allocation Protocol, </a:t>
            </a:r>
            <a:r>
              <a:rPr lang="en-US" dirty="0">
                <a:hlinkClick r:id="rId2"/>
              </a:rPr>
              <a:t>PAR</a:t>
            </a:r>
            <a:r>
              <a:rPr lang="en-US" dirty="0"/>
              <a:t> and </a:t>
            </a:r>
            <a:r>
              <a:rPr lang="en-US" dirty="0">
                <a:hlinkClick r:id="rId3"/>
              </a:rPr>
              <a:t>CSD</a:t>
            </a:r>
            <a:endParaRPr lang="en-US" dirty="0"/>
          </a:p>
        </p:txBody>
      </p:sp>
      <p:sp>
        <p:nvSpPr>
          <p:cNvPr id="3" name="Content Placeholder 2">
            <a:extLst>
              <a:ext uri="{FF2B5EF4-FFF2-40B4-BE49-F238E27FC236}">
                <a16:creationId xmlns:a16="http://schemas.microsoft.com/office/drawing/2014/main" id="{F8EEDB11-F79C-4D25-9681-2FFBB1D3D58A}"/>
              </a:ext>
            </a:extLst>
          </p:cNvPr>
          <p:cNvSpPr>
            <a:spLocks noGrp="1"/>
          </p:cNvSpPr>
          <p:nvPr>
            <p:ph idx="1"/>
          </p:nvPr>
        </p:nvSpPr>
        <p:spPr/>
        <p:txBody>
          <a:bodyPr/>
          <a:lstStyle/>
          <a:p>
            <a:r>
              <a:rPr lang="en-US" dirty="0"/>
              <a:t>2.1 the title seems to be incorrect.  “Approved” “Draft” “Standard” which is it?  The name is probably mangled.</a:t>
            </a:r>
          </a:p>
          <a:p>
            <a:r>
              <a:rPr lang="en-US" dirty="0"/>
              <a:t>2.1 the title in the CSD seems more correct to put in the PAR.</a:t>
            </a:r>
          </a:p>
          <a:p>
            <a:r>
              <a:rPr lang="en-US" dirty="0"/>
              <a:t>5.5 – Include a reference for the MSRP expansion similar to the CSD:  “</a:t>
            </a:r>
            <a:r>
              <a:rPr lang="en-US" b="0" dirty="0"/>
              <a:t>IEEE 802.1Q Multiple Stream Reservation Protocol (MSRP)”</a:t>
            </a:r>
          </a:p>
          <a:p>
            <a:endParaRPr lang="en-US" b="0" dirty="0"/>
          </a:p>
          <a:p>
            <a:r>
              <a:rPr lang="en-US" b="0" dirty="0"/>
              <a:t>CSD 1.2.5: make reference to MSRP consistent “IEEE 802.1Q MSRP”.</a:t>
            </a:r>
          </a:p>
          <a:p>
            <a:endParaRPr lang="en-US" dirty="0"/>
          </a:p>
        </p:txBody>
      </p:sp>
      <p:sp>
        <p:nvSpPr>
          <p:cNvPr id="4" name="Date Placeholder 3">
            <a:extLst>
              <a:ext uri="{FF2B5EF4-FFF2-40B4-BE49-F238E27FC236}">
                <a16:creationId xmlns:a16="http://schemas.microsoft.com/office/drawing/2014/main" id="{D214EE1E-ECC5-4A06-85F2-1D18A2C23600}"/>
              </a:ext>
            </a:extLst>
          </p:cNvPr>
          <p:cNvSpPr>
            <a:spLocks noGrp="1"/>
          </p:cNvSpPr>
          <p:nvPr>
            <p:ph type="dt" idx="10"/>
          </p:nvPr>
        </p:nvSpPr>
        <p:spPr/>
        <p:txBody>
          <a:bodyPr/>
          <a:lstStyle/>
          <a:p>
            <a:r>
              <a:rPr lang="en-US"/>
              <a:t>July 2018</a:t>
            </a:r>
            <a:endParaRPr lang="en-GB" dirty="0"/>
          </a:p>
        </p:txBody>
      </p:sp>
      <p:sp>
        <p:nvSpPr>
          <p:cNvPr id="5" name="Footer Placeholder 4">
            <a:extLst>
              <a:ext uri="{FF2B5EF4-FFF2-40B4-BE49-F238E27FC236}">
                <a16:creationId xmlns:a16="http://schemas.microsoft.com/office/drawing/2014/main" id="{ACB18353-BB68-435F-A12B-31C53F412EA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6C9A84C-A996-4105-8290-4F8249E43F3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7965156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a:t>Responses From 802 WGs</a:t>
            </a:r>
          </a:p>
        </p:txBody>
      </p:sp>
      <p:sp>
        <p:nvSpPr>
          <p:cNvPr id="7" name="Text Placeholder 6"/>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July 2018</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a:xfrm>
            <a:off x="5793320" y="6475416"/>
            <a:ext cx="878744" cy="382584"/>
          </a:xfrm>
        </p:spPr>
        <p:txBody>
          <a:bodyPr/>
          <a:lstStyle/>
          <a:p>
            <a:r>
              <a:rPr lang="en-GB" dirty="0"/>
              <a:t>Slide </a:t>
            </a:r>
            <a:fld id="{3ABCC52B-A3F7-440B-BBF2-55191E6E7773}" type="slidenum">
              <a:rPr lang="en-GB" smtClean="0"/>
              <a:pPr/>
              <a:t>11</a:t>
            </a:fld>
            <a:endParaRPr lang="en-GB" dirty="0"/>
          </a:p>
        </p:txBody>
      </p:sp>
    </p:spTree>
    <p:extLst>
      <p:ext uri="{BB962C8B-B14F-4D97-AF65-F5344CB8AC3E}">
        <p14:creationId xmlns:p14="http://schemas.microsoft.com/office/powerpoint/2010/main" val="3433483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July 2018</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12</a:t>
            </a:fld>
            <a:endParaRPr lang="en-GB"/>
          </a:p>
        </p:txBody>
      </p:sp>
    </p:spTree>
    <p:extLst>
      <p:ext uri="{BB962C8B-B14F-4D97-AF65-F5344CB8AC3E}">
        <p14:creationId xmlns:p14="http://schemas.microsoft.com/office/powerpoint/2010/main" val="3883370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Approve Report</a:t>
            </a:r>
          </a:p>
        </p:txBody>
      </p:sp>
      <p:sp>
        <p:nvSpPr>
          <p:cNvPr id="3" name="Content Placeholder 2"/>
          <p:cNvSpPr>
            <a:spLocks noGrp="1"/>
          </p:cNvSpPr>
          <p:nvPr>
            <p:ph idx="1"/>
          </p:nvPr>
        </p:nvSpPr>
        <p:spPr/>
        <p:txBody>
          <a:bodyPr/>
          <a:lstStyle/>
          <a:p>
            <a:r>
              <a:rPr lang="en-US" dirty="0"/>
              <a:t>Move to accept 11-18/1050rx as the report from PAR Review SC for the July 2018 plenary.</a:t>
            </a:r>
          </a:p>
          <a:p>
            <a:endParaRPr lang="en-US" dirty="0"/>
          </a:p>
          <a:p>
            <a:r>
              <a:rPr lang="en-US" dirty="0"/>
              <a:t>Moved:</a:t>
            </a:r>
          </a:p>
          <a:p>
            <a:r>
              <a:rPr lang="en-US" dirty="0"/>
              <a:t>2</a:t>
            </a:r>
            <a:r>
              <a:rPr lang="en-US" baseline="30000" dirty="0"/>
              <a:t>nd</a:t>
            </a:r>
            <a:r>
              <a:rPr lang="en-US" dirty="0"/>
              <a:t>: </a:t>
            </a:r>
          </a:p>
          <a:p>
            <a:r>
              <a:rPr lang="en-US" dirty="0"/>
              <a:t>Results:</a:t>
            </a:r>
          </a:p>
        </p:txBody>
      </p:sp>
      <p:sp>
        <p:nvSpPr>
          <p:cNvPr id="4" name="Date Placeholder 3"/>
          <p:cNvSpPr>
            <a:spLocks noGrp="1"/>
          </p:cNvSpPr>
          <p:nvPr>
            <p:ph type="dt" idx="10"/>
          </p:nvPr>
        </p:nvSpPr>
        <p:spPr/>
        <p:txBody>
          <a:bodyPr/>
          <a:lstStyle/>
          <a:p>
            <a:r>
              <a:rPr lang="en-US"/>
              <a:t>July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4395748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361084"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r>
              <a:rPr lang="en-US" dirty="0"/>
              <a:t>	Previous Plenary:  11-18/0524r0:</a:t>
            </a:r>
          </a:p>
          <a:p>
            <a:pPr lvl="2"/>
            <a:r>
              <a:rPr lang="en-US" dirty="0"/>
              <a:t> </a:t>
            </a:r>
            <a:r>
              <a:rPr lang="en-US" dirty="0">
                <a:hlinkClick r:id="rId4"/>
              </a:rPr>
              <a:t>https://mentor.ieee.org/802.11/dcn/18/11-18-0524-00-0PAR-minutes-march-2018-session.docx</a:t>
            </a:r>
            <a:r>
              <a:rPr lang="en-US" dirty="0"/>
              <a:t> </a:t>
            </a:r>
          </a:p>
          <a:p>
            <a:pPr lvl="1"/>
            <a:endParaRPr lang="en-US" b="1" dirty="0"/>
          </a:p>
          <a:p>
            <a:pPr lvl="1"/>
            <a:r>
              <a:rPr lang="en-US" b="1" dirty="0"/>
              <a:t>Current Meeting: </a:t>
            </a:r>
            <a:endParaRPr lang="en-US" dirty="0"/>
          </a:p>
        </p:txBody>
      </p:sp>
      <p:sp>
        <p:nvSpPr>
          <p:cNvPr id="4" name="Date Placeholder 3"/>
          <p:cNvSpPr>
            <a:spLocks noGrp="1"/>
          </p:cNvSpPr>
          <p:nvPr>
            <p:ph type="dt" idx="10"/>
          </p:nvPr>
        </p:nvSpPr>
        <p:spPr/>
        <p:txBody>
          <a:bodyPr/>
          <a:lstStyle/>
          <a:p>
            <a:r>
              <a:rPr lang="en-US"/>
              <a:t>July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2" y="626497"/>
            <a:ext cx="10361084" cy="438941"/>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Abstract-</a:t>
            </a:r>
            <a:r>
              <a:rPr lang="en-GB" sz="2800" dirty="0">
                <a:hlinkClick r:id="rId3"/>
              </a:rPr>
              <a:t>IEEE 802 PAR Review SC PARs under consideration</a:t>
            </a:r>
            <a:endParaRPr lang="en-GB" sz="2800" dirty="0"/>
          </a:p>
        </p:txBody>
      </p:sp>
      <p:sp>
        <p:nvSpPr>
          <p:cNvPr id="4098" name="Rectangle 2"/>
          <p:cNvSpPr>
            <a:spLocks noGrp="1" noChangeArrowheads="1"/>
          </p:cNvSpPr>
          <p:nvPr>
            <p:ph idx="1"/>
          </p:nvPr>
        </p:nvSpPr>
        <p:spPr>
          <a:xfrm>
            <a:off x="262296" y="1268760"/>
            <a:ext cx="11594344" cy="5187380"/>
          </a:xfrm>
          <a:ln/>
        </p:spPr>
        <p:txBody>
          <a:bodyPr>
            <a:noAutofit/>
          </a:bodyPr>
          <a:lstStyle/>
          <a:p>
            <a:r>
              <a:rPr lang="en-US" dirty="0"/>
              <a:t>Jul 8-13, 2018, San Diego, CA, USA </a:t>
            </a:r>
          </a:p>
          <a:p>
            <a:pPr lvl="1"/>
            <a:r>
              <a:rPr lang="en-US" dirty="0"/>
              <a:t>802.1Qcr - Amendment: Asynchronous Traffic Shaping, </a:t>
            </a:r>
            <a:r>
              <a:rPr lang="en-US" dirty="0">
                <a:hlinkClick r:id="rId4"/>
              </a:rPr>
              <a:t>PAR Modification</a:t>
            </a:r>
            <a:r>
              <a:rPr lang="en-US" dirty="0"/>
              <a:t> and </a:t>
            </a:r>
            <a:r>
              <a:rPr lang="en-US" dirty="0">
                <a:hlinkClick r:id="rId5"/>
              </a:rPr>
              <a:t>CSD</a:t>
            </a:r>
            <a:endParaRPr lang="en-US" dirty="0"/>
          </a:p>
          <a:p>
            <a:pPr lvl="1"/>
            <a:r>
              <a:rPr lang="en-US" dirty="0"/>
              <a:t>802.1Qcz - Amendment: Congestion Isolation, </a:t>
            </a:r>
            <a:r>
              <a:rPr lang="en-US" dirty="0">
                <a:hlinkClick r:id="rId6"/>
              </a:rPr>
              <a:t>PAR</a:t>
            </a:r>
            <a:r>
              <a:rPr lang="en-US" dirty="0"/>
              <a:t> and </a:t>
            </a:r>
            <a:r>
              <a:rPr lang="en-US" dirty="0">
                <a:hlinkClick r:id="rId7"/>
              </a:rPr>
              <a:t>CSD </a:t>
            </a:r>
            <a:endParaRPr lang="en-US" dirty="0"/>
          </a:p>
          <a:p>
            <a:pPr lvl="1"/>
            <a:r>
              <a:rPr lang="en-US" dirty="0"/>
              <a:t>802.1Qdd – Amendment: Resource Allocation Protocol, </a:t>
            </a:r>
            <a:r>
              <a:rPr lang="en-US" dirty="0">
                <a:hlinkClick r:id="rId8"/>
              </a:rPr>
              <a:t>PAR</a:t>
            </a:r>
            <a:r>
              <a:rPr lang="en-US" dirty="0"/>
              <a:t> and </a:t>
            </a:r>
            <a:r>
              <a:rPr lang="en-US" dirty="0">
                <a:hlinkClick r:id="rId9"/>
              </a:rPr>
              <a:t>CSD</a:t>
            </a:r>
            <a:endParaRPr lang="en-US" dirty="0"/>
          </a:p>
          <a:p>
            <a:pPr lvl="1"/>
            <a:r>
              <a:rPr lang="en-US" dirty="0"/>
              <a:t>802.3cn - Amendment: 50 Gb/s, 100 Gb/s, 200 Gb/s, and 400 Gb/s Operation over Single-Mode Fiber and DWDM (dense wavelength division multiplexing) systems, </a:t>
            </a:r>
            <a:r>
              <a:rPr lang="en-US" dirty="0">
                <a:hlinkClick r:id="rId10"/>
              </a:rPr>
              <a:t>PAR</a:t>
            </a:r>
            <a:r>
              <a:rPr lang="en-US" dirty="0"/>
              <a:t> and </a:t>
            </a:r>
            <a:r>
              <a:rPr lang="en-US" dirty="0">
                <a:hlinkClick r:id="rId11"/>
              </a:rPr>
              <a:t>CSD</a:t>
            </a:r>
            <a:endParaRPr lang="en-US" dirty="0"/>
          </a:p>
          <a:p>
            <a:pPr lvl="1"/>
            <a:r>
              <a:rPr lang="en-US" dirty="0"/>
              <a:t>802.11ax - Amendment: High Efficiency WLAN, </a:t>
            </a:r>
            <a:r>
              <a:rPr lang="en-US" dirty="0">
                <a:hlinkClick r:id="rId12"/>
              </a:rPr>
              <a:t>PAR Extension</a:t>
            </a:r>
            <a:r>
              <a:rPr lang="en-US" dirty="0"/>
              <a:t> and </a:t>
            </a:r>
            <a:r>
              <a:rPr lang="en-US" dirty="0">
                <a:hlinkClick r:id="rId13"/>
              </a:rPr>
              <a:t>CSD Modification</a:t>
            </a:r>
            <a:endParaRPr lang="en-US" dirty="0"/>
          </a:p>
          <a:p>
            <a:pPr lvl="1"/>
            <a:endParaRPr lang="en-US" dirty="0"/>
          </a:p>
          <a:p>
            <a:pPr lvl="1"/>
            <a:endParaRPr lang="en-US" dirty="0"/>
          </a:p>
          <a:p>
            <a:pPr marL="285750" indent="-285750"/>
            <a:r>
              <a:rPr lang="en-US" altLang="en-US" sz="2000" dirty="0"/>
              <a:t>PAR Review SC Meeting times: Monday PM2, Tuesday AM2, Thursday AM2</a:t>
            </a:r>
            <a:endParaRPr lang="en-US" altLang="en-US" sz="1600" dirty="0"/>
          </a:p>
        </p:txBody>
      </p:sp>
      <p:sp>
        <p:nvSpPr>
          <p:cNvPr id="4" name="Date Placeholder 3"/>
          <p:cNvSpPr>
            <a:spLocks noGrp="1"/>
          </p:cNvSpPr>
          <p:nvPr>
            <p:ph type="dt" idx="10"/>
          </p:nvPr>
        </p:nvSpPr>
        <p:spPr/>
        <p:txBody>
          <a:bodyPr/>
          <a:lstStyle/>
          <a:p>
            <a:r>
              <a:rPr lang="en-US" dirty="0"/>
              <a:t>July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PAR Review SC –  March 2018</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a:bodyPr>
          <a:lstStyle/>
          <a:p>
            <a:pPr marL="0" indent="0"/>
            <a:r>
              <a:rPr lang="en-US" dirty="0"/>
              <a:t>Monday/Tuesday Agenda (3 </a:t>
            </a:r>
            <a:r>
              <a:rPr lang="en-US" dirty="0" err="1"/>
              <a:t>mtg</a:t>
            </a:r>
            <a:r>
              <a:rPr lang="en-US" dirty="0"/>
              <a:t> slots):</a:t>
            </a:r>
          </a:p>
          <a:p>
            <a:pPr marL="857250" lvl="1" indent="-457200">
              <a:buFont typeface="+mj-lt"/>
              <a:buAutoNum type="arabicPeriod"/>
            </a:pPr>
            <a:r>
              <a:rPr lang="en-US" dirty="0"/>
              <a:t>Welcome</a:t>
            </a:r>
          </a:p>
          <a:p>
            <a:pPr marL="857250" lvl="1" indent="-457200">
              <a:buFont typeface="+mj-lt"/>
              <a:buAutoNum type="arabicPeriod"/>
            </a:pPr>
            <a:r>
              <a:rPr lang="en-US" dirty="0"/>
              <a:t>Approve Previous Minutes</a:t>
            </a:r>
          </a:p>
          <a:p>
            <a:pPr marL="857250" lvl="1" indent="-457200">
              <a:buFont typeface="+mj-lt"/>
              <a:buAutoNum type="arabicPeriod"/>
            </a:pPr>
            <a:r>
              <a:rPr lang="en-US" dirty="0"/>
              <a:t>Determine order of review</a:t>
            </a:r>
          </a:p>
          <a:p>
            <a:pPr marL="857250" lvl="1" indent="-457200">
              <a:buFont typeface="+mj-lt"/>
              <a:buAutoNum type="arabicPeriod"/>
            </a:pPr>
            <a:r>
              <a:rPr lang="en-US" dirty="0"/>
              <a:t>Review PARs/CSD posted for review this week.</a:t>
            </a:r>
          </a:p>
          <a:p>
            <a:pPr marL="857250" lvl="1" indent="-457200">
              <a:buFont typeface="+mj-lt"/>
              <a:buAutoNum type="arabicPeriod"/>
            </a:pPr>
            <a:r>
              <a:rPr lang="en-US" dirty="0"/>
              <a:t>Recess</a:t>
            </a:r>
          </a:p>
          <a:p>
            <a:pPr marL="0" indent="0"/>
            <a:r>
              <a:rPr lang="en-US" dirty="0"/>
              <a:t>Thursday Agenda:</a:t>
            </a:r>
          </a:p>
          <a:p>
            <a:pPr marL="857250" lvl="1" indent="-457200">
              <a:buFont typeface="+mj-lt"/>
              <a:buAutoNum type="arabicPeriod"/>
            </a:pPr>
            <a:r>
              <a:rPr lang="en-US" dirty="0"/>
              <a:t>Review Response to Comments</a:t>
            </a:r>
          </a:p>
          <a:p>
            <a:pPr marL="857250" lvl="1" indent="-457200">
              <a:buFont typeface="+mj-lt"/>
              <a:buAutoNum type="arabicPeriod"/>
            </a:pPr>
            <a:r>
              <a:rPr lang="en-US" dirty="0"/>
              <a:t>Prepare Report for 802.11 WG closing plenary</a:t>
            </a:r>
          </a:p>
          <a:p>
            <a:pPr marL="857250" lvl="1" indent="-457200">
              <a:buFont typeface="+mj-lt"/>
              <a:buAutoNum type="arabicPeriod"/>
            </a:pPr>
            <a:r>
              <a:rPr lang="en-US" dirty="0"/>
              <a:t>Adjourn</a:t>
            </a:r>
          </a:p>
        </p:txBody>
      </p:sp>
      <p:sp>
        <p:nvSpPr>
          <p:cNvPr id="6" name="Date Placeholder 5"/>
          <p:cNvSpPr>
            <a:spLocks noGrp="1"/>
          </p:cNvSpPr>
          <p:nvPr>
            <p:ph type="dt" idx="10"/>
          </p:nvPr>
        </p:nvSpPr>
        <p:spPr/>
        <p:txBody>
          <a:bodyPr/>
          <a:lstStyle/>
          <a:p>
            <a:r>
              <a:rPr lang="en-US"/>
              <a:t>July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Approve Previous Minutes</a:t>
            </a:r>
          </a:p>
        </p:txBody>
      </p:sp>
      <p:sp>
        <p:nvSpPr>
          <p:cNvPr id="3" name="Content Placeholder 2"/>
          <p:cNvSpPr>
            <a:spLocks noGrp="1"/>
          </p:cNvSpPr>
          <p:nvPr>
            <p:ph idx="1"/>
          </p:nvPr>
        </p:nvSpPr>
        <p:spPr/>
        <p:txBody>
          <a:bodyPr/>
          <a:lstStyle/>
          <a:p>
            <a:r>
              <a:rPr lang="en-US" dirty="0"/>
              <a:t>Move to approve doc 11-18/0524r0 &lt; </a:t>
            </a:r>
            <a:r>
              <a:rPr lang="en-US" dirty="0">
                <a:hlinkClick r:id="rId2"/>
              </a:rPr>
              <a:t>https://mentor.ieee.org/802.11/dcn/18/11-18-0524-00-0PAR-minutes-march-2018-session.docx</a:t>
            </a:r>
            <a:r>
              <a:rPr lang="en-US" dirty="0"/>
              <a:t> &gt;  as the minutes for PAR Review SC from March 2018 meetings in Rosemont, IL.</a:t>
            </a:r>
          </a:p>
          <a:p>
            <a:endParaRPr lang="en-US" dirty="0"/>
          </a:p>
          <a:p>
            <a:r>
              <a:rPr lang="en-US" dirty="0"/>
              <a:t>Moved: Michael </a:t>
            </a:r>
            <a:r>
              <a:rPr lang="en-US" dirty="0" err="1"/>
              <a:t>Montemurro</a:t>
            </a:r>
            <a:endParaRPr lang="en-US" dirty="0"/>
          </a:p>
          <a:p>
            <a:r>
              <a:rPr lang="en-US" dirty="0"/>
              <a:t>2</a:t>
            </a:r>
            <a:r>
              <a:rPr lang="en-US" baseline="30000" dirty="0"/>
              <a:t>nd</a:t>
            </a:r>
            <a:r>
              <a:rPr lang="en-US" dirty="0"/>
              <a:t>:  Andrew Myles</a:t>
            </a:r>
          </a:p>
          <a:p>
            <a:r>
              <a:rPr lang="en-US" dirty="0"/>
              <a:t>Results: Unanimous</a:t>
            </a:r>
          </a:p>
        </p:txBody>
      </p:sp>
      <p:sp>
        <p:nvSpPr>
          <p:cNvPr id="4" name="Date Placeholder 3"/>
          <p:cNvSpPr>
            <a:spLocks noGrp="1"/>
          </p:cNvSpPr>
          <p:nvPr>
            <p:ph type="dt" idx="10"/>
          </p:nvPr>
        </p:nvSpPr>
        <p:spPr/>
        <p:txBody>
          <a:bodyPr/>
          <a:lstStyle/>
          <a:p>
            <a:r>
              <a:rPr lang="en-US"/>
              <a:t>July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26712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Comments</a:t>
            </a:r>
            <a:endParaRPr lang="en-US" dirty="0"/>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July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D662E-E8F5-46CF-9341-4B30FFCB8D77}"/>
              </a:ext>
            </a:extLst>
          </p:cNvPr>
          <p:cNvSpPr>
            <a:spLocks noGrp="1"/>
          </p:cNvSpPr>
          <p:nvPr>
            <p:ph type="title"/>
          </p:nvPr>
        </p:nvSpPr>
        <p:spPr>
          <a:xfrm>
            <a:off x="909223" y="692697"/>
            <a:ext cx="10361084" cy="1134122"/>
          </a:xfrm>
        </p:spPr>
        <p:txBody>
          <a:bodyPr/>
          <a:lstStyle/>
          <a:p>
            <a:pPr lvl="1"/>
            <a:r>
              <a:rPr lang="en-US" sz="2400" dirty="0"/>
              <a:t>802.3cn - Amendment: 50 Gb/s, 100 Gb/s, 200 Gb/s, and 400 Gb/s Operation over Single-Mode Fiber and DWDM (dense wavelength division multiplexing) systems, </a:t>
            </a:r>
            <a:r>
              <a:rPr lang="en-US" sz="2400" dirty="0">
                <a:hlinkClick r:id="rId2"/>
              </a:rPr>
              <a:t>PAR</a:t>
            </a:r>
            <a:r>
              <a:rPr lang="en-US" sz="2400" dirty="0"/>
              <a:t> and </a:t>
            </a:r>
            <a:r>
              <a:rPr lang="en-US" sz="2400" dirty="0">
                <a:hlinkClick r:id="rId3"/>
              </a:rPr>
              <a:t>CSD</a:t>
            </a:r>
            <a:endParaRPr lang="en-US" sz="2400" dirty="0"/>
          </a:p>
        </p:txBody>
      </p:sp>
      <p:sp>
        <p:nvSpPr>
          <p:cNvPr id="7" name="Content Placeholder 6">
            <a:extLst>
              <a:ext uri="{FF2B5EF4-FFF2-40B4-BE49-F238E27FC236}">
                <a16:creationId xmlns:a16="http://schemas.microsoft.com/office/drawing/2014/main" id="{C9EE7DCB-5317-4BAF-83B2-A414D0FDC400}"/>
              </a:ext>
            </a:extLst>
          </p:cNvPr>
          <p:cNvSpPr>
            <a:spLocks noGrp="1"/>
          </p:cNvSpPr>
          <p:nvPr>
            <p:ph idx="1"/>
          </p:nvPr>
        </p:nvSpPr>
        <p:spPr/>
        <p:txBody>
          <a:bodyPr/>
          <a:lstStyle/>
          <a:p>
            <a:r>
              <a:rPr lang="en-US" dirty="0"/>
              <a:t>7.1 Should 100G be 100Gb/s?</a:t>
            </a:r>
          </a:p>
          <a:p>
            <a:r>
              <a:rPr lang="en-US" dirty="0"/>
              <a:t>7.1 What is 400ZR ? Suggest put explanation in 8.1</a:t>
            </a:r>
          </a:p>
          <a:p>
            <a:r>
              <a:rPr lang="en-US" dirty="0"/>
              <a:t>The 7.1 Sponsor Organization section is hard to parse.</a:t>
            </a:r>
          </a:p>
          <a:p>
            <a:r>
              <a:rPr lang="en-US" dirty="0"/>
              <a:t>7.1 “</a:t>
            </a:r>
            <a:r>
              <a:rPr lang="en-US" b="0" dirty="0"/>
              <a:t>Stakeholders have expressed a desire to see an IEEE 802.3 standard address 100 Gb/s Ethernet and 400 Gb/s Ethernet over DWDM systems.</a:t>
            </a:r>
          </a:p>
          <a:p>
            <a:r>
              <a:rPr lang="en-US" b="0" dirty="0"/>
              <a:t>Where appropriate, existing standards will be referenced, rather than duplicated.”</a:t>
            </a:r>
          </a:p>
          <a:p>
            <a:r>
              <a:rPr lang="en-US" b="0" dirty="0"/>
              <a:t>		This section should describe the projects that have similar scope, and not promise features or direction.  This first sentence is unnecessary, and the second sentence is not actionable.  Neither sentence is appropriate in this clause, please delete.  </a:t>
            </a:r>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E9C231B0-E823-40E8-A7CB-0D4509F8F32C}"/>
              </a:ext>
            </a:extLst>
          </p:cNvPr>
          <p:cNvSpPr>
            <a:spLocks noGrp="1"/>
          </p:cNvSpPr>
          <p:nvPr>
            <p:ph type="dt" idx="10"/>
          </p:nvPr>
        </p:nvSpPr>
        <p:spPr/>
        <p:txBody>
          <a:bodyPr/>
          <a:lstStyle/>
          <a:p>
            <a:pPr>
              <a:defRPr/>
            </a:pPr>
            <a:r>
              <a:rPr lang="en-US" dirty="0">
                <a:solidFill>
                  <a:srgbClr val="000000"/>
                </a:solidFill>
              </a:rPr>
              <a:t>July 2018</a:t>
            </a:r>
          </a:p>
        </p:txBody>
      </p:sp>
      <p:sp>
        <p:nvSpPr>
          <p:cNvPr id="5" name="Footer Placeholder 4">
            <a:extLst>
              <a:ext uri="{FF2B5EF4-FFF2-40B4-BE49-F238E27FC236}">
                <a16:creationId xmlns:a16="http://schemas.microsoft.com/office/drawing/2014/main" id="{79C7E494-63F0-4F44-867C-529455820F5C}"/>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7E580512-CECD-4318-9E49-2871419E3BB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6</a:t>
            </a:fld>
            <a:endParaRPr lang="en-US" altLang="en-US">
              <a:solidFill>
                <a:srgbClr val="000000"/>
              </a:solidFill>
            </a:endParaRPr>
          </a:p>
        </p:txBody>
      </p:sp>
    </p:spTree>
    <p:extLst>
      <p:ext uri="{BB962C8B-B14F-4D97-AF65-F5344CB8AC3E}">
        <p14:creationId xmlns:p14="http://schemas.microsoft.com/office/powerpoint/2010/main" val="3564556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D662E-E8F5-46CF-9341-4B30FFCB8D77}"/>
              </a:ext>
            </a:extLst>
          </p:cNvPr>
          <p:cNvSpPr>
            <a:spLocks noGrp="1"/>
          </p:cNvSpPr>
          <p:nvPr>
            <p:ph type="title"/>
          </p:nvPr>
        </p:nvSpPr>
        <p:spPr>
          <a:xfrm>
            <a:off x="909223" y="692697"/>
            <a:ext cx="10361084" cy="1134122"/>
          </a:xfrm>
        </p:spPr>
        <p:txBody>
          <a:bodyPr/>
          <a:lstStyle/>
          <a:p>
            <a:pPr lvl="1"/>
            <a:r>
              <a:rPr lang="en-US" sz="2800" dirty="0"/>
              <a:t>802.3cn - Amendment: 50 Gb/s, 100 Gb/s, 200 Gb/s, and 400 Gb/s Operation over Single-Mode Fiber and DWDM (dense wavelength division multiplexing) systems, </a:t>
            </a:r>
            <a:r>
              <a:rPr lang="en-US" sz="2800" dirty="0">
                <a:hlinkClick r:id="rId2"/>
              </a:rPr>
              <a:t>PAR</a:t>
            </a:r>
            <a:r>
              <a:rPr lang="en-US" sz="2800" dirty="0"/>
              <a:t> and </a:t>
            </a:r>
            <a:r>
              <a:rPr lang="en-US" sz="2800" dirty="0">
                <a:hlinkClick r:id="rId3"/>
              </a:rPr>
              <a:t>CSD</a:t>
            </a:r>
            <a:endParaRPr lang="en-US" sz="2800" dirty="0"/>
          </a:p>
        </p:txBody>
      </p:sp>
      <p:sp>
        <p:nvSpPr>
          <p:cNvPr id="7" name="Content Placeholder 6">
            <a:extLst>
              <a:ext uri="{FF2B5EF4-FFF2-40B4-BE49-F238E27FC236}">
                <a16:creationId xmlns:a16="http://schemas.microsoft.com/office/drawing/2014/main" id="{C9EE7DCB-5317-4BAF-83B2-A414D0FDC400}"/>
              </a:ext>
            </a:extLst>
          </p:cNvPr>
          <p:cNvSpPr>
            <a:spLocks noGrp="1"/>
          </p:cNvSpPr>
          <p:nvPr>
            <p:ph idx="1"/>
          </p:nvPr>
        </p:nvSpPr>
        <p:spPr/>
        <p:txBody>
          <a:bodyPr/>
          <a:lstStyle/>
          <a:p>
            <a:endParaRPr lang="en-US" sz="2800" dirty="0"/>
          </a:p>
          <a:p>
            <a:r>
              <a:rPr lang="en-US" sz="2800" dirty="0"/>
              <a:t>CSD: Distinct Identity:  in the PAR Section 7.1 two similar projects are identified.  Please describe how the 802.3 project while similar is distinct from those projects here in the CSD.  This has answered the extra criteria that 802.3 has added, but not the general 802 question of Distinct Identity.</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E9C231B0-E823-40E8-A7CB-0D4509F8F32C}"/>
              </a:ext>
            </a:extLst>
          </p:cNvPr>
          <p:cNvSpPr>
            <a:spLocks noGrp="1"/>
          </p:cNvSpPr>
          <p:nvPr>
            <p:ph type="dt" idx="10"/>
          </p:nvPr>
        </p:nvSpPr>
        <p:spPr/>
        <p:txBody>
          <a:bodyPr/>
          <a:lstStyle/>
          <a:p>
            <a:pPr>
              <a:defRPr/>
            </a:pPr>
            <a:r>
              <a:rPr lang="en-US" dirty="0">
                <a:solidFill>
                  <a:srgbClr val="000000"/>
                </a:solidFill>
              </a:rPr>
              <a:t>July 2018</a:t>
            </a:r>
          </a:p>
        </p:txBody>
      </p:sp>
      <p:sp>
        <p:nvSpPr>
          <p:cNvPr id="5" name="Footer Placeholder 4">
            <a:extLst>
              <a:ext uri="{FF2B5EF4-FFF2-40B4-BE49-F238E27FC236}">
                <a16:creationId xmlns:a16="http://schemas.microsoft.com/office/drawing/2014/main" id="{79C7E494-63F0-4F44-867C-529455820F5C}"/>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7E580512-CECD-4318-9E49-2871419E3BB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7</a:t>
            </a:fld>
            <a:endParaRPr lang="en-US" altLang="en-US">
              <a:solidFill>
                <a:srgbClr val="000000"/>
              </a:solidFill>
            </a:endParaRPr>
          </a:p>
        </p:txBody>
      </p:sp>
    </p:spTree>
    <p:extLst>
      <p:ext uri="{BB962C8B-B14F-4D97-AF65-F5344CB8AC3E}">
        <p14:creationId xmlns:p14="http://schemas.microsoft.com/office/powerpoint/2010/main" val="32977017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3007F-BC7B-43CA-B378-3E1849B4D3DC}"/>
              </a:ext>
            </a:extLst>
          </p:cNvPr>
          <p:cNvSpPr>
            <a:spLocks noGrp="1"/>
          </p:cNvSpPr>
          <p:nvPr>
            <p:ph type="title"/>
          </p:nvPr>
        </p:nvSpPr>
        <p:spPr/>
        <p:txBody>
          <a:bodyPr/>
          <a:lstStyle/>
          <a:p>
            <a:r>
              <a:rPr lang="en-US" dirty="0"/>
              <a:t>802.1Qcr - Amendment: Asynchronous Traffic Shaping, </a:t>
            </a:r>
            <a:r>
              <a:rPr lang="en-US" dirty="0">
                <a:hlinkClick r:id="rId2"/>
              </a:rPr>
              <a:t>PAR Modification</a:t>
            </a:r>
            <a:r>
              <a:rPr lang="en-US" dirty="0"/>
              <a:t> and </a:t>
            </a:r>
            <a:r>
              <a:rPr lang="en-US" dirty="0">
                <a:hlinkClick r:id="rId3"/>
              </a:rPr>
              <a:t>CSD</a:t>
            </a:r>
            <a:endParaRPr lang="en-US" dirty="0"/>
          </a:p>
        </p:txBody>
      </p:sp>
      <p:sp>
        <p:nvSpPr>
          <p:cNvPr id="3" name="Content Placeholder 2">
            <a:extLst>
              <a:ext uri="{FF2B5EF4-FFF2-40B4-BE49-F238E27FC236}">
                <a16:creationId xmlns:a16="http://schemas.microsoft.com/office/drawing/2014/main" id="{0CD49A76-E7CD-4E2D-8D5A-C088451FFE49}"/>
              </a:ext>
            </a:extLst>
          </p:cNvPr>
          <p:cNvSpPr>
            <a:spLocks noGrp="1"/>
          </p:cNvSpPr>
          <p:nvPr>
            <p:ph idx="1"/>
          </p:nvPr>
        </p:nvSpPr>
        <p:spPr/>
        <p:txBody>
          <a:bodyPr/>
          <a:lstStyle/>
          <a:p>
            <a:r>
              <a:rPr lang="en-US" dirty="0"/>
              <a:t>2.1 – Title seems repetitive. Is this correctly formed?  It seems to be a copy/paste error.</a:t>
            </a:r>
          </a:p>
          <a:p>
            <a:r>
              <a:rPr lang="en-US" dirty="0"/>
              <a:t>5.2b: Delete “</a:t>
            </a:r>
            <a:r>
              <a:rPr lang="en-US" b="0" dirty="0"/>
              <a:t>This amendment also addresses errors and omissions to</a:t>
            </a:r>
          </a:p>
          <a:p>
            <a:r>
              <a:rPr lang="en-US" b="0" dirty="0"/>
              <a:t>existing features.” This would make the scope open ended.</a:t>
            </a:r>
          </a:p>
          <a:p>
            <a:r>
              <a:rPr lang="en-US" b="0" dirty="0"/>
              <a:t>5.2b: The change of “provides” to “can be modeled as” seems to suggest a major feature removal. Is this the intent?</a:t>
            </a:r>
          </a:p>
          <a:p>
            <a:r>
              <a:rPr lang="en-US" b="0" dirty="0"/>
              <a:t>8.1 should have an explanation of why the changes are being requested.</a:t>
            </a:r>
          </a:p>
          <a:p>
            <a:endParaRPr lang="en-US" dirty="0"/>
          </a:p>
          <a:p>
            <a:r>
              <a:rPr lang="en-US" dirty="0"/>
              <a:t>CSD 1.2.1 – The response does not seem to match the PAR (TSN vs “</a:t>
            </a:r>
            <a:r>
              <a:rPr lang="en-US" b="0" dirty="0"/>
              <a:t>Asynchronous Traffic Shaping”).  Is this the correct CSD?</a:t>
            </a:r>
            <a:endParaRPr lang="en-US" dirty="0"/>
          </a:p>
        </p:txBody>
      </p:sp>
      <p:sp>
        <p:nvSpPr>
          <p:cNvPr id="4" name="Date Placeholder 3">
            <a:extLst>
              <a:ext uri="{FF2B5EF4-FFF2-40B4-BE49-F238E27FC236}">
                <a16:creationId xmlns:a16="http://schemas.microsoft.com/office/drawing/2014/main" id="{28542A94-E337-4275-AC2F-306A6A90656B}"/>
              </a:ext>
            </a:extLst>
          </p:cNvPr>
          <p:cNvSpPr>
            <a:spLocks noGrp="1"/>
          </p:cNvSpPr>
          <p:nvPr>
            <p:ph type="dt" idx="10"/>
          </p:nvPr>
        </p:nvSpPr>
        <p:spPr/>
        <p:txBody>
          <a:bodyPr/>
          <a:lstStyle/>
          <a:p>
            <a:r>
              <a:rPr lang="en-US"/>
              <a:t>July 2018</a:t>
            </a:r>
            <a:endParaRPr lang="en-GB" dirty="0"/>
          </a:p>
        </p:txBody>
      </p:sp>
      <p:sp>
        <p:nvSpPr>
          <p:cNvPr id="5" name="Footer Placeholder 4">
            <a:extLst>
              <a:ext uri="{FF2B5EF4-FFF2-40B4-BE49-F238E27FC236}">
                <a16:creationId xmlns:a16="http://schemas.microsoft.com/office/drawing/2014/main" id="{1F2BBE53-BA1D-498A-8F8B-CE29653FB337}"/>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9675F2F-B5A3-420B-A9A0-93FE5C9DA5A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72293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22A47-F90A-4FEE-9887-EBDFAC017E6B}"/>
              </a:ext>
            </a:extLst>
          </p:cNvPr>
          <p:cNvSpPr>
            <a:spLocks noGrp="1"/>
          </p:cNvSpPr>
          <p:nvPr>
            <p:ph type="title"/>
          </p:nvPr>
        </p:nvSpPr>
        <p:spPr/>
        <p:txBody>
          <a:bodyPr/>
          <a:lstStyle/>
          <a:p>
            <a:r>
              <a:rPr lang="en-US" dirty="0"/>
              <a:t>802.1Qcz - Amendment: Congestion Isolation, </a:t>
            </a:r>
            <a:r>
              <a:rPr lang="en-US" dirty="0">
                <a:hlinkClick r:id="rId2"/>
              </a:rPr>
              <a:t>PAR</a:t>
            </a:r>
            <a:r>
              <a:rPr lang="en-US" dirty="0"/>
              <a:t> and </a:t>
            </a:r>
            <a:r>
              <a:rPr lang="en-US" dirty="0">
                <a:hlinkClick r:id="rId3"/>
              </a:rPr>
              <a:t>CSD </a:t>
            </a:r>
            <a:endParaRPr lang="en-US" dirty="0"/>
          </a:p>
        </p:txBody>
      </p:sp>
      <p:sp>
        <p:nvSpPr>
          <p:cNvPr id="3" name="Content Placeholder 2">
            <a:extLst>
              <a:ext uri="{FF2B5EF4-FFF2-40B4-BE49-F238E27FC236}">
                <a16:creationId xmlns:a16="http://schemas.microsoft.com/office/drawing/2014/main" id="{95D92A97-AB7E-4195-A2A8-1700A634DBBD}"/>
              </a:ext>
            </a:extLst>
          </p:cNvPr>
          <p:cNvSpPr>
            <a:spLocks noGrp="1"/>
          </p:cNvSpPr>
          <p:nvPr>
            <p:ph idx="1"/>
          </p:nvPr>
        </p:nvSpPr>
        <p:spPr/>
        <p:txBody>
          <a:bodyPr/>
          <a:lstStyle/>
          <a:p>
            <a:r>
              <a:rPr lang="en-US" dirty="0"/>
              <a:t>2.1 the title seems to be incorrect.  “Approved” “Draft” “Standard” which is it?  The name is probably mangled.</a:t>
            </a:r>
          </a:p>
          <a:p>
            <a:endParaRPr lang="en-US" dirty="0"/>
          </a:p>
          <a:p>
            <a:r>
              <a:rPr lang="en-US" dirty="0"/>
              <a:t>6.1.b the sentence does not make sense. Suggested replacement: “</a:t>
            </a:r>
            <a:r>
              <a:rPr lang="en-US" b="0" dirty="0"/>
              <a:t>The YANG Data Model will be assigned a Uniform Resource Name (URN) based on the Registration Authority (RA) URN tutorial and IEEE </a:t>
            </a:r>
            <a:r>
              <a:rPr lang="en-US" b="0" dirty="0" err="1"/>
              <a:t>Std</a:t>
            </a:r>
            <a:r>
              <a:rPr lang="en-US" b="0" dirty="0"/>
              <a:t> 802d.”</a:t>
            </a:r>
            <a:endParaRPr lang="en-US" dirty="0"/>
          </a:p>
          <a:p>
            <a:endParaRPr lang="en-US" dirty="0"/>
          </a:p>
        </p:txBody>
      </p:sp>
      <p:sp>
        <p:nvSpPr>
          <p:cNvPr id="4" name="Date Placeholder 3">
            <a:extLst>
              <a:ext uri="{FF2B5EF4-FFF2-40B4-BE49-F238E27FC236}">
                <a16:creationId xmlns:a16="http://schemas.microsoft.com/office/drawing/2014/main" id="{98B8B345-FFE6-4BD8-82D3-94CB72209DD6}"/>
              </a:ext>
            </a:extLst>
          </p:cNvPr>
          <p:cNvSpPr>
            <a:spLocks noGrp="1"/>
          </p:cNvSpPr>
          <p:nvPr>
            <p:ph type="dt" idx="10"/>
          </p:nvPr>
        </p:nvSpPr>
        <p:spPr/>
        <p:txBody>
          <a:bodyPr/>
          <a:lstStyle/>
          <a:p>
            <a:r>
              <a:rPr lang="en-US"/>
              <a:t>July 2018</a:t>
            </a:r>
            <a:endParaRPr lang="en-GB" dirty="0"/>
          </a:p>
        </p:txBody>
      </p:sp>
      <p:sp>
        <p:nvSpPr>
          <p:cNvPr id="5" name="Footer Placeholder 4">
            <a:extLst>
              <a:ext uri="{FF2B5EF4-FFF2-40B4-BE49-F238E27FC236}">
                <a16:creationId xmlns:a16="http://schemas.microsoft.com/office/drawing/2014/main" id="{DDDB1E86-545F-4817-82D0-43835860295E}"/>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5CC805C-7CCD-431C-9C8C-A01237A4B55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557556"/>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39714</TotalTime>
  <Words>986</Words>
  <Application>Microsoft Office PowerPoint</Application>
  <PresentationFormat>Widescreen</PresentationFormat>
  <Paragraphs>143</Paragraphs>
  <Slides>14</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 Unicode MS</vt:lpstr>
      <vt:lpstr>MS Gothic</vt:lpstr>
      <vt:lpstr>Arial</vt:lpstr>
      <vt:lpstr>Times New Roman</vt:lpstr>
      <vt:lpstr>802-11 Theme</vt:lpstr>
      <vt:lpstr>Document</vt:lpstr>
      <vt:lpstr>PAR Review SC - Meeting Agenda and Comment slides   - July 2018 – San Diego</vt:lpstr>
      <vt:lpstr>Abstract-IEEE 802 PAR Review SC PARs under consideration</vt:lpstr>
      <vt:lpstr>PAR Review SC –  March 2018 Chair: Jon Rosdahl</vt:lpstr>
      <vt:lpstr>Motion to Approve Previous Minutes</vt:lpstr>
      <vt:lpstr>Par Review Comments</vt:lpstr>
      <vt:lpstr>802.3cn - Amendment: 50 Gb/s, 100 Gb/s, 200 Gb/s, and 400 Gb/s Operation over Single-Mode Fiber and DWDM (dense wavelength division multiplexing) systems, PAR and CSD</vt:lpstr>
      <vt:lpstr>802.3cn - Amendment: 50 Gb/s, 100 Gb/s, 200 Gb/s, and 400 Gb/s Operation over Single-Mode Fiber and DWDM (dense wavelength division multiplexing) systems, PAR and CSD</vt:lpstr>
      <vt:lpstr>802.1Qcr - Amendment: Asynchronous Traffic Shaping, PAR Modification and CSD</vt:lpstr>
      <vt:lpstr>802.1Qcz - Amendment: Congestion Isolation, PAR and CSD </vt:lpstr>
      <vt:lpstr>802.1Qdd – Amendment: Resource Allocation Protocol, PAR and CSD</vt:lpstr>
      <vt:lpstr>Responses From 802 WGs</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Meeting Agenda and Comment slides   - July 2018 – San Diego</dc:title>
  <dc:subject>July 2018</dc:subject>
  <dc:creator>Jon Rosdahl</dc:creator>
  <cp:keywords>Agenda and Meeting Slides</cp:keywords>
  <dc:description>Jon Rosdahl (Qualcomm)</dc:description>
  <cp:lastModifiedBy>Jon Rosdahl</cp:lastModifiedBy>
  <cp:revision>229</cp:revision>
  <cp:lastPrinted>1601-01-01T00:00:00Z</cp:lastPrinted>
  <dcterms:created xsi:type="dcterms:W3CDTF">2014-04-14T10:59:07Z</dcterms:created>
  <dcterms:modified xsi:type="dcterms:W3CDTF">2018-07-10T01:45:18Z</dcterms:modified>
  <cp:category>Agenda, Report</cp:category>
</cp:coreProperties>
</file>