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90" r:id="rId15"/>
    <p:sldId id="311" r:id="rId16"/>
    <p:sldId id="356" r:id="rId17"/>
    <p:sldId id="314" r:id="rId18"/>
    <p:sldId id="362" r:id="rId19"/>
    <p:sldId id="355" r:id="rId20"/>
    <p:sldId id="351" r:id="rId21"/>
    <p:sldId id="320" r:id="rId22"/>
    <p:sldId id="371" r:id="rId23"/>
    <p:sldId id="359" r:id="rId24"/>
    <p:sldId id="366" r:id="rId25"/>
    <p:sldId id="379" r:id="rId26"/>
    <p:sldId id="360" r:id="rId27"/>
    <p:sldId id="280" r:id="rId28"/>
    <p:sldId id="378" r:id="rId29"/>
    <p:sldId id="372" r:id="rId30"/>
    <p:sldId id="373" r:id="rId31"/>
    <p:sldId id="374" r:id="rId32"/>
    <p:sldId id="375"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19" d="100"/>
          <a:sy n="119" d="100"/>
        </p:scale>
        <p:origin x="600"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ln>
              <a:noFill/>
            </a:ln>
          </c:spPr>
          <c:dPt>
            <c:idx val="0"/>
            <c:bubble3D val="0"/>
            <c:spPr>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9525" cap="flat" cmpd="sng" algn="ctr">
                <a:noFill/>
                <a:round/>
              </a:ln>
              <a:effectLst/>
            </c:spPr>
            <c:extLst>
              <c:ext xmlns:c16="http://schemas.microsoft.com/office/drawing/2014/chart" uri="{C3380CC4-5D6E-409C-BE32-E72D297353CC}">
                <c16:uniqueId val="{00000001-926E-4BB8-B86E-D8854E2C3515}"/>
              </c:ext>
            </c:extLst>
          </c:dPt>
          <c:dPt>
            <c:idx val="1"/>
            <c:bubble3D val="0"/>
            <c:spPr>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9525" cap="flat" cmpd="sng" algn="ctr">
                <a:noFill/>
                <a:round/>
              </a:ln>
              <a:effectLst/>
            </c:spPr>
            <c:extLst>
              <c:ext xmlns:c16="http://schemas.microsoft.com/office/drawing/2014/chart" uri="{C3380CC4-5D6E-409C-BE32-E72D297353CC}">
                <c16:uniqueId val="{00000003-926E-4BB8-B86E-D8854E2C3515}"/>
              </c:ext>
            </c:extLst>
          </c:dPt>
          <c:dPt>
            <c:idx val="2"/>
            <c:bubble3D val="0"/>
            <c:spPr>
              <a:gradFill rotWithShape="1">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Lst>
                <a:lin ang="5400000" scaled="0"/>
              </a:gradFill>
              <a:ln w="9525" cap="flat" cmpd="sng" algn="ctr">
                <a:noFill/>
                <a:round/>
              </a:ln>
              <a:effectLst/>
            </c:spPr>
            <c:extLst>
              <c:ext xmlns:c16="http://schemas.microsoft.com/office/drawing/2014/chart" uri="{C3380CC4-5D6E-409C-BE32-E72D297353CC}">
                <c16:uniqueId val="{00000005-926E-4BB8-B86E-D8854E2C3515}"/>
              </c:ext>
            </c:extLst>
          </c:dPt>
          <c:cat>
            <c:strRef>
              <c:f>Sheet1!$A$3:$A$5</c:f>
              <c:strCache>
                <c:ptCount val="3"/>
                <c:pt idx="0">
                  <c:v>Sky</c:v>
                </c:pt>
                <c:pt idx="1">
                  <c:v>Sunny side of Pyramid</c:v>
                </c:pt>
                <c:pt idx="2">
                  <c:v>Shady side of Pyramid</c:v>
                </c:pt>
              </c:strCache>
            </c:strRef>
          </c:cat>
          <c:val>
            <c:numRef>
              <c:f>Sheet1!$B$3:$B$5</c:f>
              <c:numCache>
                <c:formatCode>General</c:formatCode>
                <c:ptCount val="3"/>
                <c:pt idx="0">
                  <c:v>75</c:v>
                </c:pt>
                <c:pt idx="1">
                  <c:v>20</c:v>
                </c:pt>
                <c:pt idx="2">
                  <c:v>5</c:v>
                </c:pt>
              </c:numCache>
            </c:numRef>
          </c:val>
          <c:extLst>
            <c:ext xmlns:c16="http://schemas.microsoft.com/office/drawing/2014/chart" uri="{C3380CC4-5D6E-409C-BE32-E72D297353CC}">
              <c16:uniqueId val="{00000006-926E-4BB8-B86E-D8854E2C3515}"/>
            </c:ext>
          </c:extLst>
        </c:ser>
        <c:dLbls>
          <c:showLegendKey val="0"/>
          <c:showVal val="0"/>
          <c:showCatName val="0"/>
          <c:showSerName val="0"/>
          <c:showPercent val="0"/>
          <c:showBubbleSize val="0"/>
          <c:showLeaderLines val="1"/>
        </c:dLbls>
        <c:firstSliceAng val="224"/>
      </c:pie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900" b="0" i="0" u="none" strike="noStrike" kern="1200" baseline="0">
              <a:solidFill>
                <a:schemeClr val="tx1">
                  <a:lumMod val="50000"/>
                  <a:lumOff val="50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4">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fillRef idx="2">
      <cs:styleClr val="auto"/>
    </cs:fillRef>
    <cs:effectRef idx="1"/>
    <cs:fontRef idx="minor">
      <a:schemeClr val="dk1"/>
    </cs:fontRef>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12</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13</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897420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14</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60964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802.11-18/1049r4</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13" Type="http://schemas.openxmlformats.org/officeDocument/2006/relationships/hyperlink" Target="https://mentor.ieee.org/802.11/dcn/18/11-18-1017-00-0arc-wur-multi-ap-reference-model.vsd" TargetMode="External"/><Relationship Id="rId3" Type="http://schemas.openxmlformats.org/officeDocument/2006/relationships/hyperlink" Target="https://mentor.ieee.org/802.11/dcn/17/11-17-1086-04-0arc-ieee-802-1as-d5-0-review-comments.pptx" TargetMode="External"/><Relationship Id="rId7" Type="http://schemas.openxmlformats.org/officeDocument/2006/relationships/hyperlink" Target="https://mentor.ieee.org/802.11/dcn/16/11-16-1512-00-0arc-glk-802-1q-bridge.pptx" TargetMode="External"/><Relationship Id="rId12" Type="http://schemas.openxmlformats.org/officeDocument/2006/relationships/hyperlink" Target="https://mentor.ieee.org/802.11/dcn/18/11-18-1016-00-0arc-wur-state-diagram-proposal-hamilton.vsd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7/11-17-0136-02-0arc-bridging-architecture-considerations.docx" TargetMode="External"/><Relationship Id="rId11" Type="http://schemas.openxmlformats.org/officeDocument/2006/relationships/hyperlink" Target="https://mentor.ieee.org/802.11/dcn/18/11-18-0884-01-0arc-802-11ba-architecture-discussion.pptx" TargetMode="External"/><Relationship Id="rId5" Type="http://schemas.openxmlformats.org/officeDocument/2006/relationships/hyperlink" Target="https://mentor.ieee.org/802.11/dcn/18/11-18-1051-00-0arc-what-is-an-ess.pptx" TargetMode="External"/><Relationship Id="rId10" Type="http://schemas.openxmlformats.org/officeDocument/2006/relationships/hyperlink" Target="https://mentor.ieee.org/802.11/dcn/14/11-14-1213-01-0arc-ap-arch-concepts-and-distribution-system-access.pptx" TargetMode="External"/><Relationship Id="rId4" Type="http://schemas.openxmlformats.org/officeDocument/2006/relationships/hyperlink" Target="https://mentor.ieee.org/802.11/dcn/18/11-18-0362-01-00ax-cr-for-cids-in-10-2-6.docx" TargetMode="External"/><Relationship Id="rId9" Type="http://schemas.openxmlformats.org/officeDocument/2006/relationships/hyperlink" Target="https://mentor.ieee.org/802.11/dcn/15/11-15-0454-00-0arc-some-more-ds-architecture-concepts.pptx" TargetMode="External"/><Relationship Id="rId14" Type="http://schemas.openxmlformats.org/officeDocument/2006/relationships/hyperlink" Target="https://mentor.ieee.org/802.11/dcn/18/11-18-1020-00-0arc-discussion-on-wur-802-11ba-states.ppt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8/11-18-1017-00-0arc-wur-multi-ap-reference-model.vsd" TargetMode="External"/><Relationship Id="rId3" Type="http://schemas.openxmlformats.org/officeDocument/2006/relationships/hyperlink" Target="https://mentor.ieee.org/802.11/dcn/18/11-18-1017-01-0arc-wur-multi-ap-reference-model.vsd" TargetMode="External"/><Relationship Id="rId7" Type="http://schemas.openxmlformats.org/officeDocument/2006/relationships/hyperlink" Target="https://mentor.ieee.org/802.11/dcn/18/11-18-1016-00-0arc-wur-state-diagram-proposal-hamilton.vsd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8/11-18-0884-01-0arc-802-11ba-architecture-discussion.pptx" TargetMode="External"/><Relationship Id="rId5" Type="http://schemas.openxmlformats.org/officeDocument/2006/relationships/hyperlink" Target="https://mentor.ieee.org/802.11/dcn/17/11-17-1025-00-0arc-11ba-arch-discussion.pptx" TargetMode="External"/><Relationship Id="rId4" Type="http://schemas.openxmlformats.org/officeDocument/2006/relationships/hyperlink" Target="https://mentor.ieee.org/802.11/dcn/18/11-18-1020-02-0arc-discussion-on-wur-802-11ba-states.docx" TargetMode="External"/><Relationship Id="rId9" Type="http://schemas.openxmlformats.org/officeDocument/2006/relationships/hyperlink" Target="https://mentor.ieee.org/802.11/dcn/18/11-18-1020-00-0arc-discussion-on-wur-802-11ba-states.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0942-00-0arc-arc-sc-meeting-minutes-may-2018.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18/11-18-1098-00-0arc-arc-sc-teleconference-minutes-june-21-2018.docx" TargetMode="External"/><Relationship Id="rId5" Type="http://schemas.openxmlformats.org/officeDocument/2006/relationships/hyperlink" Target="https://mentor.ieee.org/802.11/dcn/18/11-18-1021-00-0arc-arc-sc-teleconference-minutes-may-24-2018.docx" TargetMode="External"/><Relationship Id="rId4" Type="http://schemas.openxmlformats.org/officeDocument/2006/relationships/hyperlink" Target="https://mentor.ieee.org/802.11/dcn/18/11-18-0999-00-00ba-meeting-minutes-may-2018.docx" TargetMode="Externa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7/11-17-1086-04-0arc-ieee-802-1as-d5-0-review-comments.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7/11-17-1220-02-00ax-clause-10-2-comment-resolution.docx" TargetMode="External"/><Relationship Id="rId2" Type="http://schemas.openxmlformats.org/officeDocument/2006/relationships/hyperlink" Target="https://mentor.ieee.org/802.11/dcn/18/11-18-0362-01-00ax-cr-for-cids-in-10-2-6.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396-01-0arc-comments-on-11ax-clause-10-2.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8/11-18-1051-01-0arc-what-is-an-ess.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8/11-18-1020-02-0arc-discussion-on-wur-802-11ba-states.docx" TargetMode="External"/><Relationship Id="rId2" Type="http://schemas.openxmlformats.org/officeDocument/2006/relationships/hyperlink" Target="https://mentor.ieee.org/802.11/dcn/17/11-17-0575-11-00ba-spec-framework.docx" TargetMode="External"/><Relationship Id="rId1" Type="http://schemas.openxmlformats.org/officeDocument/2006/relationships/slideLayout" Target="../slideLayouts/slideLayout2.xml"/><Relationship Id="rId4" Type="http://schemas.openxmlformats.org/officeDocument/2006/relationships/hyperlink" Target="https://mentor.ieee.org/802.11/dcn/18/11-18-1017-01-0arc-wur-multi-ap-reference-model.vsd"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18/11-18-1017-00-0arc-wur-multi-ap-reference-model.vsd" TargetMode="External"/><Relationship Id="rId3" Type="http://schemas.openxmlformats.org/officeDocument/2006/relationships/hyperlink" Target="https://mentor.ieee.org/802.11/dcn/17/11-17-1025-00-0arc-11ba-arch-discussion.pptx" TargetMode="External"/><Relationship Id="rId7" Type="http://schemas.openxmlformats.org/officeDocument/2006/relationships/hyperlink" Target="https://mentor.ieee.org/802.11/dcn/18/11-18-1016-00-0arc-wur-state-diagram-proposal-hamilton.vsdx" TargetMode="External"/><Relationship Id="rId2" Type="http://schemas.openxmlformats.org/officeDocument/2006/relationships/hyperlink" Target="https://mentor.ieee.org/802.11/dcn/18/11-18-0533-02-0arc-802-11ba-topics-related-to-arc.ppt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575-11-00ba-spec-framework.docx" TargetMode="External"/><Relationship Id="rId5" Type="http://schemas.openxmlformats.org/officeDocument/2006/relationships/hyperlink" Target="https://mentor.ieee.org/802.11/dcn/17/11-17-0972-02-00ba-definition-of-wur-mode.pptx" TargetMode="External"/><Relationship Id="rId4" Type="http://schemas.openxmlformats.org/officeDocument/2006/relationships/hyperlink" Target="https://mentor.ieee.org/802.11/dcn/18/11-18-0884-01-0arc-802-11ba-architecture-discussion.pptx" TargetMode="External"/><Relationship Id="rId9" Type="http://schemas.openxmlformats.org/officeDocument/2006/relationships/hyperlink" Target="https://mentor.ieee.org/802.11/dcn/18/11-18-1020-00-0arc-discussion-on-wur-802-11ba-states.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ARC-SC-agenda-July-2018</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2018-07-10</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565"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July 2018 (1 of 2)</a:t>
            </a:r>
          </a:p>
        </p:txBody>
      </p:sp>
      <p:sp>
        <p:nvSpPr>
          <p:cNvPr id="11267" name="Rectangle 3"/>
          <p:cNvSpPr>
            <a:spLocks noGrp="1" noChangeArrowheads="1"/>
          </p:cNvSpPr>
          <p:nvPr>
            <p:ph idx="1"/>
          </p:nvPr>
        </p:nvSpPr>
        <p:spPr>
          <a:xfrm>
            <a:off x="342900" y="1219200"/>
            <a:ext cx="8458200" cy="4876800"/>
          </a:xfrm>
        </p:spPr>
        <p:txBody>
          <a:bodyPr/>
          <a:lstStyle/>
          <a:p>
            <a:pPr marL="0" indent="0" eaLnBrk="1" hangingPunct="1">
              <a:lnSpc>
                <a:spcPct val="90000"/>
              </a:lnSpc>
              <a:buFontTx/>
              <a:buNone/>
              <a:defRPr/>
            </a:pPr>
            <a:r>
              <a:rPr lang="en-US" dirty="0">
                <a:solidFill>
                  <a:srgbClr val="000000"/>
                </a:solidFill>
              </a:rPr>
              <a:t>Tuesday, July 10, PM2</a:t>
            </a:r>
            <a:endParaRPr lang="en-US" sz="1800" dirty="0"/>
          </a:p>
          <a:p>
            <a:pPr eaLnBrk="1" hangingPunct="1">
              <a:lnSpc>
                <a:spcPct val="90000"/>
              </a:lnSpc>
              <a:defRPr/>
            </a:pPr>
            <a:r>
              <a:rPr lang="en-US" sz="1800" dirty="0"/>
              <a:t>Administrative: Minutes</a:t>
            </a:r>
          </a:p>
          <a:p>
            <a:pPr marL="342900" lvl="1" indent="-342900" eaLnBrk="1" hangingPunct="1">
              <a:lnSpc>
                <a:spcPct val="90000"/>
              </a:lnSpc>
              <a:buFontTx/>
              <a:buChar char="•"/>
              <a:defRPr/>
            </a:pPr>
            <a:r>
              <a:rPr lang="en-US" sz="1800" b="1" dirty="0"/>
              <a:t>IEEE 1588 mapping to IEEE 802.11/802.1ASrev use of FTM update - </a:t>
            </a:r>
            <a:r>
              <a:rPr lang="en-US" sz="1800" dirty="0">
                <a:hlinkClick r:id="rId3"/>
              </a:rPr>
              <a:t>11-17/1086r4</a:t>
            </a:r>
            <a:r>
              <a:rPr lang="en-US" sz="1800" dirty="0"/>
              <a:t> </a:t>
            </a:r>
          </a:p>
          <a:p>
            <a:pPr marL="342900" lvl="1" indent="-342900" eaLnBrk="1" hangingPunct="1">
              <a:lnSpc>
                <a:spcPct val="90000"/>
              </a:lnSpc>
              <a:buFontTx/>
              <a:buChar char="•"/>
              <a:defRPr/>
            </a:pPr>
            <a:r>
              <a:rPr lang="en-US" sz="1800" b="1" dirty="0"/>
              <a:t>802 (and 802.1) activities: 802c, 802.1CQ</a:t>
            </a:r>
          </a:p>
          <a:p>
            <a:pPr marL="342900" lvl="1" indent="-342900" eaLnBrk="1" hangingPunct="1">
              <a:lnSpc>
                <a:spcPct val="90000"/>
              </a:lnSpc>
              <a:buFontTx/>
              <a:buChar char="•"/>
              <a:defRPr/>
            </a:pPr>
            <a:r>
              <a:rPr lang="en-US" sz="1800" b="1" dirty="0"/>
              <a:t>IETF/802 coordination</a:t>
            </a:r>
          </a:p>
          <a:p>
            <a:pPr marL="342900" lvl="1" indent="-342900" eaLnBrk="1" hangingPunct="1">
              <a:lnSpc>
                <a:spcPct val="90000"/>
              </a:lnSpc>
              <a:buFont typeface="Arial" pitchFamily="34" charset="0"/>
              <a:buChar char="•"/>
              <a:defRPr/>
            </a:pPr>
            <a:r>
              <a:rPr lang="en-US" sz="1800" b="1" dirty="0"/>
              <a:t>Continued review of </a:t>
            </a:r>
            <a:r>
              <a:rPr lang="en-US" sz="1800" b="1" dirty="0" err="1"/>
              <a:t>TGax</a:t>
            </a:r>
            <a:r>
              <a:rPr lang="en-US" sz="1800" b="1" dirty="0"/>
              <a:t> approach to subclause 10.2 and Figure 10-1: </a:t>
            </a:r>
            <a:r>
              <a:rPr lang="en-US" sz="1800" dirty="0">
                <a:hlinkClick r:id="rId4"/>
              </a:rPr>
              <a:t>11-18/0362r1</a:t>
            </a:r>
            <a:r>
              <a:rPr lang="en-US" sz="1800" dirty="0"/>
              <a:t> </a:t>
            </a:r>
          </a:p>
          <a:p>
            <a:pPr marL="342900" lvl="1" indent="-342900" eaLnBrk="1" hangingPunct="1">
              <a:lnSpc>
                <a:spcPct val="90000"/>
              </a:lnSpc>
              <a:buFont typeface="Arial" pitchFamily="34" charset="0"/>
              <a:buChar char="•"/>
              <a:defRPr/>
            </a:pPr>
            <a:r>
              <a:rPr lang="en-US" sz="1800" b="1" dirty="0"/>
              <a:t>YANG/NETCONF modeling discussions – </a:t>
            </a:r>
            <a:r>
              <a:rPr lang="en-US" sz="1800" dirty="0"/>
              <a:t>TIG formation discussion</a:t>
            </a:r>
          </a:p>
          <a:p>
            <a:pPr marL="342900" lvl="1" indent="-342900" eaLnBrk="1" hangingPunct="1">
              <a:lnSpc>
                <a:spcPct val="90000"/>
              </a:lnSpc>
              <a:buFont typeface="Arial" pitchFamily="34" charset="0"/>
              <a:buChar char="•"/>
              <a:defRPr/>
            </a:pPr>
            <a:r>
              <a:rPr lang="en-US" sz="1800" b="1" dirty="0"/>
              <a:t>“What is an ESS?”: </a:t>
            </a:r>
            <a:r>
              <a:rPr lang="en-US" sz="1800" dirty="0">
                <a:hlinkClick r:id="rId5"/>
              </a:rPr>
              <a:t>11-18/1051r0</a:t>
            </a:r>
            <a:r>
              <a:rPr lang="en-US" sz="1800" dirty="0"/>
              <a:t> </a:t>
            </a:r>
          </a:p>
          <a:p>
            <a:pPr marL="342900" lvl="1" indent="-342900" eaLnBrk="1" hangingPunct="1">
              <a:lnSpc>
                <a:spcPct val="90000"/>
              </a:lnSpc>
              <a:buFont typeface="Arial" pitchFamily="34" charset="0"/>
              <a:buChar char="•"/>
              <a:defRPr/>
            </a:pPr>
            <a:r>
              <a:rPr lang="en-US" sz="1800" b="1" dirty="0"/>
              <a:t>AP/DS/Portal architecture and 802 and GLK concepts - </a:t>
            </a:r>
            <a:r>
              <a:rPr lang="en-US" altLang="en-US" sz="1800" dirty="0">
                <a:hlinkClick r:id="rId6"/>
              </a:rPr>
              <a:t>11-17/0136r2</a:t>
            </a:r>
            <a:r>
              <a:rPr lang="en-US" sz="1800" dirty="0"/>
              <a:t>, </a:t>
            </a:r>
            <a:r>
              <a:rPr lang="en-US" sz="1800" dirty="0">
                <a:hlinkClick r:id="rId7"/>
              </a:rPr>
              <a:t>11-16/1512r0</a:t>
            </a:r>
            <a:r>
              <a:rPr lang="en-US" sz="1800" dirty="0"/>
              <a:t>, </a:t>
            </a:r>
            <a:r>
              <a:rPr lang="en-US" sz="1800" dirty="0">
                <a:hlinkClick r:id="rId8"/>
              </a:rPr>
              <a:t>11-16/0720r0</a:t>
            </a:r>
            <a:r>
              <a:rPr lang="en-US" sz="1800" b="1" dirty="0"/>
              <a:t>, </a:t>
            </a:r>
            <a:r>
              <a:rPr lang="en-US" sz="1800" dirty="0">
                <a:hlinkClick r:id="rId9"/>
              </a:rPr>
              <a:t>11-15/0454r0</a:t>
            </a:r>
            <a:r>
              <a:rPr lang="en-US" sz="1800" b="1" dirty="0"/>
              <a:t>, </a:t>
            </a:r>
            <a:r>
              <a:rPr lang="en-US" sz="1800" dirty="0">
                <a:hlinkClick r:id="rId10"/>
              </a:rPr>
              <a:t>11-14/1213r1</a:t>
            </a:r>
            <a:r>
              <a:rPr lang="en-US" sz="1800" b="1" dirty="0"/>
              <a:t> (slides 9-11)</a:t>
            </a:r>
          </a:p>
          <a:p>
            <a:pPr eaLnBrk="1" hangingPunct="1">
              <a:lnSpc>
                <a:spcPct val="90000"/>
              </a:lnSpc>
              <a:defRPr/>
            </a:pPr>
            <a:r>
              <a:rPr lang="en-US" sz="1800" dirty="0"/>
              <a:t>MLME-RESET, versus MLME-JOIN and MLME-START</a:t>
            </a:r>
          </a:p>
          <a:p>
            <a:pPr marL="0" indent="0" eaLnBrk="1" hangingPunct="1">
              <a:lnSpc>
                <a:spcPct val="90000"/>
              </a:lnSpc>
              <a:buNone/>
              <a:defRPr/>
            </a:pPr>
            <a:r>
              <a:rPr lang="en-US" dirty="0">
                <a:solidFill>
                  <a:srgbClr val="000000"/>
                </a:solidFill>
              </a:rPr>
              <a:t>Wednesday, July 11, AM1</a:t>
            </a:r>
          </a:p>
          <a:p>
            <a:pPr eaLnBrk="1" hangingPunct="1">
              <a:lnSpc>
                <a:spcPct val="90000"/>
              </a:lnSpc>
              <a:defRPr/>
            </a:pPr>
            <a:r>
              <a:rPr lang="en-US" sz="1800" dirty="0" err="1"/>
              <a:t>TGba</a:t>
            </a:r>
            <a:r>
              <a:rPr lang="en-US" sz="1800" dirty="0"/>
              <a:t> joint meeting preparation: </a:t>
            </a:r>
            <a:r>
              <a:rPr lang="en-US" sz="1800" b="0" dirty="0">
                <a:hlinkClick r:id="rId11"/>
              </a:rPr>
              <a:t>11-18/0884r1</a:t>
            </a:r>
            <a:r>
              <a:rPr lang="en-US" sz="1800" b="0" dirty="0"/>
              <a:t>, </a:t>
            </a:r>
            <a:r>
              <a:rPr lang="en-US" sz="1800" b="0" dirty="0">
                <a:hlinkClick r:id="rId12"/>
              </a:rPr>
              <a:t>11-18/1016r0</a:t>
            </a:r>
            <a:r>
              <a:rPr lang="en-US" sz="1800" b="0" dirty="0"/>
              <a:t>, </a:t>
            </a:r>
            <a:r>
              <a:rPr lang="en-US" sz="1800" b="0" dirty="0">
                <a:hlinkClick r:id="rId13"/>
              </a:rPr>
              <a:t>11-18/1017r0</a:t>
            </a:r>
            <a:r>
              <a:rPr lang="en-US" sz="1800" b="0" dirty="0"/>
              <a:t>, </a:t>
            </a:r>
            <a:r>
              <a:rPr lang="en-US" sz="1800" b="0" dirty="0">
                <a:hlinkClick r:id="rId14"/>
              </a:rPr>
              <a:t>11-18/1020r0</a:t>
            </a:r>
            <a:r>
              <a:rPr lang="en-US" sz="1800" b="0" dirty="0"/>
              <a:t> </a:t>
            </a:r>
          </a:p>
          <a:p>
            <a:pPr eaLnBrk="1" hangingPunct="1">
              <a:lnSpc>
                <a:spcPct val="90000"/>
              </a:lnSpc>
              <a:defRPr/>
            </a:pPr>
            <a:r>
              <a:rPr lang="en-US" sz="1800" dirty="0"/>
              <a:t>Continue the others, above, as needed</a:t>
            </a:r>
            <a:endParaRPr 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July 2018 (2 of 2)</a:t>
            </a:r>
          </a:p>
        </p:txBody>
      </p:sp>
      <p:sp>
        <p:nvSpPr>
          <p:cNvPr id="11267" name="Rectangle 3"/>
          <p:cNvSpPr>
            <a:spLocks noGrp="1" noChangeArrowheads="1"/>
          </p:cNvSpPr>
          <p:nvPr>
            <p:ph idx="1"/>
          </p:nvPr>
        </p:nvSpPr>
        <p:spPr>
          <a:xfrm>
            <a:off x="342900" y="1295400"/>
            <a:ext cx="8458200" cy="4800600"/>
          </a:xfrm>
        </p:spPr>
        <p:txBody>
          <a:bodyPr/>
          <a:lstStyle/>
          <a:p>
            <a:pPr marL="0" indent="0" eaLnBrk="1" hangingPunct="1">
              <a:lnSpc>
                <a:spcPct val="90000"/>
              </a:lnSpc>
              <a:buNone/>
              <a:defRPr/>
            </a:pPr>
            <a:r>
              <a:rPr lang="en-US" sz="2800" dirty="0">
                <a:solidFill>
                  <a:srgbClr val="000000"/>
                </a:solidFill>
              </a:rPr>
              <a:t>Thursday, July 12, AM2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err="1"/>
              <a:t>TGba</a:t>
            </a:r>
            <a:r>
              <a:rPr lang="en-US" b="1" dirty="0"/>
              <a:t> joint meeting preparation: </a:t>
            </a:r>
            <a:r>
              <a:rPr lang="en-US" dirty="0">
                <a:hlinkClick r:id="rId3"/>
              </a:rPr>
              <a:t>11-18/1017r1</a:t>
            </a:r>
            <a:r>
              <a:rPr lang="en-US" dirty="0"/>
              <a:t>, </a:t>
            </a:r>
            <a:r>
              <a:rPr lang="en-US" dirty="0">
                <a:hlinkClick r:id="rId4"/>
              </a:rPr>
              <a:t>11-18/1020r2</a:t>
            </a:r>
            <a:endParaRPr lang="en-US" dirty="0"/>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marL="0" indent="0" eaLnBrk="1" hangingPunct="1">
              <a:lnSpc>
                <a:spcPct val="90000"/>
              </a:lnSpc>
              <a:buFontTx/>
              <a:buNone/>
              <a:defRPr/>
            </a:pPr>
            <a:r>
              <a:rPr lang="en-US" sz="2800" dirty="0">
                <a:solidFill>
                  <a:srgbClr val="000000"/>
                </a:solidFill>
              </a:rPr>
              <a:t>Joint session with </a:t>
            </a:r>
            <a:r>
              <a:rPr lang="en-US" sz="2800" dirty="0" err="1">
                <a:solidFill>
                  <a:srgbClr val="000000"/>
                </a:solidFill>
              </a:rPr>
              <a:t>TGba</a:t>
            </a:r>
            <a:r>
              <a:rPr lang="en-US" sz="2800" dirty="0">
                <a:solidFill>
                  <a:srgbClr val="000000"/>
                </a:solidFill>
              </a:rPr>
              <a:t> – Thursday, July 12, PM2</a:t>
            </a:r>
          </a:p>
          <a:p>
            <a:pPr marL="342900" lvl="1" indent="-342900" eaLnBrk="1" hangingPunct="1">
              <a:lnSpc>
                <a:spcPct val="90000"/>
              </a:lnSpc>
              <a:buFontTx/>
              <a:buChar char="•"/>
              <a:defRPr/>
            </a:pPr>
            <a:r>
              <a:rPr lang="en-US" b="1" dirty="0"/>
              <a:t>Investigation of WUR architecture topics; eventually may lead into “split” PHYs (LC, 28 GHz (</a:t>
            </a:r>
            <a:r>
              <a:rPr lang="en-US" b="1" dirty="0" err="1"/>
              <a:t>Phazr</a:t>
            </a:r>
            <a:r>
              <a:rPr lang="en-US" b="1" dirty="0"/>
              <a:t>)): </a:t>
            </a:r>
            <a:r>
              <a:rPr lang="en-US" dirty="0">
                <a:hlinkClick r:id="rId5"/>
              </a:rPr>
              <a:t>11-17/1025r0</a:t>
            </a:r>
            <a:r>
              <a:rPr lang="en-US" dirty="0"/>
              <a:t>, </a:t>
            </a:r>
            <a:r>
              <a:rPr lang="en-US" dirty="0">
                <a:hlinkClick r:id="rId6"/>
              </a:rPr>
              <a:t>11-18/0884r1</a:t>
            </a:r>
            <a:r>
              <a:rPr lang="en-US" dirty="0"/>
              <a:t>, </a:t>
            </a:r>
            <a:r>
              <a:rPr lang="en-US" dirty="0">
                <a:hlinkClick r:id="rId7"/>
              </a:rPr>
              <a:t>11-18/1016r0</a:t>
            </a:r>
            <a:r>
              <a:rPr lang="en-US" dirty="0"/>
              <a:t>, </a:t>
            </a:r>
            <a:r>
              <a:rPr lang="en-US" dirty="0">
                <a:hlinkClick r:id="rId8"/>
              </a:rPr>
              <a:t>11-18/1017r0</a:t>
            </a:r>
            <a:r>
              <a:rPr lang="en-US" dirty="0"/>
              <a:t>, </a:t>
            </a:r>
            <a:r>
              <a:rPr lang="en-US" dirty="0">
                <a:hlinkClick r:id="rId9"/>
              </a:rPr>
              <a:t>11-18/1020r0</a:t>
            </a:r>
            <a:r>
              <a:rPr lang="en-US" dirty="0"/>
              <a:t> </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May face-to-face minutes:</a:t>
            </a:r>
          </a:p>
          <a:p>
            <a:pPr lvl="1" eaLnBrk="1" hangingPunct="1"/>
            <a:r>
              <a:rPr lang="en-US" altLang="en-US" dirty="0">
                <a:hlinkClick r:id="rId3"/>
              </a:rPr>
              <a:t>11-18/0942r0</a:t>
            </a:r>
            <a:endParaRPr lang="en-US" altLang="en-US" dirty="0"/>
          </a:p>
          <a:p>
            <a:pPr lvl="1" eaLnBrk="1" hangingPunct="1"/>
            <a:r>
              <a:rPr lang="en-US" altLang="en-US" dirty="0">
                <a:hlinkClick r:id="rId4"/>
              </a:rPr>
              <a:t>11-18/0999r0</a:t>
            </a:r>
            <a:r>
              <a:rPr lang="en-US" altLang="en-US" dirty="0"/>
              <a:t> (</a:t>
            </a:r>
            <a:r>
              <a:rPr lang="en-US" altLang="en-US" dirty="0" err="1"/>
              <a:t>TGba</a:t>
            </a:r>
            <a:r>
              <a:rPr lang="en-US" altLang="en-US" dirty="0"/>
              <a:t> minutes, capturing Thursday PM2 joint meeting)</a:t>
            </a:r>
          </a:p>
          <a:p>
            <a:pPr eaLnBrk="1" hangingPunct="1"/>
            <a:r>
              <a:rPr lang="en-US" altLang="en-US" b="0" dirty="0"/>
              <a:t>May teleconference minutes:</a:t>
            </a:r>
          </a:p>
          <a:p>
            <a:pPr lvl="1" eaLnBrk="1" hangingPunct="1"/>
            <a:r>
              <a:rPr lang="en-US" altLang="en-US" dirty="0">
                <a:hlinkClick r:id="rId5"/>
              </a:rPr>
              <a:t>11-18/1021r0</a:t>
            </a:r>
            <a:r>
              <a:rPr lang="en-US" altLang="en-US" dirty="0"/>
              <a:t> </a:t>
            </a:r>
          </a:p>
          <a:p>
            <a:pPr eaLnBrk="1" hangingPunct="1"/>
            <a:r>
              <a:rPr lang="en-US" altLang="en-US" b="0" dirty="0"/>
              <a:t>June teleconference minutes:</a:t>
            </a:r>
          </a:p>
          <a:p>
            <a:pPr lvl="1" eaLnBrk="1" hangingPunct="1"/>
            <a:r>
              <a:rPr lang="en-US" altLang="en-US" dirty="0">
                <a:hlinkClick r:id="rId6"/>
              </a:rPr>
              <a:t>11-18/1098r0</a:t>
            </a:r>
            <a:r>
              <a:rPr lang="en-US" altLang="en-US" dirty="0"/>
              <a:t> </a:t>
            </a:r>
            <a:endParaRPr lang="en-US" altLang="en-US" b="0" dirty="0"/>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Egyptian architecture picture allocations</a:t>
            </a:r>
          </a:p>
        </p:txBody>
      </p:sp>
      <p:graphicFrame>
        <p:nvGraphicFramePr>
          <p:cNvPr id="7" name="Content Placeholder 6">
            <a:extLst>
              <a:ext uri="{FF2B5EF4-FFF2-40B4-BE49-F238E27FC236}">
                <a16:creationId xmlns:a16="http://schemas.microsoft.com/office/drawing/2014/main" id="{E94414CE-B1D1-4AA5-ACD8-682DBF7E352A}"/>
              </a:ext>
            </a:extLst>
          </p:cNvPr>
          <p:cNvGraphicFramePr>
            <a:graphicFrameLocks noGrp="1"/>
          </p:cNvGraphicFramePr>
          <p:nvPr>
            <p:ph idx="1"/>
          </p:nvPr>
        </p:nvGraphicFramePr>
        <p:xfrm>
          <a:off x="685800" y="1981200"/>
          <a:ext cx="777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08776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pPr lvl="1"/>
            <a:r>
              <a:rPr lang="en-US" altLang="en-US" dirty="0"/>
              <a:t>WG LB on D7.0 closed May 7</a:t>
            </a:r>
          </a:p>
          <a:p>
            <a:r>
              <a:rPr lang="en-US" altLang="en-US" dirty="0"/>
              <a:t>802.1ASrev use of 802.11 FTM:</a:t>
            </a:r>
          </a:p>
          <a:p>
            <a:pPr lvl="1"/>
            <a:r>
              <a:rPr lang="en-US" sz="1800" dirty="0">
                <a:hlinkClick r:id="rId2"/>
              </a:rPr>
              <a:t>11-17/1086r4</a:t>
            </a:r>
            <a:r>
              <a:rPr lang="en-US" altLang="en-US" sz="1800" dirty="0"/>
              <a:t> (Ganesh Venkatesan)</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altLang="en-US" dirty="0"/>
              <a:t>Update (Mark Hamilton)</a:t>
            </a:r>
          </a:p>
          <a:p>
            <a:r>
              <a:rPr lang="en-US" dirty="0"/>
              <a:t>802.1Q-2018 is now published (available at no charge to WG members for a limited time)</a:t>
            </a:r>
          </a:p>
          <a:p>
            <a:r>
              <a:rPr lang="en-US" dirty="0"/>
              <a:t>802c, and 802.1CQ</a:t>
            </a:r>
          </a:p>
          <a:p>
            <a:pPr lvl="1"/>
            <a:r>
              <a:rPr lang="en-US" sz="1600" dirty="0"/>
              <a:t>802.1CQ in PAR process</a:t>
            </a:r>
          </a:p>
          <a:p>
            <a:pPr lvl="1"/>
            <a:r>
              <a:rPr lang="en-US" sz="1600" dirty="0"/>
              <a:t>Relation to 802.11aq</a:t>
            </a:r>
          </a:p>
          <a:p>
            <a:pPr lvl="1"/>
            <a:r>
              <a:rPr lang="en-US" sz="1600" dirty="0"/>
              <a:t>Other correlations or implications? </a:t>
            </a:r>
          </a:p>
        </p:txBody>
      </p:sp>
    </p:spTree>
    <p:extLst>
      <p:ext uri="{BB962C8B-B14F-4D97-AF65-F5344CB8AC3E}">
        <p14:creationId xmlns:p14="http://schemas.microsoft.com/office/powerpoint/2010/main" val="1768506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pPr lvl="1"/>
            <a:r>
              <a:rPr lang="en-US" dirty="0"/>
              <a:t>Consider IETF </a:t>
            </a:r>
            <a:r>
              <a:rPr lang="en-US" dirty="0" err="1"/>
              <a:t>DetNet</a:t>
            </a:r>
            <a:r>
              <a:rPr lang="en-US" dirty="0"/>
              <a:t>/time-sensitive networking input?</a:t>
            </a:r>
          </a:p>
          <a:p>
            <a:pPr lvl="1"/>
            <a:r>
              <a:rPr lang="en-US" dirty="0"/>
              <a:t>FC-</a:t>
            </a:r>
            <a:r>
              <a:rPr lang="en-US" dirty="0" err="1"/>
              <a:t>CoDel</a:t>
            </a:r>
            <a:r>
              <a:rPr lang="en-US" dirty="0"/>
              <a:t>?</a:t>
            </a:r>
          </a:p>
          <a:p>
            <a:pPr lvl="1"/>
            <a:r>
              <a:rPr lang="en-US" dirty="0"/>
              <a:t>TLS v1.3?</a:t>
            </a:r>
          </a:p>
          <a:p>
            <a:pPr lvl="1"/>
            <a:endParaRPr lang="en-US" altLang="en-US" dirty="0"/>
          </a:p>
          <a:p>
            <a:pPr lvl="1"/>
            <a:endParaRPr lang="en-US" altLang="en-US" sz="1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TGax</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marL="342900" lvl="1" indent="-342900" eaLnBrk="1" hangingPunct="1">
              <a:lnSpc>
                <a:spcPct val="90000"/>
              </a:lnSpc>
              <a:buFont typeface="Arial" pitchFamily="34" charset="0"/>
              <a:buChar char="•"/>
              <a:defRPr/>
            </a:pPr>
            <a:r>
              <a:rPr lang="en-US" b="1" dirty="0" err="1"/>
              <a:t>TGax</a:t>
            </a:r>
            <a:r>
              <a:rPr lang="en-US" b="1" dirty="0"/>
              <a:t> approach to subclause 10.2 and Figure 10-1: </a:t>
            </a:r>
            <a:r>
              <a:rPr lang="en-US" dirty="0">
                <a:hlinkClick r:id="rId2"/>
              </a:rPr>
              <a:t>11-18/0362r1</a:t>
            </a:r>
            <a:r>
              <a:rPr lang="en-US" b="1" dirty="0"/>
              <a:t> </a:t>
            </a:r>
          </a:p>
          <a:p>
            <a:pPr lvl="1">
              <a:defRPr/>
            </a:pPr>
            <a:r>
              <a:rPr lang="en-US" sz="1600" dirty="0"/>
              <a:t>Concepts initially discussed in Sep, 2017 (see </a:t>
            </a:r>
            <a:r>
              <a:rPr lang="en-US" sz="1600" dirty="0">
                <a:hlinkClick r:id="rId3"/>
              </a:rPr>
              <a:t>11-17/1220r2</a:t>
            </a:r>
            <a:r>
              <a:rPr lang="en-US" sz="1600" dirty="0"/>
              <a:t> and </a:t>
            </a:r>
            <a:r>
              <a:rPr lang="en-US" sz="1600" dirty="0">
                <a:hlinkClick r:id="rId4"/>
              </a:rPr>
              <a:t>11-17/1396r1</a:t>
            </a:r>
            <a:r>
              <a:rPr lang="en-US" sz="1600" dirty="0"/>
              <a:t>)</a:t>
            </a:r>
          </a:p>
          <a:p>
            <a:pPr lvl="1">
              <a:defRPr/>
            </a:pPr>
            <a:r>
              <a:rPr lang="en-US" sz="1600" dirty="0"/>
              <a:t>In March, reviewed 11ax D2.0 comments received, and resolutions first proposed (11-18/0362r0)</a:t>
            </a:r>
          </a:p>
          <a:p>
            <a:pPr lvl="1">
              <a:defRPr/>
            </a:pPr>
            <a:r>
              <a:rPr lang="en-US" sz="1600" dirty="0"/>
              <a:t>Review/discuss updates, formulate response</a:t>
            </a:r>
          </a:p>
        </p:txBody>
      </p:sp>
    </p:spTree>
    <p:extLst>
      <p:ext uri="{BB962C8B-B14F-4D97-AF65-F5344CB8AC3E}">
        <p14:creationId xmlns:p14="http://schemas.microsoft.com/office/powerpoint/2010/main" val="11087955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09600" y="1524000"/>
            <a:ext cx="7772400" cy="4343400"/>
          </a:xfrm>
        </p:spPr>
        <p:txBody>
          <a:bodyPr/>
          <a:lstStyle/>
          <a:p>
            <a:pPr>
              <a:spcBef>
                <a:spcPts val="0"/>
              </a:spcBef>
            </a:pPr>
            <a:r>
              <a:rPr lang="en-US" altLang="en-US" sz="2000" dirty="0"/>
              <a:t>Next steps?  (Are any underway, already?)</a:t>
            </a:r>
          </a:p>
          <a:p>
            <a:pPr lvl="1">
              <a:spcBef>
                <a:spcPts val="0"/>
              </a:spcBef>
            </a:pPr>
            <a:r>
              <a:rPr lang="en-US" altLang="en-US" sz="1600" dirty="0"/>
              <a:t>TIG?</a:t>
            </a:r>
          </a:p>
        </p:txBody>
      </p:sp>
    </p:spTree>
    <p:extLst>
      <p:ext uri="{BB962C8B-B14F-4D97-AF65-F5344CB8AC3E}">
        <p14:creationId xmlns:p14="http://schemas.microsoft.com/office/powerpoint/2010/main" val="2462518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July 2018, San Diego, California,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 </a:t>
            </a:r>
            <a:r>
              <a:rPr lang="en-US" b="0" dirty="0">
                <a:hlinkClick r:id="rId2"/>
              </a:rPr>
              <a:t>11-18/1051r1</a:t>
            </a:r>
            <a:r>
              <a:rPr lang="en-US" b="0" dirty="0"/>
              <a:t> </a:t>
            </a:r>
          </a:p>
          <a:p>
            <a:endParaRPr lang="en-US" altLang="en-US" b="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a:t>
            </a:r>
            <a:r>
              <a:rPr lang="en-US" altLang="en-US" sz="2000" dirty="0" err="1"/>
              <a:t>REVmd</a:t>
            </a:r>
            <a:r>
              <a:rPr lang="en-US" altLang="en-US" sz="2000" dirty="0"/>
              <a:t>:</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p:txBody>
      </p:sp>
    </p:spTree>
    <p:extLst>
      <p:ext uri="{BB962C8B-B14F-4D97-AF65-F5344CB8AC3E}">
        <p14:creationId xmlns:p14="http://schemas.microsoft.com/office/powerpoint/2010/main" val="7031700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July 11</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July 12</a:t>
            </a:r>
            <a:r>
              <a:rPr lang="en-US" altLang="en-US" baseline="30000" dirty="0"/>
              <a:t>th</a:t>
            </a:r>
            <a:r>
              <a:rPr lang="en-US" altLang="en-US" dirty="0"/>
              <a:t>, AM2</a:t>
            </a:r>
          </a:p>
        </p:txBody>
      </p:sp>
    </p:spTree>
    <p:extLst>
      <p:ext uri="{BB962C8B-B14F-4D97-AF65-F5344CB8AC3E}">
        <p14:creationId xmlns:p14="http://schemas.microsoft.com/office/powerpoint/2010/main" val="1674868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3716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Will also follow 802.1/802.11 activities on links, bridging, and MAC Service definition – “What is an ESS?”, for example</a:t>
            </a:r>
          </a:p>
          <a:p>
            <a:pPr>
              <a:defRPr/>
            </a:pPr>
            <a:r>
              <a:rPr lang="en-US" sz="2000" dirty="0"/>
              <a:t>MLME-RESET, versus MLME-JOIN and MLME-START</a:t>
            </a:r>
          </a:p>
          <a:p>
            <a:pPr>
              <a:defRPr/>
            </a:pPr>
            <a:r>
              <a:rPr lang="en-US" sz="2000" dirty="0"/>
              <a:t>Monitor/report on IETF/802 activities, as needed</a:t>
            </a:r>
          </a:p>
          <a:p>
            <a:pPr>
              <a:defRPr/>
            </a:pPr>
            <a:r>
              <a:rPr lang="en-US" sz="2000" dirty="0"/>
              <a:t>Monitor/report on IEEE 1588 activities and 802.1ASrev use of FTM, as needed	</a:t>
            </a:r>
          </a:p>
          <a:p>
            <a:pPr marL="0" indent="0">
              <a:buFontTx/>
              <a:buNone/>
              <a:defRPr/>
            </a:pPr>
            <a:r>
              <a:rPr lang="en-US" sz="2000" dirty="0"/>
              <a:t>If you have ANY other topic that you would like ARC SC to consider, contact the SC chair.</a:t>
            </a:r>
          </a:p>
        </p:txBody>
      </p:sp>
    </p:spTree>
    <p:extLst>
      <p:ext uri="{BB962C8B-B14F-4D97-AF65-F5344CB8AC3E}">
        <p14:creationId xmlns:p14="http://schemas.microsoft.com/office/powerpoint/2010/main" val="32080656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September 2018</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Another with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Wednesday, Aug 22, 2pm ET, 1.5 hours</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Prep for </a:t>
            </a:r>
            <a:r>
              <a:rPr lang="en-US" altLang="en-US" dirty="0" err="1"/>
              <a:t>TGba</a:t>
            </a:r>
            <a:r>
              <a:rPr lang="en-US" altLang="en-US" dirty="0"/>
              <a:t> joint session</a:t>
            </a:r>
          </a:p>
        </p:txBody>
      </p:sp>
      <p:sp>
        <p:nvSpPr>
          <p:cNvPr id="30723" name="Rectangle 3"/>
          <p:cNvSpPr>
            <a:spLocks noGrp="1" noChangeArrowheads="1"/>
          </p:cNvSpPr>
          <p:nvPr>
            <p:ph idx="1"/>
          </p:nvPr>
        </p:nvSpPr>
        <p:spPr>
          <a:xfrm>
            <a:off x="685800" y="1371600"/>
            <a:ext cx="7772400" cy="5029200"/>
          </a:xfrm>
        </p:spPr>
        <p:txBody>
          <a:bodyPr/>
          <a:lstStyle/>
          <a:p>
            <a:pPr marL="0" indent="0">
              <a:buNone/>
              <a:defRPr/>
            </a:pPr>
            <a:r>
              <a:rPr lang="en-US" sz="2000" dirty="0"/>
              <a:t>Suggest:</a:t>
            </a:r>
          </a:p>
          <a:p>
            <a:pPr>
              <a:defRPr/>
            </a:pPr>
            <a:r>
              <a:rPr lang="en-US" sz="2000" dirty="0"/>
              <a:t>Reminders: </a:t>
            </a:r>
          </a:p>
          <a:p>
            <a:pPr lvl="1">
              <a:defRPr/>
            </a:pPr>
            <a:r>
              <a:rPr lang="en-US" sz="1600" dirty="0"/>
              <a:t>Specification Framework (</a:t>
            </a:r>
            <a:r>
              <a:rPr lang="en-US" sz="1600" dirty="0">
                <a:hlinkClick r:id="rId2"/>
              </a:rPr>
              <a:t>11-17/0575r11</a:t>
            </a:r>
            <a:r>
              <a:rPr lang="en-US" sz="1600" dirty="0"/>
              <a:t>)</a:t>
            </a:r>
          </a:p>
          <a:p>
            <a:pPr lvl="1">
              <a:defRPr/>
            </a:pPr>
            <a:r>
              <a:rPr lang="en-US" sz="1600" dirty="0"/>
              <a:t>Draft D0.3</a:t>
            </a:r>
          </a:p>
          <a:p>
            <a:pPr>
              <a:defRPr/>
            </a:pPr>
            <a:r>
              <a:rPr lang="en-US" sz="2000" dirty="0"/>
              <a:t>State machine view: </a:t>
            </a:r>
            <a:r>
              <a:rPr lang="en-US" sz="2000" dirty="0">
                <a:hlinkClick r:id="rId3"/>
              </a:rPr>
              <a:t>11-18/1020r2</a:t>
            </a:r>
            <a:endParaRPr lang="en-US" sz="2000" dirty="0"/>
          </a:p>
          <a:p>
            <a:pPr>
              <a:defRPr/>
            </a:pPr>
            <a:r>
              <a:rPr lang="en-US" sz="2000" dirty="0"/>
              <a:t>Architecture: </a:t>
            </a:r>
            <a:r>
              <a:rPr lang="en-US" sz="2000" dirty="0">
                <a:hlinkClick r:id="rId4"/>
              </a:rPr>
              <a:t>11-18/1017r1</a:t>
            </a:r>
            <a:endParaRPr lang="en-US" sz="2000" dirty="0"/>
          </a:p>
          <a:p>
            <a:pPr>
              <a:defRPr/>
            </a:pPr>
            <a:endParaRPr lang="en-US" sz="2000" dirty="0"/>
          </a:p>
          <a:p>
            <a:pPr>
              <a:defRPr/>
            </a:pPr>
            <a:endParaRPr lang="en-US"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July 12</a:t>
            </a:r>
            <a:r>
              <a:rPr lang="en-US" altLang="en-US" baseline="30000" dirty="0"/>
              <a:t>th</a:t>
            </a:r>
            <a:r>
              <a:rPr lang="en-US" altLang="en-US" dirty="0"/>
              <a:t>, PM2</a:t>
            </a:r>
            <a:br>
              <a:rPr lang="en-US" altLang="en-US" dirty="0"/>
            </a:br>
            <a:r>
              <a:rPr lang="en-US" altLang="en-US" dirty="0"/>
              <a:t>Joint session with </a:t>
            </a:r>
            <a:r>
              <a:rPr lang="en-US" altLang="en-US" dirty="0" err="1"/>
              <a:t>TGba</a:t>
            </a:r>
            <a:r>
              <a:rPr lang="en-US" altLang="en-US" dirty="0"/>
              <a:t> and ARC</a:t>
            </a:r>
          </a:p>
        </p:txBody>
      </p:sp>
    </p:spTree>
    <p:extLst>
      <p:ext uri="{BB962C8B-B14F-4D97-AF65-F5344CB8AC3E}">
        <p14:creationId xmlns:p14="http://schemas.microsoft.com/office/powerpoint/2010/main" val="39547193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Presentations:</a:t>
            </a:r>
          </a:p>
          <a:p>
            <a:pPr lvl="1">
              <a:defRPr/>
            </a:pPr>
            <a:r>
              <a:rPr lang="en-US" sz="1600" dirty="0"/>
              <a:t>“802.11BA topics related to ARC” (Ganesh Venkatesan) </a:t>
            </a:r>
            <a:r>
              <a:rPr lang="en-US" sz="1600" dirty="0">
                <a:hlinkClick r:id="rId2"/>
              </a:rPr>
              <a:t>11-18/0533r2</a:t>
            </a:r>
            <a:endParaRPr lang="en-US" sz="1600" dirty="0">
              <a:hlinkClick r:id="rId3"/>
            </a:endParaRPr>
          </a:p>
          <a:p>
            <a:pPr lvl="1">
              <a:defRPr/>
            </a:pPr>
            <a:r>
              <a:rPr lang="en-US" sz="1600" dirty="0"/>
              <a:t>“11BA Arch Discussion” (Mark Hamilton)</a:t>
            </a:r>
            <a:r>
              <a:rPr lang="en-US" sz="1600" dirty="0">
                <a:hlinkClick r:id="rId3"/>
              </a:rPr>
              <a:t> 11-17/1025r0</a:t>
            </a:r>
            <a:r>
              <a:rPr lang="en-US" sz="1600" dirty="0"/>
              <a:t> </a:t>
            </a:r>
          </a:p>
          <a:p>
            <a:pPr lvl="1">
              <a:defRPr/>
            </a:pPr>
            <a:r>
              <a:rPr lang="en-US" sz="1600" dirty="0"/>
              <a:t>Review of “802.11ba Architecture discussion” (Ganesh Venkatesan)</a:t>
            </a:r>
            <a:r>
              <a:rPr lang="en-US" sz="1600" dirty="0">
                <a:hlinkClick r:id="rId4"/>
              </a:rPr>
              <a:t> 11-18/0884r1</a:t>
            </a:r>
            <a:endParaRPr lang="en-US" sz="1600" dirty="0"/>
          </a:p>
          <a:p>
            <a:pPr lvl="1">
              <a:defRPr/>
            </a:pPr>
            <a:r>
              <a:rPr lang="en-US" sz="1600" dirty="0"/>
              <a:t>Review of “Definition of WUR Mode” (</a:t>
            </a:r>
            <a:r>
              <a:rPr lang="en-US" sz="1600" dirty="0">
                <a:hlinkClick r:id="rId5"/>
              </a:rPr>
              <a:t>11-17-0972r2</a:t>
            </a:r>
            <a:r>
              <a:rPr lang="en-US" sz="1600" dirty="0"/>
              <a:t>)</a:t>
            </a:r>
          </a:p>
          <a:p>
            <a:pPr lvl="1">
              <a:defRPr/>
            </a:pPr>
            <a:r>
              <a:rPr lang="en-US" sz="1600" dirty="0"/>
              <a:t>Review of Specification Framework (</a:t>
            </a:r>
            <a:r>
              <a:rPr lang="en-US" sz="1600" dirty="0">
                <a:hlinkClick r:id="rId6"/>
              </a:rPr>
              <a:t>11-17/0575r11</a:t>
            </a:r>
            <a:r>
              <a:rPr lang="en-US" sz="1600" dirty="0"/>
              <a:t>)</a:t>
            </a:r>
          </a:p>
          <a:p>
            <a:pPr lvl="1">
              <a:defRPr/>
            </a:pPr>
            <a:r>
              <a:rPr lang="en-US" sz="1600" dirty="0"/>
              <a:t>Review of inputs from ARC teleconferences: </a:t>
            </a:r>
            <a:r>
              <a:rPr lang="en-US" sz="1600" dirty="0">
                <a:hlinkClick r:id="rId7"/>
              </a:rPr>
              <a:t>11-18/1016r0</a:t>
            </a:r>
            <a:r>
              <a:rPr lang="en-US" sz="1600" dirty="0"/>
              <a:t>, </a:t>
            </a:r>
            <a:r>
              <a:rPr lang="en-US" sz="1600" dirty="0">
                <a:hlinkClick r:id="rId8"/>
              </a:rPr>
              <a:t>11-18/1017r0</a:t>
            </a:r>
            <a:r>
              <a:rPr lang="en-US" sz="1600" dirty="0"/>
              <a:t>, </a:t>
            </a:r>
            <a:r>
              <a:rPr lang="en-US" sz="1600" dirty="0">
                <a:hlinkClick r:id="rId9"/>
              </a:rPr>
              <a:t>11-18/1020r0</a:t>
            </a:r>
            <a:r>
              <a:rPr lang="en-US" sz="1600" dirty="0"/>
              <a:t> </a:t>
            </a:r>
          </a:p>
          <a:p>
            <a:pPr lvl="1">
              <a:defRPr/>
            </a:pPr>
            <a:r>
              <a:rPr lang="en-US" sz="1600" dirty="0"/>
              <a:t>Also see following slides</a:t>
            </a:r>
          </a:p>
          <a:p>
            <a:pPr>
              <a:defRPr/>
            </a:pPr>
            <a:r>
              <a:rPr lang="en-US" sz="2000" dirty="0" err="1"/>
              <a:t>TGba</a:t>
            </a:r>
            <a:r>
              <a:rPr lang="en-US" sz="2000" dirty="0"/>
              <a:t> is still maturing, through the SFD process.  Started in March session with substantive discussions</a:t>
            </a:r>
          </a:p>
        </p:txBody>
      </p:sp>
    </p:spTree>
    <p:extLst>
      <p:ext uri="{BB962C8B-B14F-4D97-AF65-F5344CB8AC3E}">
        <p14:creationId xmlns:p14="http://schemas.microsoft.com/office/powerpoint/2010/main" val="1010106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July 2018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2017 TGba)</a:t>
            </a:r>
          </a:p>
        </p:txBody>
      </p:sp>
      <p:sp>
        <p:nvSpPr>
          <p:cNvPr id="39939" name="Rectangle 3"/>
          <p:cNvSpPr>
            <a:spLocks noGrp="1" noChangeArrowheads="1"/>
          </p:cNvSpPr>
          <p:nvPr>
            <p:ph idx="1"/>
          </p:nvPr>
        </p:nvSpPr>
        <p:spPr>
          <a:xfrm>
            <a:off x="685800" y="1905000"/>
            <a:ext cx="7772400" cy="41148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Tree>
    <p:extLst>
      <p:ext uri="{BB962C8B-B14F-4D97-AF65-F5344CB8AC3E}">
        <p14:creationId xmlns:p14="http://schemas.microsoft.com/office/powerpoint/2010/main" val="19845141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2017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Tree>
    <p:extLst>
      <p:ext uri="{BB962C8B-B14F-4D97-AF65-F5344CB8AC3E}">
        <p14:creationId xmlns:p14="http://schemas.microsoft.com/office/powerpoint/2010/main" val="7678508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2017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 new “WUR” power save state).  The Main stack TXs, which is the indication that the wakeup was successful and completed. </a:t>
            </a:r>
          </a:p>
          <a:p>
            <a:pPr>
              <a:defRPr/>
            </a:pPr>
            <a:r>
              <a:rPr lang="en-US" sz="1800" dirty="0"/>
              <a:t>There are 100% RX WURs, at the sleeping node.  There are </a:t>
            </a:r>
            <a:r>
              <a:rPr lang="en-US" sz="1800" dirty="0" err="1"/>
              <a:t>TXrs</a:t>
            </a:r>
            <a:r>
              <a:rPr lang="en-US" sz="1800" dirty="0"/>
              <a:t>, on the master node, and these are therefore (potentially)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Tree>
    <p:extLst>
      <p:ext uri="{BB962C8B-B14F-4D97-AF65-F5344CB8AC3E}">
        <p14:creationId xmlns:p14="http://schemas.microsoft.com/office/powerpoint/2010/main" val="4089803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July 10</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802-11-Submission</Template>
  <TotalTime>43705</TotalTime>
  <Words>2352</Words>
  <Application>Microsoft Office PowerPoint</Application>
  <PresentationFormat>On-screen Show (4:3)</PresentationFormat>
  <Paragraphs>258</Paragraphs>
  <Slides>32</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40" baseType="lpstr">
      <vt:lpstr>MS Gothic</vt:lpstr>
      <vt:lpstr>MS PGothic</vt:lpstr>
      <vt:lpstr>Arial</vt:lpstr>
      <vt:lpstr>Helvetica</vt:lpstr>
      <vt:lpstr>Monotype Sorts</vt:lpstr>
      <vt:lpstr>Times New Roman</vt:lpstr>
      <vt:lpstr>802-11-Submission</vt:lpstr>
      <vt:lpstr>Document</vt:lpstr>
      <vt:lpstr>ARC-SC-agenda-July-2018</vt:lpstr>
      <vt:lpstr>Abstract</vt:lpstr>
      <vt:lpstr>IEEE 802.11   Architecture Standing Committee</vt:lpstr>
      <vt:lpstr>Tuesday, July 10th,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July 2018 (1 of 2)</vt:lpstr>
      <vt:lpstr>ARC Agenda – July 2018 (2 of 2)</vt:lpstr>
      <vt:lpstr>Prior ARC Minutes</vt:lpstr>
      <vt:lpstr>Egyptian architecture picture allocations</vt:lpstr>
      <vt:lpstr>IEEE 1588 mapping to IEEE 802.11/ 802.1ASrev use of FTM update </vt:lpstr>
      <vt:lpstr>IEEE 802 activities directly related to IEEE 802.11 ARC</vt:lpstr>
      <vt:lpstr>IETF/802 coordination </vt:lpstr>
      <vt:lpstr>TGax architecture topics</vt:lpstr>
      <vt:lpstr>Discussion on YANG/NETCONF models</vt:lpstr>
      <vt:lpstr>What is an ESS?</vt:lpstr>
      <vt:lpstr>AP/DS/Portal architecture and 802 concepts</vt:lpstr>
      <vt:lpstr>MLME-RESET, versus MLME-JOIN and MLME-START</vt:lpstr>
      <vt:lpstr>Wednesday, July 11th, AM1</vt:lpstr>
      <vt:lpstr>Thursday, July 12th, AM2</vt:lpstr>
      <vt:lpstr>ARC Future Activities &amp; sessions</vt:lpstr>
      <vt:lpstr>Planning for September 2018</vt:lpstr>
      <vt:lpstr>Prep for TGba joint session</vt:lpstr>
      <vt:lpstr>Thursday, July 12th, PM2 Joint session with TGba and ARC</vt:lpstr>
      <vt:lpstr>TGba architecture topics</vt:lpstr>
      <vt:lpstr>TGba architecture comments/answers to questions in 11-17/1025 (from July 10, 2017 TGba)</vt:lpstr>
      <vt:lpstr>TGba architecture new questions (from July 12, 2017 ARC)</vt:lpstr>
      <vt:lpstr>TGba architecture potential assumptions (from July 12, 2017 ARC)</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631</cp:revision>
  <cp:lastPrinted>1998-02-10T13:28:06Z</cp:lastPrinted>
  <dcterms:created xsi:type="dcterms:W3CDTF">2009-07-15T16:38:20Z</dcterms:created>
  <dcterms:modified xsi:type="dcterms:W3CDTF">2018-07-12T19:34:24Z</dcterms:modified>
</cp:coreProperties>
</file>