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90" r:id="rId15"/>
    <p:sldId id="311" r:id="rId16"/>
    <p:sldId id="356" r:id="rId17"/>
    <p:sldId id="314" r:id="rId18"/>
    <p:sldId id="362" r:id="rId19"/>
    <p:sldId id="355" r:id="rId20"/>
    <p:sldId id="351" r:id="rId21"/>
    <p:sldId id="320" r:id="rId22"/>
    <p:sldId id="371" r:id="rId23"/>
    <p:sldId id="359" r:id="rId24"/>
    <p:sldId id="366" r:id="rId25"/>
    <p:sldId id="379" r:id="rId26"/>
    <p:sldId id="360" r:id="rId27"/>
    <p:sldId id="280" r:id="rId28"/>
    <p:sldId id="378" r:id="rId29"/>
    <p:sldId id="372" r:id="rId30"/>
    <p:sldId id="373" r:id="rId31"/>
    <p:sldId id="374" r:id="rId32"/>
    <p:sldId id="37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55" d="100"/>
          <a:sy n="155" d="100"/>
        </p:scale>
        <p:origin x="2292" y="1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a:noFill/>
            </a:ln>
          </c:spPr>
          <c:dPt>
            <c:idx val="0"/>
            <c:bubble3D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1-926E-4BB8-B86E-D8854E2C3515}"/>
              </c:ext>
            </c:extLst>
          </c:dPt>
          <c:dPt>
            <c:idx val="1"/>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3-926E-4BB8-B86E-D8854E2C3515}"/>
              </c:ext>
            </c:extLst>
          </c:dPt>
          <c:dPt>
            <c:idx val="2"/>
            <c:bubble3D val="0"/>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5-926E-4BB8-B86E-D8854E2C3515}"/>
              </c:ext>
            </c:extLst>
          </c:dPt>
          <c:cat>
            <c:strRef>
              <c:f>Sheet1!$A$3:$A$5</c:f>
              <c:strCache>
                <c:ptCount val="3"/>
                <c:pt idx="0">
                  <c:v>Sky</c:v>
                </c:pt>
                <c:pt idx="1">
                  <c:v>Sunny side of Pyramid</c:v>
                </c:pt>
                <c:pt idx="2">
                  <c:v>Shady side of Pyramid</c:v>
                </c:pt>
              </c:strCache>
            </c:strRef>
          </c:cat>
          <c:val>
            <c:numRef>
              <c:f>Sheet1!$B$3:$B$5</c:f>
              <c:numCache>
                <c:formatCode>General</c:formatCode>
                <c:ptCount val="3"/>
                <c:pt idx="0">
                  <c:v>75</c:v>
                </c:pt>
                <c:pt idx="1">
                  <c:v>20</c:v>
                </c:pt>
                <c:pt idx="2">
                  <c:v>5</c:v>
                </c:pt>
              </c:numCache>
            </c:numRef>
          </c:val>
          <c:extLst>
            <c:ext xmlns:c16="http://schemas.microsoft.com/office/drawing/2014/chart" uri="{C3380CC4-5D6E-409C-BE32-E72D297353CC}">
              <c16:uniqueId val="{00000006-926E-4BB8-B86E-D8854E2C3515}"/>
            </c:ext>
          </c:extLst>
        </c:ser>
        <c:dLbls>
          <c:showLegendKey val="0"/>
          <c:showVal val="0"/>
          <c:showCatName val="0"/>
          <c:showSerName val="0"/>
          <c:showPercent val="0"/>
          <c:showBubbleSize val="0"/>
          <c:showLeaderLines val="1"/>
        </c:dLbls>
        <c:firstSliceAng val="224"/>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14</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60964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802.11-18/1049r2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13"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12" Type="http://schemas.openxmlformats.org/officeDocument/2006/relationships/hyperlink" Target="https://mentor.ieee.org/802.11/dcn/18/11-18-1016-00-0arc-wur-state-diagram-proposal-hamilton.vsd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11" Type="http://schemas.openxmlformats.org/officeDocument/2006/relationships/hyperlink" Target="https://mentor.ieee.org/802.11/dcn/18/11-18-0884-01-0arc-802-11ba-architecture-discussion.pptx" TargetMode="External"/><Relationship Id="rId5" Type="http://schemas.openxmlformats.org/officeDocument/2006/relationships/hyperlink" Target="https://mentor.ieee.org/802.11/dcn/18/11-18-1051-00-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5/11-15-0454-00-0arc-some-more-ds-architecture-concepts.pptx" TargetMode="External"/><Relationship Id="rId14" Type="http://schemas.openxmlformats.org/officeDocument/2006/relationships/hyperlink" Target="https://mentor.ieee.org/802.11/dcn/18/11-18-1020-00-0arc-discussion-on-wur-802-11ba-state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884-01-0arc-802-11ba-architecture-discussion.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1016-00-0arc-wur-state-diagram-proposal-hamilton.vsd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942-00-0arc-arc-sc-meeting-minutes-ma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18/11-18-1098-00-0arc-arc-sc-teleconference-minutes-june-21-2018.docx" TargetMode="External"/><Relationship Id="rId5" Type="http://schemas.openxmlformats.org/officeDocument/2006/relationships/hyperlink" Target="https://mentor.ieee.org/802.11/dcn/18/11-18-1021-00-0arc-arc-sc-teleconference-minutes-may-24-2018.docx" TargetMode="External"/><Relationship Id="rId4" Type="http://schemas.openxmlformats.org/officeDocument/2006/relationships/hyperlink" Target="https://mentor.ieee.org/802.11/dcn/18/11-18-0999-00-00ba-meeting-minutes-may-2018.docx"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8/11-18-1051-01-0arc-what-is-an-es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72-02-00ba-definition-of-wur-mode.pptx" TargetMode="External"/><Relationship Id="rId7" Type="http://schemas.openxmlformats.org/officeDocument/2006/relationships/hyperlink" Target="https://mentor.ieee.org/802.11/dcn/18/11-18-1020-00-0arc-discussion-on-wur-802-11ba-states.pptx" TargetMode="External"/><Relationship Id="rId2" Type="http://schemas.openxmlformats.org/officeDocument/2006/relationships/hyperlink" Target="https://mentor.ieee.org/802.11/dcn/18/11-18-0884-01-0arc-802-11ba-architecture-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4" Type="http://schemas.openxmlformats.org/officeDocument/2006/relationships/hyperlink" Target="https://mentor.ieee.org/802.11/dcn/17/11-17-0575-11-00ba-spec-framework.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16-00-0arc-wur-state-diagram-proposal-hamilton.vsd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575-11-00ba-spec-framework.docx" TargetMode="External"/><Relationship Id="rId5" Type="http://schemas.openxmlformats.org/officeDocument/2006/relationships/hyperlink" Target="https://mentor.ieee.org/802.11/dcn/17/11-17-0972-02-00ba-definition-of-wur-mode.ppt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020-00-0arc-discussion-on-wur-802-11ba-states.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2018-07-10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60"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July 10,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 </a:t>
            </a:r>
            <a:r>
              <a:rPr lang="en-US" sz="1800" dirty="0">
                <a:hlinkClick r:id="rId4"/>
              </a:rPr>
              <a:t>11-18/0362r1</a:t>
            </a:r>
            <a:r>
              <a:rPr lang="en-US" sz="1800" dirty="0"/>
              <a:t> </a:t>
            </a:r>
          </a:p>
          <a:p>
            <a:pPr marL="342900" lvl="1" indent="-342900" eaLnBrk="1" hangingPunct="1">
              <a:lnSpc>
                <a:spcPct val="90000"/>
              </a:lnSpc>
              <a:buFont typeface="Arial" pitchFamily="34" charset="0"/>
              <a:buChar char="•"/>
              <a:defRPr/>
            </a:pPr>
            <a:r>
              <a:rPr lang="en-US" sz="1800" b="1" dirty="0"/>
              <a:t>YANG/NETCONF modeling discussions – </a:t>
            </a:r>
            <a:r>
              <a:rPr lang="en-US" sz="1800" dirty="0"/>
              <a:t>TIG formation discussion</a:t>
            </a:r>
          </a:p>
          <a:p>
            <a:pPr marL="342900" lvl="1" indent="-342900" eaLnBrk="1" hangingPunct="1">
              <a:lnSpc>
                <a:spcPct val="90000"/>
              </a:lnSpc>
              <a:buFont typeface="Arial" pitchFamily="34" charset="0"/>
              <a:buChar char="•"/>
              <a:defRPr/>
            </a:pPr>
            <a:r>
              <a:rPr lang="en-US" sz="1800" b="1" dirty="0"/>
              <a:t>“What is an ESS?”: </a:t>
            </a:r>
            <a:r>
              <a:rPr lang="en-US" sz="1800" dirty="0">
                <a:hlinkClick r:id="rId5"/>
              </a:rPr>
              <a:t>11-18/1051r0</a:t>
            </a:r>
            <a:r>
              <a:rPr lang="en-US" sz="1800" dirty="0"/>
              <a:t> </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6"/>
              </a:rPr>
              <a:t>11-17/0136r2</a:t>
            </a:r>
            <a:r>
              <a:rPr lang="en-US" sz="1800" dirty="0"/>
              <a:t>, </a:t>
            </a:r>
            <a:r>
              <a:rPr lang="en-US" sz="1800" dirty="0">
                <a:hlinkClick r:id="rId7"/>
              </a:rPr>
              <a:t>11-16/1512r0</a:t>
            </a:r>
            <a:r>
              <a:rPr lang="en-US" sz="1800" dirty="0"/>
              <a:t>, </a:t>
            </a:r>
            <a:r>
              <a:rPr lang="en-US" sz="1800" dirty="0">
                <a:hlinkClick r:id="rId8"/>
              </a:rPr>
              <a:t>11-16/0720r0</a:t>
            </a:r>
            <a:r>
              <a:rPr lang="en-US" sz="1800" b="1" dirty="0"/>
              <a:t>, </a:t>
            </a:r>
            <a:r>
              <a:rPr lang="en-US" sz="1800" dirty="0">
                <a:hlinkClick r:id="rId9"/>
              </a:rPr>
              <a:t>11-15/0454r0</a:t>
            </a:r>
            <a:r>
              <a:rPr lang="en-US" sz="1800" b="1" dirty="0"/>
              <a:t>, </a:t>
            </a:r>
            <a:r>
              <a:rPr lang="en-US" sz="1800" dirty="0">
                <a:hlinkClick r:id="rId10"/>
              </a:rPr>
              <a:t>11-14/1213r1</a:t>
            </a:r>
            <a:r>
              <a:rPr lang="en-US" sz="1800" b="1" dirty="0"/>
              <a:t> (slides 9-11)</a:t>
            </a:r>
          </a:p>
          <a:p>
            <a:pPr eaLnBrk="1" hangingPunct="1">
              <a:lnSpc>
                <a:spcPct val="90000"/>
              </a:lnSpc>
              <a:defRPr/>
            </a:pPr>
            <a:r>
              <a:rPr lang="en-US" sz="1800" dirty="0"/>
              <a:t>MLME-RESET, versus MLME-JOIN and MLME-START</a:t>
            </a:r>
          </a:p>
          <a:p>
            <a:pPr marL="0" indent="0" eaLnBrk="1" hangingPunct="1">
              <a:lnSpc>
                <a:spcPct val="90000"/>
              </a:lnSpc>
              <a:buNone/>
              <a:defRPr/>
            </a:pPr>
            <a:r>
              <a:rPr lang="en-US" dirty="0">
                <a:solidFill>
                  <a:srgbClr val="000000"/>
                </a:solidFill>
              </a:rPr>
              <a:t>Wednesday, July 11, AM1</a:t>
            </a:r>
          </a:p>
          <a:p>
            <a:pPr eaLnBrk="1" hangingPunct="1">
              <a:lnSpc>
                <a:spcPct val="90000"/>
              </a:lnSpc>
              <a:defRPr/>
            </a:pPr>
            <a:r>
              <a:rPr lang="en-US" sz="1800" dirty="0" err="1"/>
              <a:t>TGba</a:t>
            </a:r>
            <a:r>
              <a:rPr lang="en-US" sz="1800" dirty="0"/>
              <a:t> joint meeting preparation: </a:t>
            </a:r>
            <a:r>
              <a:rPr lang="en-US" sz="1800" b="0" dirty="0">
                <a:hlinkClick r:id="rId11"/>
              </a:rPr>
              <a:t>11-18/0884r1</a:t>
            </a:r>
            <a:r>
              <a:rPr lang="en-US" sz="1800" b="0" dirty="0"/>
              <a:t>, </a:t>
            </a:r>
            <a:r>
              <a:rPr lang="en-US" sz="1800" b="0" dirty="0">
                <a:hlinkClick r:id="rId12"/>
              </a:rPr>
              <a:t>11-18/1016r0</a:t>
            </a:r>
            <a:r>
              <a:rPr lang="en-US" sz="1800" b="0" dirty="0"/>
              <a:t>, </a:t>
            </a:r>
            <a:r>
              <a:rPr lang="en-US" sz="1800" b="0" dirty="0">
                <a:hlinkClick r:id="rId13"/>
              </a:rPr>
              <a:t>11-18/1017r0</a:t>
            </a:r>
            <a:r>
              <a:rPr lang="en-US" sz="1800" b="0" dirty="0"/>
              <a:t>, </a:t>
            </a:r>
            <a:r>
              <a:rPr lang="en-US" sz="1800" b="0" dirty="0">
                <a:hlinkClick r:id="rId14"/>
              </a:rPr>
              <a:t>11-18/1020r0</a:t>
            </a:r>
            <a:r>
              <a:rPr lang="en-US" sz="1800" b="0" dirty="0"/>
              <a:t> </a:t>
            </a:r>
          </a:p>
          <a:p>
            <a:pPr eaLnBrk="1" hangingPunct="1">
              <a:lnSpc>
                <a:spcPct val="90000"/>
              </a:lnSpc>
              <a:defRPr/>
            </a:pPr>
            <a:r>
              <a:rPr lang="en-US" sz="1800" dirty="0"/>
              <a:t>Continue the others, above, as needed</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Thursday, July 12,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eaLnBrk="1" hangingPunct="1">
              <a:lnSpc>
                <a:spcPct val="90000"/>
              </a:lnSpc>
              <a:defRPr/>
            </a:pPr>
            <a:r>
              <a:rPr lang="en-US" sz="2000" dirty="0" err="1"/>
              <a:t>TGba</a:t>
            </a:r>
            <a:r>
              <a:rPr lang="en-US" sz="2000" dirty="0"/>
              <a:t> joint meeting preparation: </a:t>
            </a:r>
            <a:r>
              <a:rPr lang="en-US" sz="2000" b="0" dirty="0">
                <a:hlinkClick r:id="rId3"/>
              </a:rPr>
              <a:t>11-18/0884r1</a:t>
            </a:r>
            <a:r>
              <a:rPr lang="en-US" sz="2000" b="0" dirty="0"/>
              <a:t>, </a:t>
            </a:r>
            <a:r>
              <a:rPr lang="en-US" sz="2000" b="0" dirty="0">
                <a:hlinkClick r:id="rId4"/>
              </a:rPr>
              <a:t>11-18/1016r0</a:t>
            </a:r>
            <a:r>
              <a:rPr lang="en-US" sz="2000" b="0" dirty="0"/>
              <a:t>, </a:t>
            </a:r>
            <a:r>
              <a:rPr lang="en-US" sz="2000" b="0" dirty="0">
                <a:hlinkClick r:id="rId5"/>
              </a:rPr>
              <a:t>11-18/1017r0</a:t>
            </a:r>
            <a:r>
              <a:rPr lang="en-US" sz="2000" b="0" dirty="0"/>
              <a:t>, </a:t>
            </a:r>
            <a:r>
              <a:rPr lang="en-US" sz="2000" b="0" dirty="0">
                <a:hlinkClick r:id="rId6"/>
              </a:rPr>
              <a:t>11-18/1020r0</a:t>
            </a:r>
            <a:r>
              <a:rPr lang="en-US" sz="2000" b="0" dirty="0"/>
              <a:t> </a:t>
            </a:r>
          </a:p>
          <a:p>
            <a:pPr marL="0" indent="0" eaLnBrk="1" hangingPunct="1">
              <a:lnSpc>
                <a:spcPct val="90000"/>
              </a:lnSpc>
              <a:buFontTx/>
              <a:buNone/>
              <a:defRPr/>
            </a:pPr>
            <a:r>
              <a:rPr lang="en-US" sz="2800" dirty="0">
                <a:solidFill>
                  <a:srgbClr val="000000"/>
                </a:solidFill>
              </a:rPr>
              <a:t>Joint session with </a:t>
            </a:r>
            <a:r>
              <a:rPr lang="en-US" sz="2800" dirty="0" err="1">
                <a:solidFill>
                  <a:srgbClr val="000000"/>
                </a:solidFill>
              </a:rPr>
              <a:t>TGba</a:t>
            </a:r>
            <a:r>
              <a:rPr lang="en-US" sz="2800" dirty="0">
                <a:solidFill>
                  <a:srgbClr val="000000"/>
                </a:solidFill>
              </a:rPr>
              <a:t> – Thursday, July 12, PM2</a:t>
            </a:r>
          </a:p>
          <a:p>
            <a:pPr marL="342900" lvl="1" indent="-342900" eaLnBrk="1" hangingPunct="1">
              <a:lnSpc>
                <a:spcPct val="90000"/>
              </a:lnSpc>
              <a:buFontTx/>
              <a:buChar char="•"/>
              <a:defRPr/>
            </a:pPr>
            <a:r>
              <a:rPr lang="en-US" b="1" dirty="0"/>
              <a:t>Investigation of WUR architecture topics; eventually may lead into “split” PHYs (LC, 28 GHz (</a:t>
            </a:r>
            <a:r>
              <a:rPr lang="en-US" b="1" dirty="0" err="1"/>
              <a:t>Phazr</a:t>
            </a:r>
            <a:r>
              <a:rPr lang="en-US" b="1" dirty="0"/>
              <a:t>)): </a:t>
            </a:r>
            <a:r>
              <a:rPr lang="en-US" dirty="0">
                <a:hlinkClick r:id="rId7"/>
              </a:rPr>
              <a:t>11-17/1025r0</a:t>
            </a:r>
            <a:r>
              <a:rPr lang="en-US" dirty="0"/>
              <a:t>, </a:t>
            </a:r>
            <a:r>
              <a:rPr lang="en-US" dirty="0">
                <a:hlinkClick r:id="rId3"/>
              </a:rPr>
              <a:t>11-18/0884r1</a:t>
            </a:r>
            <a:r>
              <a:rPr lang="en-US" dirty="0"/>
              <a:t>, </a:t>
            </a:r>
            <a:r>
              <a:rPr lang="en-US" dirty="0">
                <a:hlinkClick r:id="rId4"/>
              </a:rPr>
              <a:t>11-18/1016r0</a:t>
            </a:r>
            <a:r>
              <a:rPr lang="en-US" dirty="0"/>
              <a:t>, </a:t>
            </a:r>
            <a:r>
              <a:rPr lang="en-US" dirty="0">
                <a:hlinkClick r:id="rId5"/>
              </a:rPr>
              <a:t>11-18/1017r0</a:t>
            </a:r>
            <a:r>
              <a:rPr lang="en-US" dirty="0"/>
              <a:t>, </a:t>
            </a:r>
            <a:r>
              <a:rPr lang="en-US" dirty="0">
                <a:hlinkClick r:id="rId6"/>
              </a:rPr>
              <a:t>11-18/1020r0</a:t>
            </a:r>
            <a:r>
              <a:rPr lang="en-US" dirty="0"/>
              <a:t> </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11-18/0942r0</a:t>
            </a:r>
            <a:endParaRPr lang="en-US" altLang="en-US" dirty="0"/>
          </a:p>
          <a:p>
            <a:pPr lvl="1" eaLnBrk="1" hangingPunct="1"/>
            <a:r>
              <a:rPr lang="en-US" altLang="en-US" dirty="0">
                <a:hlinkClick r:id="rId4"/>
              </a:rPr>
              <a:t>11-18/0999r0</a:t>
            </a:r>
            <a:r>
              <a:rPr lang="en-US" altLang="en-US" dirty="0"/>
              <a:t> (</a:t>
            </a:r>
            <a:r>
              <a:rPr lang="en-US" altLang="en-US" dirty="0" err="1"/>
              <a:t>TGba</a:t>
            </a:r>
            <a:r>
              <a:rPr lang="en-US" altLang="en-US" dirty="0"/>
              <a:t> minutes, capturing Thursday PM2 joint meeting)</a:t>
            </a:r>
          </a:p>
          <a:p>
            <a:pPr eaLnBrk="1" hangingPunct="1"/>
            <a:r>
              <a:rPr lang="en-US" altLang="en-US" b="0" dirty="0"/>
              <a:t>May teleconference minutes:</a:t>
            </a:r>
          </a:p>
          <a:p>
            <a:pPr lvl="1" eaLnBrk="1" hangingPunct="1"/>
            <a:r>
              <a:rPr lang="en-US" altLang="en-US" dirty="0">
                <a:hlinkClick r:id="rId5"/>
              </a:rPr>
              <a:t>11-18/1021r0</a:t>
            </a:r>
            <a:r>
              <a:rPr lang="en-US" altLang="en-US" dirty="0"/>
              <a:t> </a:t>
            </a:r>
          </a:p>
          <a:p>
            <a:pPr eaLnBrk="1" hangingPunct="1"/>
            <a:r>
              <a:rPr lang="en-US" altLang="en-US" b="0" dirty="0"/>
              <a:t>June teleconference minutes:</a:t>
            </a:r>
          </a:p>
          <a:p>
            <a:pPr lvl="1" eaLnBrk="1" hangingPunct="1"/>
            <a:r>
              <a:rPr lang="en-US" altLang="en-US" dirty="0">
                <a:hlinkClick r:id="rId6"/>
              </a:rPr>
              <a:t>11-18/1098r0</a:t>
            </a:r>
            <a:r>
              <a:rPr lang="en-US" altLang="en-US" dirty="0"/>
              <a:t> </a:t>
            </a:r>
            <a:endParaRPr lang="en-US" altLang="en-US" b="0"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Egyptian architecture picture allocations</a:t>
            </a:r>
          </a:p>
        </p:txBody>
      </p:sp>
      <p:graphicFrame>
        <p:nvGraphicFramePr>
          <p:cNvPr id="7" name="Content Placeholder 6">
            <a:extLst>
              <a:ext uri="{FF2B5EF4-FFF2-40B4-BE49-F238E27FC236}">
                <a16:creationId xmlns:a16="http://schemas.microsoft.com/office/drawing/2014/main" id="{E94414CE-B1D1-4AA5-ACD8-682DBF7E352A}"/>
              </a:ext>
            </a:extLst>
          </p:cNvPr>
          <p:cNvGraphicFramePr>
            <a:graphicFrameLocks noGrp="1"/>
          </p:cNvGraphicFramePr>
          <p:nvPr>
            <p:ph idx="1"/>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877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2018, San Diego,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11-18/1051r1</a:t>
            </a:r>
            <a:r>
              <a:rPr lang="en-US" b="0" dirty="0"/>
              <a:t> </a:t>
            </a:r>
          </a:p>
          <a:p>
            <a:endParaRPr lang="en-US" altLang="en-US"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11</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Review of slides 29-31 (in this deck)</a:t>
            </a:r>
          </a:p>
          <a:p>
            <a:pPr>
              <a:defRPr/>
            </a:pPr>
            <a:r>
              <a:rPr lang="en-US" sz="2000" dirty="0"/>
              <a:t>Review of “802.11ba Architecture discussion” (Ganesh Venkatesan)</a:t>
            </a:r>
            <a:r>
              <a:rPr lang="en-US" sz="2000" dirty="0">
                <a:hlinkClick r:id="rId2"/>
              </a:rPr>
              <a:t> 11-18/0884r1</a:t>
            </a:r>
            <a:endParaRPr lang="en-US" sz="2000" dirty="0"/>
          </a:p>
          <a:p>
            <a:pPr>
              <a:defRPr/>
            </a:pPr>
            <a:r>
              <a:rPr lang="en-US" sz="2000" dirty="0"/>
              <a:t>Review of “Definition of WUR Mode” (</a:t>
            </a:r>
            <a:r>
              <a:rPr lang="en-US" sz="2000" dirty="0">
                <a:hlinkClick r:id="rId3"/>
              </a:rPr>
              <a:t>11-17-0972r2</a:t>
            </a:r>
            <a:r>
              <a:rPr lang="en-US" sz="2000" dirty="0"/>
              <a:t>)</a:t>
            </a:r>
          </a:p>
          <a:p>
            <a:pPr>
              <a:defRPr/>
            </a:pPr>
            <a:r>
              <a:rPr lang="en-US" sz="2000" dirty="0"/>
              <a:t>Review of Specification Framework (</a:t>
            </a:r>
            <a:r>
              <a:rPr lang="en-US" sz="2000" dirty="0">
                <a:hlinkClick r:id="rId4"/>
              </a:rPr>
              <a:t>11-17/0575r11</a:t>
            </a:r>
            <a:r>
              <a:rPr lang="en-US" sz="2000" dirty="0"/>
              <a:t>)</a:t>
            </a:r>
          </a:p>
          <a:p>
            <a:pPr>
              <a:defRPr/>
            </a:pPr>
            <a:r>
              <a:rPr lang="en-US" sz="2000" dirty="0"/>
              <a:t>Review of inputs from teleconferences: </a:t>
            </a:r>
            <a:r>
              <a:rPr lang="en-US" sz="2000" dirty="0">
                <a:hlinkClick r:id="rId5"/>
              </a:rPr>
              <a:t>11-18/1016r0</a:t>
            </a:r>
            <a:r>
              <a:rPr lang="en-US" sz="2000" dirty="0"/>
              <a:t>, </a:t>
            </a:r>
            <a:r>
              <a:rPr lang="en-US" sz="2000" dirty="0">
                <a:hlinkClick r:id="rId6"/>
              </a:rPr>
              <a:t>11-18/1017r0</a:t>
            </a:r>
            <a:r>
              <a:rPr lang="en-US" sz="2000" dirty="0"/>
              <a:t>, </a:t>
            </a:r>
            <a:r>
              <a:rPr lang="en-US" sz="2000" dirty="0">
                <a:hlinkClick r:id="rId7"/>
              </a:rPr>
              <a:t>11-18/1020r0</a:t>
            </a:r>
            <a:r>
              <a:rPr lang="en-US" sz="2000" dirty="0"/>
              <a:t> </a:t>
            </a:r>
          </a:p>
          <a:p>
            <a:pPr>
              <a:defRPr/>
            </a:pPr>
            <a:endParaRPr lang="en-US" sz="2000" dirty="0"/>
          </a:p>
          <a:p>
            <a:pPr>
              <a:defRPr/>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“802.11BA topics related to ARC” (Ganesh Venkatesan) </a:t>
            </a:r>
            <a:r>
              <a:rPr lang="en-US" sz="1600" dirty="0">
                <a:hlinkClick r:id="rId2"/>
              </a:rPr>
              <a:t>11-18/0533r2</a:t>
            </a:r>
            <a:endParaRPr lang="en-US" sz="1600" dirty="0">
              <a:hlinkClick r:id="rId3"/>
            </a:endParaRPr>
          </a:p>
          <a:p>
            <a:pPr lvl="1">
              <a:defRPr/>
            </a:pPr>
            <a:r>
              <a:rPr lang="en-US" sz="1600" dirty="0"/>
              <a:t>“11BA Arch Discussion” (Mark Hamilton)</a:t>
            </a:r>
            <a:r>
              <a:rPr lang="en-US" sz="1600" dirty="0">
                <a:hlinkClick r:id="rId3"/>
              </a:rPr>
              <a:t> 11-17/1025r0</a:t>
            </a:r>
            <a:r>
              <a:rPr lang="en-US" sz="1600" dirty="0"/>
              <a:t> </a:t>
            </a:r>
          </a:p>
          <a:p>
            <a:pPr lvl="1">
              <a:defRPr/>
            </a:pPr>
            <a:r>
              <a:rPr lang="en-US" sz="1600" dirty="0"/>
              <a:t>Review of “802.11ba Architecture discussion” (Ganesh Venkatesan)</a:t>
            </a:r>
            <a:r>
              <a:rPr lang="en-US" sz="1600" dirty="0">
                <a:hlinkClick r:id="rId4"/>
              </a:rPr>
              <a:t> 11-18/0884r1</a:t>
            </a:r>
            <a:endParaRPr lang="en-US" sz="1600" dirty="0"/>
          </a:p>
          <a:p>
            <a:pPr lvl="1">
              <a:defRPr/>
            </a:pPr>
            <a:r>
              <a:rPr lang="en-US" sz="1600" dirty="0"/>
              <a:t>Review of “Definition of WUR Mode” (</a:t>
            </a:r>
            <a:r>
              <a:rPr lang="en-US" sz="1600" dirty="0">
                <a:hlinkClick r:id="rId5"/>
              </a:rPr>
              <a:t>11-17-0972r2</a:t>
            </a:r>
            <a:r>
              <a:rPr lang="en-US" sz="1600" dirty="0"/>
              <a:t>)</a:t>
            </a:r>
          </a:p>
          <a:p>
            <a:pPr lvl="1">
              <a:defRPr/>
            </a:pPr>
            <a:r>
              <a:rPr lang="en-US" sz="1600" dirty="0"/>
              <a:t>Review of Specification Framework (</a:t>
            </a:r>
            <a:r>
              <a:rPr lang="en-US" sz="1600" dirty="0">
                <a:hlinkClick r:id="rId6"/>
              </a:rPr>
              <a:t>11-17/0575r11</a:t>
            </a:r>
            <a:r>
              <a:rPr lang="en-US" sz="1600" dirty="0"/>
              <a:t>)</a:t>
            </a:r>
          </a:p>
          <a:p>
            <a:pPr lvl="1">
              <a:defRPr/>
            </a:pPr>
            <a:r>
              <a:rPr lang="en-US" sz="1600" dirty="0"/>
              <a:t>Review of inputs from ARC teleconferences: </a:t>
            </a:r>
            <a:r>
              <a:rPr lang="en-US" sz="1600" dirty="0">
                <a:hlinkClick r:id="rId7"/>
              </a:rPr>
              <a:t>11-18/1016r0</a:t>
            </a:r>
            <a:r>
              <a:rPr lang="en-US" sz="1600" dirty="0"/>
              <a:t>, </a:t>
            </a:r>
            <a:r>
              <a:rPr lang="en-US" sz="1600" dirty="0">
                <a:hlinkClick r:id="rId8"/>
              </a:rPr>
              <a:t>11-18/1017r0</a:t>
            </a:r>
            <a:r>
              <a:rPr lang="en-US" sz="1600" dirty="0"/>
              <a:t>, </a:t>
            </a:r>
            <a:r>
              <a:rPr lang="en-US" sz="1600" dirty="0">
                <a:hlinkClick r:id="rId9"/>
              </a:rPr>
              <a:t>11-18/1020r0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Started in March session with substantive discussions</a:t>
            </a:r>
          </a:p>
        </p:txBody>
      </p:sp>
    </p:spTree>
    <p:extLst>
      <p:ext uri="{BB962C8B-B14F-4D97-AF65-F5344CB8AC3E}">
        <p14:creationId xmlns:p14="http://schemas.microsoft.com/office/powerpoint/2010/main" val="101010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10</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43584</TotalTime>
  <Words>2390</Words>
  <Application>Microsoft Office PowerPoint</Application>
  <PresentationFormat>On-screen Show (4:3)</PresentationFormat>
  <Paragraphs>259</Paragraphs>
  <Slides>32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ARC-SC-agenda-July-2018</vt:lpstr>
      <vt:lpstr>Abstract</vt:lpstr>
      <vt:lpstr>IEEE 802.11   Architecture Standing Committee</vt:lpstr>
      <vt:lpstr>Tuesday, July 10th,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2018 (1 of 2)</vt:lpstr>
      <vt:lpstr>ARC Agenda – July 2018 (2 of 2)</vt:lpstr>
      <vt:lpstr>Prior ARC Minutes</vt:lpstr>
      <vt:lpstr>Egyptian architecture picture allocations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AP/DS/Portal architecture and 802 concepts</vt:lpstr>
      <vt:lpstr>MLME-RESET, versus MLME-JOIN and MLME-START</vt:lpstr>
      <vt:lpstr>Wednesday, July 11th, AM1</vt:lpstr>
      <vt:lpstr>Thursday, July 12th, AM2</vt:lpstr>
      <vt:lpstr>ARC Future Activities &amp; sessions</vt:lpstr>
      <vt:lpstr>Planning for September 2018</vt:lpstr>
      <vt:lpstr>Prep for TGba joint session</vt:lpstr>
      <vt:lpstr>Thursday, July 12th, PM2 Joint session with TGba and ARC</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627</cp:revision>
  <cp:lastPrinted>1998-02-10T13:28:06Z</cp:lastPrinted>
  <dcterms:created xsi:type="dcterms:W3CDTF">2009-07-15T16:38:20Z</dcterms:created>
  <dcterms:modified xsi:type="dcterms:W3CDTF">2018-07-11T15:06:13Z</dcterms:modified>
</cp:coreProperties>
</file>