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62" r:id="rId18"/>
    <p:sldId id="355" r:id="rId19"/>
    <p:sldId id="351" r:id="rId20"/>
    <p:sldId id="320" r:id="rId21"/>
    <p:sldId id="371" r:id="rId22"/>
    <p:sldId id="359" r:id="rId23"/>
    <p:sldId id="366" r:id="rId24"/>
    <p:sldId id="379" r:id="rId25"/>
    <p:sldId id="360" r:id="rId26"/>
    <p:sldId id="280" r:id="rId27"/>
    <p:sldId id="378" r:id="rId28"/>
    <p:sldId id="372" r:id="rId29"/>
    <p:sldId id="373" r:id="rId30"/>
    <p:sldId id="374" r:id="rId31"/>
    <p:sldId id="375"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89" d="100"/>
          <a:sy n="89" d="100"/>
        </p:scale>
        <p:origin x="33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802.11-18/1049r0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8/11-18-1051-00-0arc-what-is-an-ess.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0362-01-00ax-cr-for-cids-in-10-2-6.doc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884-01-0arc-802-11ba-architecture-discussion.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020-00-0arc-discussion-on-wur-802-11ba-states.pptx" TargetMode="External"/><Relationship Id="rId5"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1016-00-0arc-wur-state-diagram-proposal-hamilton.vsd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942-00-0arc-arc-sc-meeting-minutes-ma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18/11-18-1021-00-0arc-arc-sc-teleconference-minutes-may-24-2018.docx" TargetMode="External"/><Relationship Id="rId4" Type="http://schemas.openxmlformats.org/officeDocument/2006/relationships/hyperlink" Target="https://mentor.ieee.org/802.11/dcn/18/11-18-0999-00-00ba-meeting-minutes-may-2018.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051-00-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972-02-00ba-definition-of-wur-mode.pptx" TargetMode="External"/><Relationship Id="rId7" Type="http://schemas.openxmlformats.org/officeDocument/2006/relationships/hyperlink" Target="https://mentor.ieee.org/802.11/dcn/18/11-18-1020-00-0arc-discussion-on-wur-802-11ba-states.pptx" TargetMode="External"/><Relationship Id="rId2" Type="http://schemas.openxmlformats.org/officeDocument/2006/relationships/hyperlink" Target="https://mentor.ieee.org/802.11/dcn/18/11-18-0884-01-0arc-802-11ba-architecture-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016-00-0arc-wur-state-diagram-proposal-hamilton.vsdx" TargetMode="External"/><Relationship Id="rId4" Type="http://schemas.openxmlformats.org/officeDocument/2006/relationships/hyperlink" Target="https://mentor.ieee.org/802.11/dcn/17/11-17-0575-11-00ba-spec-framework.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18/11-18-1017-00-0arc-wur-multi-ap-reference-model.vsd"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16-00-0arc-wur-state-diagram-proposal-hamilton.vsdx" TargetMode="External"/><Relationship Id="rId2" Type="http://schemas.openxmlformats.org/officeDocument/2006/relationships/hyperlink" Target="https://mentor.ieee.org/802.11/dcn/18/11-18-0533-02-0arc-802-11ba-topics-related-to-arc.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575-11-00ba-spec-framework.docx" TargetMode="External"/><Relationship Id="rId5" Type="http://schemas.openxmlformats.org/officeDocument/2006/relationships/hyperlink" Target="https://mentor.ieee.org/802.11/dcn/17/11-17-0972-02-00ba-definition-of-wur-mode.pptx" TargetMode="External"/><Relationship Id="rId4" Type="http://schemas.openxmlformats.org/officeDocument/2006/relationships/hyperlink" Target="https://mentor.ieee.org/802.11/dcn/18/11-18-0884-01-0arc-802-11ba-architecture-discussion.pptx" TargetMode="External"/><Relationship Id="rId9" Type="http://schemas.openxmlformats.org/officeDocument/2006/relationships/hyperlink" Target="https://mentor.ieee.org/802.11/dcn/18/11-18-1020-00-0arc-discussion-on-wur-802-11ba-states.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2018-07-09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5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July 10, PM2</a:t>
            </a:r>
            <a:endParaRPr lang="en-US" sz="20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use of FTM update - </a:t>
            </a:r>
            <a:r>
              <a:rPr lang="en-US" dirty="0">
                <a:hlinkClick r:id="rId3"/>
              </a:rPr>
              <a:t>11-17/1086r4</a:t>
            </a:r>
            <a:r>
              <a:rPr lang="en-US" dirty="0"/>
              <a:t> </a:t>
            </a:r>
          </a:p>
          <a:p>
            <a:pPr marL="342900" lvl="1" indent="-342900" eaLnBrk="1" hangingPunct="1">
              <a:lnSpc>
                <a:spcPct val="90000"/>
              </a:lnSpc>
              <a:buFontTx/>
              <a:buChar char="•"/>
              <a:defRPr/>
            </a:pPr>
            <a:r>
              <a:rPr lang="en-US" b="1" dirty="0"/>
              <a:t>802 (and 802.1) activities: 802c, 802.1CQ</a:t>
            </a:r>
          </a:p>
          <a:p>
            <a:pPr marL="342900" lvl="1" indent="-342900" eaLnBrk="1" hangingPunct="1">
              <a:lnSpc>
                <a:spcPct val="90000"/>
              </a:lnSpc>
              <a:buFontTx/>
              <a:buChar char="•"/>
              <a:defRPr/>
            </a:pPr>
            <a:r>
              <a:rPr lang="en-US" b="1" dirty="0"/>
              <a:t>IETF/802 coordination</a:t>
            </a:r>
          </a:p>
          <a:p>
            <a:pPr marL="342900" lvl="1" indent="-342900" eaLnBrk="1" hangingPunct="1">
              <a:lnSpc>
                <a:spcPct val="90000"/>
              </a:lnSpc>
              <a:buFont typeface="Arial" pitchFamily="34" charset="0"/>
              <a:buChar char="•"/>
              <a:defRPr/>
            </a:pPr>
            <a:r>
              <a:rPr lang="en-US" b="1" dirty="0"/>
              <a:t>Continued review of </a:t>
            </a:r>
            <a:r>
              <a:rPr lang="en-US" b="1" dirty="0" err="1"/>
              <a:t>TGax</a:t>
            </a:r>
            <a:r>
              <a:rPr lang="en-US" b="1" dirty="0"/>
              <a:t> approach to subclause 10.2 and Figure 10-1: </a:t>
            </a:r>
            <a:r>
              <a:rPr lang="en-US" dirty="0">
                <a:hlinkClick r:id="rId4"/>
              </a:rPr>
              <a:t>11-18/0362r1</a:t>
            </a:r>
            <a:r>
              <a:rPr lang="en-US" dirty="0"/>
              <a:t> </a:t>
            </a:r>
          </a:p>
          <a:p>
            <a:pPr marL="342900" lvl="1" indent="-342900" eaLnBrk="1" hangingPunct="1">
              <a:lnSpc>
                <a:spcPct val="90000"/>
              </a:lnSpc>
              <a:buFont typeface="Arial" pitchFamily="34" charset="0"/>
              <a:buChar char="•"/>
              <a:defRPr/>
            </a:pPr>
            <a:r>
              <a:rPr lang="en-US" b="1" dirty="0"/>
              <a:t>YANG/NETCONF modeling discussions – </a:t>
            </a:r>
            <a:r>
              <a:rPr lang="en-US" dirty="0"/>
              <a:t>TIG formation discussion</a:t>
            </a:r>
          </a:p>
          <a:p>
            <a:pPr marL="342900" lvl="1" indent="-342900" eaLnBrk="1" hangingPunct="1">
              <a:lnSpc>
                <a:spcPct val="90000"/>
              </a:lnSpc>
              <a:buFont typeface="Arial" pitchFamily="34" charset="0"/>
              <a:buChar char="•"/>
              <a:defRPr/>
            </a:pPr>
            <a:r>
              <a:rPr lang="en-US" b="1" dirty="0"/>
              <a:t>“What is an ESS?”: </a:t>
            </a:r>
            <a:r>
              <a:rPr lang="en-US" dirty="0">
                <a:hlinkClick r:id="rId5"/>
              </a:rPr>
              <a:t>11-18/1051r0</a:t>
            </a:r>
            <a:r>
              <a:rPr lang="en-US" dirty="0"/>
              <a:t> </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6"/>
              </a:rPr>
              <a:t>11-17/0136r2</a:t>
            </a:r>
            <a:r>
              <a:rPr lang="en-US" dirty="0"/>
              <a:t>, </a:t>
            </a:r>
            <a:r>
              <a:rPr lang="en-US" dirty="0">
                <a:hlinkClick r:id="rId7"/>
              </a:rPr>
              <a:t>11-16/1512r0</a:t>
            </a:r>
            <a:r>
              <a:rPr lang="en-US" dirty="0"/>
              <a:t>, </a:t>
            </a:r>
            <a:r>
              <a:rPr lang="en-US" dirty="0">
                <a:hlinkClick r:id="rId8"/>
              </a:rPr>
              <a:t>11-16/0720r0</a:t>
            </a:r>
            <a:r>
              <a:rPr lang="en-US" b="1" dirty="0"/>
              <a:t>, </a:t>
            </a:r>
            <a:r>
              <a:rPr lang="en-US" dirty="0">
                <a:hlinkClick r:id="rId9"/>
              </a:rPr>
              <a:t>11-15/0454r0</a:t>
            </a:r>
            <a:r>
              <a:rPr lang="en-US" b="1" dirty="0"/>
              <a:t>, </a:t>
            </a:r>
            <a:r>
              <a:rPr lang="en-US" dirty="0">
                <a:hlinkClick r:id="rId10"/>
              </a:rPr>
              <a:t>11-14/1213r1</a:t>
            </a:r>
            <a:r>
              <a:rPr lang="en-US" b="1" dirty="0"/>
              <a:t> (slides 9-11)</a:t>
            </a:r>
          </a:p>
          <a:p>
            <a:pPr eaLnBrk="1" hangingPunct="1">
              <a:lnSpc>
                <a:spcPct val="90000"/>
              </a:lnSpc>
              <a:defRPr/>
            </a:pPr>
            <a:r>
              <a:rPr lang="en-US" sz="2000" dirty="0"/>
              <a:t>MLME-RESET, versus MLME-JOIN and MLME-START</a:t>
            </a:r>
          </a:p>
          <a:p>
            <a:pPr marL="0" indent="0" eaLnBrk="1" hangingPunct="1">
              <a:lnSpc>
                <a:spcPct val="90000"/>
              </a:lnSpc>
              <a:buNone/>
              <a:defRPr/>
            </a:pPr>
            <a:r>
              <a:rPr lang="en-US" sz="2800" dirty="0">
                <a:solidFill>
                  <a:srgbClr val="000000"/>
                </a:solidFill>
              </a:rPr>
              <a:t>Wednesday, July 11, AM1</a:t>
            </a:r>
          </a:p>
          <a:p>
            <a:pPr eaLnBrk="1" hangingPunct="1">
              <a:lnSpc>
                <a:spcPct val="90000"/>
              </a:lnSpc>
              <a:defRPr/>
            </a:pPr>
            <a:r>
              <a:rPr lang="en-US" sz="2000" dirty="0"/>
              <a:t>Continue the above, as needed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Thursday, July 12,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eaLnBrk="1" hangingPunct="1">
              <a:lnSpc>
                <a:spcPct val="90000"/>
              </a:lnSpc>
              <a:defRPr/>
            </a:pPr>
            <a:r>
              <a:rPr lang="en-US" sz="2000" dirty="0" err="1"/>
              <a:t>TGba</a:t>
            </a:r>
            <a:r>
              <a:rPr lang="en-US" sz="2000" dirty="0"/>
              <a:t> joint meeting preparation: </a:t>
            </a:r>
            <a:r>
              <a:rPr lang="en-US" sz="2000" b="0" dirty="0">
                <a:hlinkClick r:id="rId3"/>
              </a:rPr>
              <a:t>11-18/0884r1</a:t>
            </a:r>
            <a:r>
              <a:rPr lang="en-US" sz="2000" b="0" dirty="0"/>
              <a:t>, </a:t>
            </a:r>
            <a:r>
              <a:rPr lang="en-US" sz="2000" b="0" dirty="0">
                <a:hlinkClick r:id="rId4"/>
              </a:rPr>
              <a:t>11-18/1016r0</a:t>
            </a:r>
            <a:r>
              <a:rPr lang="en-US" sz="2000" b="0" dirty="0"/>
              <a:t>, </a:t>
            </a:r>
            <a:r>
              <a:rPr lang="en-US" sz="2000" b="0" dirty="0">
                <a:hlinkClick r:id="rId5"/>
              </a:rPr>
              <a:t>11-18/1017r0</a:t>
            </a:r>
            <a:r>
              <a:rPr lang="en-US" sz="2000" b="0" dirty="0"/>
              <a:t>, </a:t>
            </a:r>
            <a:r>
              <a:rPr lang="en-US" sz="2000" b="0" dirty="0">
                <a:hlinkClick r:id="rId6"/>
              </a:rPr>
              <a:t>11-18/1020r0</a:t>
            </a:r>
            <a:r>
              <a:rPr lang="en-US" sz="2000" b="0" dirty="0"/>
              <a:t> </a:t>
            </a:r>
          </a:p>
          <a:p>
            <a:pPr marL="0" indent="0" eaLnBrk="1" hangingPunct="1">
              <a:lnSpc>
                <a:spcPct val="90000"/>
              </a:lnSpc>
              <a:buFontTx/>
              <a:buNone/>
              <a:defRPr/>
            </a:pPr>
            <a:r>
              <a:rPr lang="en-US" sz="2800" dirty="0">
                <a:solidFill>
                  <a:srgbClr val="000000"/>
                </a:solidFill>
              </a:rPr>
              <a:t>Joint session with </a:t>
            </a:r>
            <a:r>
              <a:rPr lang="en-US" sz="2800" dirty="0" err="1">
                <a:solidFill>
                  <a:srgbClr val="000000"/>
                </a:solidFill>
              </a:rPr>
              <a:t>TGba</a:t>
            </a:r>
            <a:r>
              <a:rPr lang="en-US" sz="2800" dirty="0">
                <a:solidFill>
                  <a:srgbClr val="000000"/>
                </a:solidFill>
              </a:rPr>
              <a:t> – Thursday, July 12, PM2</a:t>
            </a:r>
          </a:p>
          <a:p>
            <a:pPr marL="342900" lvl="1" indent="-342900" eaLnBrk="1" hangingPunct="1">
              <a:lnSpc>
                <a:spcPct val="90000"/>
              </a:lnSpc>
              <a:buFontTx/>
              <a:buChar char="•"/>
              <a:defRPr/>
            </a:pPr>
            <a:r>
              <a:rPr lang="en-US" b="1" dirty="0"/>
              <a:t>Investigation of WUR architecture topics; eventually may lead into “split” PHYs (LC, 28 GHz (</a:t>
            </a:r>
            <a:r>
              <a:rPr lang="en-US" b="1" dirty="0" err="1"/>
              <a:t>Phazr</a:t>
            </a:r>
            <a:r>
              <a:rPr lang="en-US" b="1" dirty="0"/>
              <a:t>)): </a:t>
            </a:r>
            <a:r>
              <a:rPr lang="en-US" dirty="0">
                <a:hlinkClick r:id="rId7"/>
              </a:rPr>
              <a:t>11-17/1025r0</a:t>
            </a:r>
            <a:r>
              <a:rPr lang="en-US" dirty="0"/>
              <a:t>, </a:t>
            </a:r>
            <a:r>
              <a:rPr lang="en-US" dirty="0">
                <a:hlinkClick r:id="rId3"/>
              </a:rPr>
              <a:t>11-18/0884r1</a:t>
            </a:r>
            <a:r>
              <a:rPr lang="en-US" dirty="0"/>
              <a:t>, </a:t>
            </a:r>
            <a:r>
              <a:rPr lang="en-US" dirty="0">
                <a:hlinkClick r:id="rId4"/>
              </a:rPr>
              <a:t>11-18/1016r0</a:t>
            </a:r>
            <a:r>
              <a:rPr lang="en-US" dirty="0"/>
              <a:t>, </a:t>
            </a:r>
            <a:r>
              <a:rPr lang="en-US" dirty="0">
                <a:hlinkClick r:id="rId5"/>
              </a:rPr>
              <a:t>11-18/1017r0</a:t>
            </a:r>
            <a:r>
              <a:rPr lang="en-US" dirty="0"/>
              <a:t>, </a:t>
            </a:r>
            <a:r>
              <a:rPr lang="en-US" dirty="0">
                <a:hlinkClick r:id="rId6"/>
              </a:rPr>
              <a:t>11-18/1020r0</a:t>
            </a:r>
            <a:r>
              <a:rPr lang="en-US" dirty="0"/>
              <a:t> </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a:t>
            </a:r>
          </a:p>
          <a:p>
            <a:pPr lvl="1" eaLnBrk="1" hangingPunct="1"/>
            <a:r>
              <a:rPr lang="en-US" altLang="en-US" dirty="0">
                <a:hlinkClick r:id="rId3"/>
              </a:rPr>
              <a:t>11-18/0942r0</a:t>
            </a:r>
            <a:endParaRPr lang="en-US" altLang="en-US" dirty="0"/>
          </a:p>
          <a:p>
            <a:pPr lvl="1" eaLnBrk="1" hangingPunct="1"/>
            <a:r>
              <a:rPr lang="en-US" altLang="en-US" dirty="0">
                <a:hlinkClick r:id="rId4"/>
              </a:rPr>
              <a:t>11-18/0999r0</a:t>
            </a:r>
            <a:r>
              <a:rPr lang="en-US" altLang="en-US" dirty="0"/>
              <a:t> (</a:t>
            </a:r>
            <a:r>
              <a:rPr lang="en-US" altLang="en-US" dirty="0" err="1"/>
              <a:t>TGba</a:t>
            </a:r>
            <a:r>
              <a:rPr lang="en-US" altLang="en-US" dirty="0"/>
              <a:t> minutes, capturing Thursday PM2 joint meeting)</a:t>
            </a:r>
          </a:p>
          <a:p>
            <a:pPr eaLnBrk="1" hangingPunct="1"/>
            <a:r>
              <a:rPr lang="en-US" altLang="en-US" b="0" dirty="0"/>
              <a:t>May teleconference minutes:</a:t>
            </a:r>
          </a:p>
          <a:p>
            <a:pPr lvl="1" eaLnBrk="1" hangingPunct="1"/>
            <a:r>
              <a:rPr lang="en-US" altLang="en-US" dirty="0">
                <a:hlinkClick r:id="rId5"/>
              </a:rPr>
              <a:t>11-18/1021r0</a:t>
            </a:r>
            <a:r>
              <a:rPr lang="en-US" altLang="en-US" dirty="0"/>
              <a:t> </a:t>
            </a:r>
          </a:p>
          <a:p>
            <a:pPr eaLnBrk="1" hangingPunct="1"/>
            <a:r>
              <a:rPr lang="en-US" altLang="en-US" b="0" dirty="0"/>
              <a:t>June teleconference minutes:</a:t>
            </a:r>
          </a:p>
          <a:p>
            <a:pPr lvl="1" eaLnBrk="1" hangingPunct="1"/>
            <a:r>
              <a:rPr lang="en-US" altLang="en-US" dirty="0"/>
              <a:t>&lt;</a:t>
            </a:r>
            <a:r>
              <a:rPr lang="en-US" altLang="en-US" dirty="0" err="1"/>
              <a:t>tbd</a:t>
            </a:r>
            <a:r>
              <a:rPr lang="en-US" altLang="en-US" dirty="0"/>
              <a:t>&gt;</a:t>
            </a:r>
            <a:endParaRPr lang="en-US" altLang="en-US" b="0"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updates, formulate response</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Next steps?  (Are any underway, already?)</a:t>
            </a:r>
          </a:p>
          <a:p>
            <a:pPr lvl="1">
              <a:spcBef>
                <a:spcPts val="0"/>
              </a:spcBef>
            </a:pPr>
            <a:r>
              <a:rPr lang="en-US" altLang="en-US" sz="1600" dirty="0"/>
              <a:t>TIG?</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11-18/1051r0</a:t>
            </a:r>
            <a:r>
              <a:rPr lang="en-US" b="0" dirty="0"/>
              <a:t> </a:t>
            </a:r>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2018, San Diego,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11</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 next steps</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Prep for </a:t>
            </a:r>
            <a:r>
              <a:rPr lang="en-US" altLang="en-US" dirty="0" err="1"/>
              <a:t>TGba</a:t>
            </a:r>
            <a:r>
              <a:rPr lang="en-US" altLang="en-US" dirty="0"/>
              <a:t> joint session</a:t>
            </a:r>
          </a:p>
        </p:txBody>
      </p:sp>
      <p:sp>
        <p:nvSpPr>
          <p:cNvPr id="30723" name="Rectangle 3"/>
          <p:cNvSpPr>
            <a:spLocks noGrp="1" noChangeArrowheads="1"/>
          </p:cNvSpPr>
          <p:nvPr>
            <p:ph idx="1"/>
          </p:nvPr>
        </p:nvSpPr>
        <p:spPr>
          <a:xfrm>
            <a:off x="685800" y="1371600"/>
            <a:ext cx="7772400" cy="5029200"/>
          </a:xfrm>
        </p:spPr>
        <p:txBody>
          <a:bodyPr/>
          <a:lstStyle/>
          <a:p>
            <a:pPr marL="0" indent="0">
              <a:buNone/>
              <a:defRPr/>
            </a:pPr>
            <a:r>
              <a:rPr lang="en-US" sz="2000" dirty="0"/>
              <a:t>Suggest:</a:t>
            </a:r>
          </a:p>
          <a:p>
            <a:pPr>
              <a:defRPr/>
            </a:pPr>
            <a:r>
              <a:rPr lang="en-US" sz="2000" dirty="0"/>
              <a:t>Review of slides 29-31 (in this deck)</a:t>
            </a:r>
          </a:p>
          <a:p>
            <a:pPr>
              <a:defRPr/>
            </a:pPr>
            <a:r>
              <a:rPr lang="en-US" sz="2000" dirty="0"/>
              <a:t>Review of “802.11ba Architecture discussion” (Ganesh Venkatesan)</a:t>
            </a:r>
            <a:r>
              <a:rPr lang="en-US" sz="2000" dirty="0">
                <a:hlinkClick r:id="rId2"/>
              </a:rPr>
              <a:t> 11-18/0884r1</a:t>
            </a:r>
            <a:endParaRPr lang="en-US" sz="2000" dirty="0"/>
          </a:p>
          <a:p>
            <a:pPr>
              <a:defRPr/>
            </a:pPr>
            <a:r>
              <a:rPr lang="en-US" sz="2000" dirty="0"/>
              <a:t>Review of “Definition of WUR Mode” (</a:t>
            </a:r>
            <a:r>
              <a:rPr lang="en-US" sz="2000" dirty="0">
                <a:hlinkClick r:id="rId3"/>
              </a:rPr>
              <a:t>11-17-0972r2</a:t>
            </a:r>
            <a:r>
              <a:rPr lang="en-US" sz="2000" dirty="0"/>
              <a:t>)</a:t>
            </a:r>
          </a:p>
          <a:p>
            <a:pPr>
              <a:defRPr/>
            </a:pPr>
            <a:r>
              <a:rPr lang="en-US" sz="2000" dirty="0"/>
              <a:t>Review of Specification Framework (</a:t>
            </a:r>
            <a:r>
              <a:rPr lang="en-US" sz="2000" dirty="0">
                <a:hlinkClick r:id="rId4"/>
              </a:rPr>
              <a:t>11-17/0575r11</a:t>
            </a:r>
            <a:r>
              <a:rPr lang="en-US" sz="2000" dirty="0"/>
              <a:t>)</a:t>
            </a:r>
          </a:p>
          <a:p>
            <a:pPr>
              <a:defRPr/>
            </a:pPr>
            <a:r>
              <a:rPr lang="en-US" sz="2000" dirty="0"/>
              <a:t>Review of inputs from teleconferences: </a:t>
            </a:r>
            <a:r>
              <a:rPr lang="en-US" sz="2000" dirty="0">
                <a:hlinkClick r:id="rId5"/>
              </a:rPr>
              <a:t>11-18/1016r0</a:t>
            </a:r>
            <a:r>
              <a:rPr lang="en-US" sz="2000" dirty="0"/>
              <a:t>, </a:t>
            </a:r>
            <a:r>
              <a:rPr lang="en-US" sz="2000" dirty="0">
                <a:hlinkClick r:id="rId6"/>
              </a:rPr>
              <a:t>11-18/1017r0</a:t>
            </a:r>
            <a:r>
              <a:rPr lang="en-US" sz="2000" dirty="0"/>
              <a:t>, </a:t>
            </a:r>
            <a:r>
              <a:rPr lang="en-US" sz="2000" dirty="0">
                <a:hlinkClick r:id="rId7"/>
              </a:rPr>
              <a:t>11-18/1020r0</a:t>
            </a:r>
            <a:r>
              <a:rPr lang="en-US" sz="2000" dirty="0"/>
              <a:t> </a:t>
            </a:r>
          </a:p>
          <a:p>
            <a:pPr>
              <a:defRPr/>
            </a:pPr>
            <a:endParaRPr lang="en-US" sz="2000" dirty="0"/>
          </a:p>
          <a:p>
            <a:pPr>
              <a:defRPr/>
            </a:pP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PM2</a:t>
            </a:r>
            <a:br>
              <a:rPr lang="en-US" altLang="en-US" dirty="0"/>
            </a:br>
            <a:r>
              <a:rPr lang="en-US" altLang="en-US" dirty="0"/>
              <a:t>Joint session with </a:t>
            </a:r>
            <a:r>
              <a:rPr lang="en-US" altLang="en-US" dirty="0" err="1"/>
              <a:t>TGba</a:t>
            </a:r>
            <a:r>
              <a:rPr lang="en-US" altLang="en-US" dirty="0"/>
              <a:t> and ARC</a:t>
            </a:r>
          </a:p>
        </p:txBody>
      </p:sp>
    </p:spTree>
    <p:extLst>
      <p:ext uri="{BB962C8B-B14F-4D97-AF65-F5344CB8AC3E}">
        <p14:creationId xmlns:p14="http://schemas.microsoft.com/office/powerpoint/2010/main" val="3954719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t>“802.11BA topics related to ARC” (Ganesh Venkatesan) </a:t>
            </a:r>
            <a:r>
              <a:rPr lang="en-US" sz="1600" dirty="0">
                <a:hlinkClick r:id="rId2"/>
              </a:rPr>
              <a:t>11-18/0533r2</a:t>
            </a:r>
            <a:endParaRPr lang="en-US" sz="1600" dirty="0">
              <a:hlinkClick r:id="rId3"/>
            </a:endParaRPr>
          </a:p>
          <a:p>
            <a:pPr lvl="1">
              <a:defRPr/>
            </a:pPr>
            <a:r>
              <a:rPr lang="en-US" sz="1600" dirty="0"/>
              <a:t>“11BA Arch Discussion” (Mark Hamilton)</a:t>
            </a:r>
            <a:r>
              <a:rPr lang="en-US" sz="1600" dirty="0">
                <a:hlinkClick r:id="rId3"/>
              </a:rPr>
              <a:t> 11-17/1025r0</a:t>
            </a:r>
            <a:r>
              <a:rPr lang="en-US" sz="1600" dirty="0"/>
              <a:t> </a:t>
            </a:r>
          </a:p>
          <a:p>
            <a:pPr lvl="1">
              <a:defRPr/>
            </a:pPr>
            <a:r>
              <a:rPr lang="en-US" sz="1600" dirty="0"/>
              <a:t>Review of “802.11ba Architecture discussion” (Ganesh Venkatesan)</a:t>
            </a:r>
            <a:r>
              <a:rPr lang="en-US" sz="1600" dirty="0">
                <a:hlinkClick r:id="rId4"/>
              </a:rPr>
              <a:t> 11-18/0884r1</a:t>
            </a:r>
            <a:endParaRPr lang="en-US" sz="1600" dirty="0"/>
          </a:p>
          <a:p>
            <a:pPr lvl="1">
              <a:defRPr/>
            </a:pPr>
            <a:r>
              <a:rPr lang="en-US" sz="1600" dirty="0"/>
              <a:t>Review of “Definition of WUR Mode” (</a:t>
            </a:r>
            <a:r>
              <a:rPr lang="en-US" sz="1600" dirty="0">
                <a:hlinkClick r:id="rId5"/>
              </a:rPr>
              <a:t>11-17-0972r2</a:t>
            </a:r>
            <a:r>
              <a:rPr lang="en-US" sz="1600" dirty="0"/>
              <a:t>)</a:t>
            </a:r>
          </a:p>
          <a:p>
            <a:pPr lvl="1">
              <a:defRPr/>
            </a:pPr>
            <a:r>
              <a:rPr lang="en-US" sz="1600" dirty="0"/>
              <a:t>Review of Specification Framework (</a:t>
            </a:r>
            <a:r>
              <a:rPr lang="en-US" sz="1600" dirty="0">
                <a:hlinkClick r:id="rId6"/>
              </a:rPr>
              <a:t>11-17/0575r11</a:t>
            </a:r>
            <a:r>
              <a:rPr lang="en-US" sz="1600" dirty="0"/>
              <a:t>)</a:t>
            </a:r>
          </a:p>
          <a:p>
            <a:pPr lvl="1">
              <a:defRPr/>
            </a:pPr>
            <a:r>
              <a:rPr lang="en-US" sz="1600" dirty="0"/>
              <a:t>Review of inputs from ARC teleconferences: </a:t>
            </a:r>
            <a:r>
              <a:rPr lang="en-US" sz="1600" dirty="0">
                <a:hlinkClick r:id="rId7"/>
              </a:rPr>
              <a:t>11-18/1016r0</a:t>
            </a:r>
            <a:r>
              <a:rPr lang="en-US" sz="1600" dirty="0"/>
              <a:t>, </a:t>
            </a:r>
            <a:r>
              <a:rPr lang="en-US" sz="1600" dirty="0">
                <a:hlinkClick r:id="rId8"/>
              </a:rPr>
              <a:t>11-18/1017r0</a:t>
            </a:r>
            <a:r>
              <a:rPr lang="en-US" sz="1600" dirty="0"/>
              <a:t>, </a:t>
            </a:r>
            <a:r>
              <a:rPr lang="en-US" sz="1600" dirty="0">
                <a:hlinkClick r:id="rId9"/>
              </a:rPr>
              <a:t>11-18/1020r0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Started in March session with substantive discussions</a:t>
            </a:r>
          </a:p>
        </p:txBody>
      </p:sp>
    </p:spTree>
    <p:extLst>
      <p:ext uri="{BB962C8B-B14F-4D97-AF65-F5344CB8AC3E}">
        <p14:creationId xmlns:p14="http://schemas.microsoft.com/office/powerpoint/2010/main" val="1010106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10</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39265</TotalTime>
  <Words>2341</Words>
  <Application>Microsoft Office PowerPoint</Application>
  <PresentationFormat>On-screen Show (4:3)</PresentationFormat>
  <Paragraphs>252</Paragraphs>
  <Slides>31</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MS Gothic</vt:lpstr>
      <vt:lpstr>MS PGothic</vt:lpstr>
      <vt:lpstr>Arial</vt:lpstr>
      <vt:lpstr>Helvetica</vt:lpstr>
      <vt:lpstr>Monotype Sorts</vt:lpstr>
      <vt:lpstr>Times New Roman</vt:lpstr>
      <vt:lpstr>802-11-Submission</vt:lpstr>
      <vt:lpstr>Document</vt:lpstr>
      <vt:lpstr>ARC-SC-agenda-July-2018</vt:lpstr>
      <vt:lpstr>Abstract</vt:lpstr>
      <vt:lpstr>IEEE 802.11   Architecture Standing Committee</vt:lpstr>
      <vt:lpstr>Tuesday, July 10th,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2018 (1 of 2)</vt:lpstr>
      <vt:lpstr>ARC Agenda – July 2018 (2 of 2)</vt:lpstr>
      <vt:lpstr>Prior ARC Minutes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What is an ESS?</vt:lpstr>
      <vt:lpstr>AP/DS/Portal architecture and 802 concepts</vt:lpstr>
      <vt:lpstr>MLME-RESET, versus MLME-JOIN and MLME-START</vt:lpstr>
      <vt:lpstr>Wednesday, July 11th, AM1</vt:lpstr>
      <vt:lpstr>Thursday, July 12th, AM2</vt:lpstr>
      <vt:lpstr>ARC Future Activities &amp; sessions</vt:lpstr>
      <vt:lpstr>Planning for September 2018</vt:lpstr>
      <vt:lpstr>Prep for TGba joint session</vt:lpstr>
      <vt:lpstr>Thursday, July 12th, PM2 Joint session with TGba and ARC</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619</cp:revision>
  <cp:lastPrinted>1998-02-10T13:28:06Z</cp:lastPrinted>
  <dcterms:created xsi:type="dcterms:W3CDTF">2009-07-15T16:38:20Z</dcterms:created>
  <dcterms:modified xsi:type="dcterms:W3CDTF">2018-06-01T18:09:57Z</dcterms:modified>
</cp:coreProperties>
</file>