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89"/>
  </p:notesMasterIdLst>
  <p:handoutMasterIdLst>
    <p:handoutMasterId r:id="rId90"/>
  </p:handoutMasterIdLst>
  <p:sldIdLst>
    <p:sldId id="269" r:id="rId2"/>
    <p:sldId id="302" r:id="rId3"/>
    <p:sldId id="300" r:id="rId4"/>
    <p:sldId id="295" r:id="rId5"/>
    <p:sldId id="298" r:id="rId6"/>
    <p:sldId id="503" r:id="rId7"/>
    <p:sldId id="738" r:id="rId8"/>
    <p:sldId id="301" r:id="rId9"/>
    <p:sldId id="306" r:id="rId10"/>
    <p:sldId id="516" r:id="rId11"/>
    <p:sldId id="515" r:id="rId12"/>
    <p:sldId id="913" r:id="rId13"/>
    <p:sldId id="914" r:id="rId14"/>
    <p:sldId id="1064" r:id="rId15"/>
    <p:sldId id="1065" r:id="rId16"/>
    <p:sldId id="1066" r:id="rId17"/>
    <p:sldId id="1063" r:id="rId18"/>
    <p:sldId id="925" r:id="rId19"/>
    <p:sldId id="1004" r:id="rId20"/>
    <p:sldId id="1005" r:id="rId21"/>
    <p:sldId id="1053" r:id="rId22"/>
    <p:sldId id="1054" r:id="rId23"/>
    <p:sldId id="1055" r:id="rId24"/>
    <p:sldId id="1006" r:id="rId25"/>
    <p:sldId id="1073" r:id="rId26"/>
    <p:sldId id="1074" r:id="rId27"/>
    <p:sldId id="1075" r:id="rId28"/>
    <p:sldId id="1076" r:id="rId29"/>
    <p:sldId id="1060" r:id="rId30"/>
    <p:sldId id="1059" r:id="rId31"/>
    <p:sldId id="1061" r:id="rId32"/>
    <p:sldId id="1062" r:id="rId33"/>
    <p:sldId id="1067" r:id="rId34"/>
    <p:sldId id="1056" r:id="rId35"/>
    <p:sldId id="1069" r:id="rId36"/>
    <p:sldId id="1068" r:id="rId37"/>
    <p:sldId id="1013" r:id="rId38"/>
    <p:sldId id="1014" r:id="rId39"/>
    <p:sldId id="1015" r:id="rId40"/>
    <p:sldId id="1070" r:id="rId41"/>
    <p:sldId id="1071" r:id="rId42"/>
    <p:sldId id="1072" r:id="rId43"/>
    <p:sldId id="1016" r:id="rId44"/>
    <p:sldId id="1017" r:id="rId45"/>
    <p:sldId id="1018" r:id="rId46"/>
    <p:sldId id="1019" r:id="rId47"/>
    <p:sldId id="1020" r:id="rId48"/>
    <p:sldId id="1021" r:id="rId49"/>
    <p:sldId id="1093" r:id="rId50"/>
    <p:sldId id="1094" r:id="rId51"/>
    <p:sldId id="1007" r:id="rId52"/>
    <p:sldId id="1092" r:id="rId53"/>
    <p:sldId id="1088" r:id="rId54"/>
    <p:sldId id="1087" r:id="rId55"/>
    <p:sldId id="1089" r:id="rId56"/>
    <p:sldId id="1090" r:id="rId57"/>
    <p:sldId id="1009" r:id="rId58"/>
    <p:sldId id="1010" r:id="rId59"/>
    <p:sldId id="1012" r:id="rId60"/>
    <p:sldId id="1038" r:id="rId61"/>
    <p:sldId id="1039" r:id="rId62"/>
    <p:sldId id="1040" r:id="rId63"/>
    <p:sldId id="1041" r:id="rId64"/>
    <p:sldId id="1042" r:id="rId65"/>
    <p:sldId id="1043" r:id="rId66"/>
    <p:sldId id="1044" r:id="rId67"/>
    <p:sldId id="1045" r:id="rId68"/>
    <p:sldId id="899" r:id="rId69"/>
    <p:sldId id="900" r:id="rId70"/>
    <p:sldId id="901" r:id="rId71"/>
    <p:sldId id="912" r:id="rId72"/>
    <p:sldId id="1052" r:id="rId73"/>
    <p:sldId id="1077" r:id="rId74"/>
    <p:sldId id="1078" r:id="rId75"/>
    <p:sldId id="1079" r:id="rId76"/>
    <p:sldId id="1080" r:id="rId77"/>
    <p:sldId id="1081" r:id="rId78"/>
    <p:sldId id="1082" r:id="rId79"/>
    <p:sldId id="1083" r:id="rId80"/>
    <p:sldId id="1084" r:id="rId81"/>
    <p:sldId id="1085" r:id="rId82"/>
    <p:sldId id="1086" r:id="rId83"/>
    <p:sldId id="1047" r:id="rId84"/>
    <p:sldId id="1046" r:id="rId85"/>
    <p:sldId id="868" r:id="rId86"/>
    <p:sldId id="874" r:id="rId87"/>
    <p:sldId id="305" r:id="rId8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71403" autoAdjust="0"/>
  </p:normalViewPr>
  <p:slideViewPr>
    <p:cSldViewPr>
      <p:cViewPr varScale="1">
        <p:scale>
          <a:sx n="66" d="100"/>
          <a:sy n="66" d="100"/>
        </p:scale>
        <p:origin x="1532" y="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handoutMaster" Target="handoutMasters/handout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802.11-18/1045r4</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0586-01-coex-proposed-liaison-statement-to-etsi-bran-in-relation-to-adaptivity.docx" TargetMode="External"/><Relationship Id="rId2" Type="http://schemas.openxmlformats.org/officeDocument/2006/relationships/hyperlink" Target="https://mentor.ieee.org/802.11/dcn/18/11-18-0708-04-coex-proposed-liaison-statement-to-etsi-bran-in-relation-to-adaptivity.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8/11-18-1295-00-coex-3gpp-ran1-and-ran4-status-on-nr-unlicensed-and-laa.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8/11-18-1061-01-coex-may-2018-meeting-minute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8/11-18-1305-00-coex-proposed-ls-to-3gpp-ran4-on-certain-channel-combinations-in-laa.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5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8/11-18-1139-01-coex-coexistence-workshop-proposal.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8/11-18-1087-00-0000-liaison-re-20180615-wi-fi-alliance-coexistence-test-plan-for-lte-laa.doc"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www.wi-fi.org/file/coexistence-test-plan"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8/11-18-0706-01-coex-proposed-liaison-statement-to-etsi-bran-in-relation-to-blocking-energy.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San Diego </a:t>
            </a:r>
            <a:r>
              <a:rPr lang="en-US" dirty="0" smtClean="0">
                <a:solidFill>
                  <a:schemeClr val="accent6"/>
                </a:solidFill>
              </a:rPr>
              <a:t>in July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12 </a:t>
            </a:r>
            <a:r>
              <a:rPr lang="en-US" b="0" dirty="0" smtClean="0">
                <a:solidFill>
                  <a:schemeClr val="accent2">
                    <a:lumMod val="50000"/>
                  </a:schemeClr>
                </a:solidFill>
              </a:rPr>
              <a:t>July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580603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reports of the ETSI BRAN meeting held in June 2018</a:t>
            </a:r>
            <a:endParaRPr lang="en-AU" dirty="0"/>
          </a:p>
        </p:txBody>
      </p:sp>
      <p:sp>
        <p:nvSpPr>
          <p:cNvPr id="3" name="Content Placeholder 2"/>
          <p:cNvSpPr>
            <a:spLocks noGrp="1"/>
          </p:cNvSpPr>
          <p:nvPr>
            <p:ph idx="1"/>
          </p:nvPr>
        </p:nvSpPr>
        <p:spPr/>
        <p:txBody>
          <a:bodyPr/>
          <a:lstStyle/>
          <a:p>
            <a:pPr lvl="1"/>
            <a:r>
              <a:rPr lang="en-AU" dirty="0"/>
              <a:t>The </a:t>
            </a:r>
            <a:r>
              <a:rPr lang="en-AU" dirty="0" smtClean="0"/>
              <a:t>last </a:t>
            </a:r>
            <a:r>
              <a:rPr lang="en-AU" dirty="0"/>
              <a:t>meeting of ETSI BRAN </a:t>
            </a:r>
            <a:r>
              <a:rPr lang="en-AU" dirty="0" smtClean="0"/>
              <a:t>was held </a:t>
            </a:r>
            <a:r>
              <a:rPr lang="en-AU" dirty="0"/>
              <a:t>in </a:t>
            </a:r>
            <a:r>
              <a:rPr lang="en-AU" dirty="0" smtClean="0"/>
              <a:t>June </a:t>
            </a:r>
            <a:r>
              <a:rPr lang="en-AU" dirty="0"/>
              <a:t>2018</a:t>
            </a:r>
          </a:p>
          <a:p>
            <a:pPr lvl="2"/>
            <a:r>
              <a:rPr lang="en-AU" dirty="0"/>
              <a:t>Dates: </a:t>
            </a:r>
            <a:r>
              <a:rPr lang="en-AU" dirty="0" smtClean="0"/>
              <a:t>18-21 June </a:t>
            </a:r>
            <a:r>
              <a:rPr lang="en-AU" dirty="0"/>
              <a:t>2018</a:t>
            </a:r>
          </a:p>
          <a:p>
            <a:pPr lvl="2"/>
            <a:r>
              <a:rPr lang="en-AU" dirty="0"/>
              <a:t>Location: Sophia </a:t>
            </a:r>
            <a:r>
              <a:rPr lang="en-AU" dirty="0" smtClean="0"/>
              <a:t>Antipolis</a:t>
            </a:r>
          </a:p>
          <a:p>
            <a:pPr lvl="1"/>
            <a:r>
              <a:rPr lang="en-AU" dirty="0" smtClean="0"/>
              <a:t>The </a:t>
            </a:r>
            <a:r>
              <a:rPr lang="en-AU" dirty="0" err="1" smtClean="0"/>
              <a:t>Coex</a:t>
            </a:r>
            <a:r>
              <a:rPr lang="en-AU" dirty="0" smtClean="0"/>
              <a:t> SC will hear a full report of the meeting particularly on issues related to:</a:t>
            </a:r>
          </a:p>
          <a:p>
            <a:pPr lvl="2"/>
            <a:r>
              <a:rPr lang="en-AU" dirty="0" smtClean="0"/>
              <a:t>Timeline</a:t>
            </a:r>
          </a:p>
          <a:p>
            <a:pPr lvl="2"/>
            <a:r>
              <a:rPr lang="en-AU" dirty="0" smtClean="0"/>
              <a:t>Adaptivity</a:t>
            </a:r>
          </a:p>
          <a:p>
            <a:pPr lvl="2"/>
            <a:r>
              <a:rPr lang="en-AU" dirty="0" smtClean="0"/>
              <a:t>Paused “COT” feature</a:t>
            </a:r>
          </a:p>
          <a:p>
            <a:pPr lvl="2"/>
            <a:r>
              <a:rPr lang="en-AU" dirty="0"/>
              <a:t>Blocking energy</a:t>
            </a:r>
          </a:p>
          <a:p>
            <a:pPr marL="184150" lvl="2" indent="0">
              <a:buNone/>
            </a:pP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5520779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Timeline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8118650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A revision of EN 301 </a:t>
            </a:r>
            <a:r>
              <a:rPr lang="en-AU" dirty="0" smtClean="0"/>
              <a:t>893 </a:t>
            </a:r>
            <a:r>
              <a:rPr lang="en-AU" dirty="0" smtClean="0"/>
              <a:t>is probably </a:t>
            </a:r>
            <a:r>
              <a:rPr lang="en-AU" dirty="0" smtClean="0"/>
              <a:t>needed </a:t>
            </a:r>
            <a:r>
              <a:rPr lang="en-AU" dirty="0" smtClean="0"/>
              <a:t>by about mid 2019, or Notified Bodies will need to be used</a:t>
            </a:r>
            <a:endParaRPr lang="en-AU" dirty="0"/>
          </a:p>
        </p:txBody>
      </p:sp>
      <p:sp>
        <p:nvSpPr>
          <p:cNvPr id="3" name="Content Placeholder 2"/>
          <p:cNvSpPr>
            <a:spLocks noGrp="1"/>
          </p:cNvSpPr>
          <p:nvPr>
            <p:ph idx="1"/>
          </p:nvPr>
        </p:nvSpPr>
        <p:spPr/>
        <p:txBody>
          <a:bodyPr/>
          <a:lstStyle/>
          <a:p>
            <a:pPr lvl="1"/>
            <a:r>
              <a:rPr lang="en-AU" dirty="0" smtClean="0"/>
              <a:t>A primary driver of the </a:t>
            </a:r>
            <a:r>
              <a:rPr lang="en-AU" dirty="0" err="1" smtClean="0"/>
              <a:t>Coex</a:t>
            </a:r>
            <a:r>
              <a:rPr lang="en-AU" dirty="0" smtClean="0"/>
              <a:t> SC’s interest in revising EN 301 893 is to ensure that 802.11ax based equipment:</a:t>
            </a:r>
          </a:p>
          <a:p>
            <a:pPr lvl="2"/>
            <a:r>
              <a:rPr lang="en-AU" dirty="0" smtClean="0"/>
              <a:t>Can be sold in Europe at the earliest possibility</a:t>
            </a:r>
          </a:p>
          <a:p>
            <a:pPr lvl="2"/>
            <a:r>
              <a:rPr lang="en-AU" dirty="0" smtClean="0"/>
              <a:t>Using traditional Wi-Fi PD/ED mechanisms and thresholds</a:t>
            </a:r>
          </a:p>
          <a:p>
            <a:pPr lvl="2"/>
            <a:r>
              <a:rPr lang="en-AU" dirty="0" smtClean="0"/>
              <a:t>To ensure fairness with W-Fi and other technologies</a:t>
            </a:r>
          </a:p>
          <a:p>
            <a:pPr lvl="1"/>
            <a:r>
              <a:rPr lang="en-AU" dirty="0" smtClean="0"/>
              <a:t>It is believed that early draft 802.11ax equipment will start hitting the market in mid 2019</a:t>
            </a:r>
          </a:p>
          <a:p>
            <a:pPr lvl="1"/>
            <a:r>
              <a:rPr lang="en-AU" dirty="0" smtClean="0"/>
              <a:t>This suggests the new revision of EN 301 893 is needed at about that time to ensure </a:t>
            </a:r>
            <a:r>
              <a:rPr lang="en-AU" dirty="0"/>
              <a:t>an </a:t>
            </a:r>
            <a:r>
              <a:rPr lang="en-AU" dirty="0" smtClean="0"/>
              <a:t>unimpeded market</a:t>
            </a:r>
          </a:p>
          <a:p>
            <a:pPr lvl="2"/>
            <a:r>
              <a:rPr lang="en-AU" dirty="0" smtClean="0"/>
              <a:t>“Plan B” is for vendors to go to a Notified Body (at a cost), probably using stable drafts of the proposed revision of EN 301 893</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35501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quite a lot of work to be completed before EN 301 893 is done!</a:t>
            </a:r>
            <a:endParaRPr lang="en-AU" dirty="0"/>
          </a:p>
        </p:txBody>
      </p:sp>
      <p:sp>
        <p:nvSpPr>
          <p:cNvPr id="3" name="Content Placeholder 2"/>
          <p:cNvSpPr>
            <a:spLocks noGrp="1"/>
          </p:cNvSpPr>
          <p:nvPr>
            <p:ph idx="1"/>
          </p:nvPr>
        </p:nvSpPr>
        <p:spPr/>
        <p:txBody>
          <a:bodyPr/>
          <a:lstStyle/>
          <a:p>
            <a:pPr lvl="1"/>
            <a:r>
              <a:rPr lang="en-AU" dirty="0" smtClean="0"/>
              <a:t>Adaptivity is not the only topic that needs to be addressed in the revision of EN 301 893</a:t>
            </a:r>
          </a:p>
          <a:p>
            <a:pPr lvl="1"/>
            <a:r>
              <a:rPr lang="en-AU" dirty="0" smtClean="0"/>
              <a:t>The ETSI BRAN Chair has noted that the </a:t>
            </a:r>
            <a:r>
              <a:rPr lang="en-GB" dirty="0" smtClean="0"/>
              <a:t>EC </a:t>
            </a:r>
            <a:r>
              <a:rPr lang="en-GB" dirty="0"/>
              <a:t>will </a:t>
            </a:r>
            <a:r>
              <a:rPr lang="en-GB" dirty="0" smtClean="0"/>
              <a:t>probably not </a:t>
            </a:r>
            <a:r>
              <a:rPr lang="en-GB" dirty="0"/>
              <a:t>approve </a:t>
            </a:r>
            <a:r>
              <a:rPr lang="en-GB" dirty="0" smtClean="0"/>
              <a:t>&amp; </a:t>
            </a:r>
            <a:r>
              <a:rPr lang="en-GB" dirty="0"/>
              <a:t>publish </a:t>
            </a:r>
            <a:r>
              <a:rPr lang="en-AU" dirty="0" smtClean="0"/>
              <a:t>any </a:t>
            </a:r>
            <a:r>
              <a:rPr lang="en-AU" dirty="0"/>
              <a:t>revision of EN 301 </a:t>
            </a:r>
            <a:r>
              <a:rPr lang="en-AU" dirty="0" smtClean="0"/>
              <a:t>893 unless it includes:</a:t>
            </a:r>
          </a:p>
          <a:p>
            <a:pPr lvl="2"/>
            <a:r>
              <a:rPr lang="en-GB" dirty="0" smtClean="0"/>
              <a:t>Receiver Sensitivity </a:t>
            </a:r>
            <a:r>
              <a:rPr lang="en-GB" dirty="0"/>
              <a:t>requirements</a:t>
            </a:r>
            <a:endParaRPr lang="en-GB" dirty="0" smtClean="0"/>
          </a:p>
          <a:p>
            <a:pPr lvl="2"/>
            <a:r>
              <a:rPr lang="en-GB" dirty="0" smtClean="0"/>
              <a:t>Maybe Adjacent </a:t>
            </a:r>
            <a:r>
              <a:rPr lang="en-GB" dirty="0"/>
              <a:t>Channel </a:t>
            </a:r>
            <a:r>
              <a:rPr lang="en-GB" dirty="0" smtClean="0"/>
              <a:t>Selectivity </a:t>
            </a:r>
            <a:r>
              <a:rPr lang="en-GB" dirty="0"/>
              <a:t>requirements</a:t>
            </a:r>
            <a:endParaRPr lang="en-GB" dirty="0" smtClean="0"/>
          </a:p>
          <a:p>
            <a:pPr lvl="2"/>
            <a:r>
              <a:rPr lang="en-GB" dirty="0" smtClean="0"/>
              <a:t>Tests for new/revised requirements</a:t>
            </a:r>
          </a:p>
          <a:p>
            <a:pPr lvl="1"/>
            <a:r>
              <a:rPr lang="en-GB" dirty="0" smtClean="0"/>
              <a:t>At this time, there have not been </a:t>
            </a:r>
            <a:r>
              <a:rPr lang="en-GB" dirty="0"/>
              <a:t>any serious </a:t>
            </a:r>
            <a:r>
              <a:rPr lang="en-GB" dirty="0" smtClean="0"/>
              <a:t>discussions in ETSI BRAN yet </a:t>
            </a:r>
            <a:r>
              <a:rPr lang="en-GB" dirty="0"/>
              <a:t>on the additional </a:t>
            </a:r>
            <a:r>
              <a:rPr lang="en-GB" dirty="0" err="1" smtClean="0"/>
              <a:t>rx</a:t>
            </a:r>
            <a:r>
              <a:rPr lang="en-GB" dirty="0" smtClean="0"/>
              <a:t> </a:t>
            </a:r>
            <a:r>
              <a:rPr lang="en-GB" dirty="0"/>
              <a:t>requirements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6535214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the earliest EN 301 </a:t>
            </a:r>
            <a:r>
              <a:rPr lang="en-AU" dirty="0" smtClean="0"/>
              <a:t>893 </a:t>
            </a:r>
            <a:r>
              <a:rPr lang="en-AU" dirty="0" smtClean="0"/>
              <a:t>can be published is Sept 2019 if the content finished in Dec 2018</a:t>
            </a:r>
            <a:endParaRPr lang="en-AU" dirty="0"/>
          </a:p>
        </p:txBody>
      </p:sp>
      <p:sp>
        <p:nvSpPr>
          <p:cNvPr id="3" name="Content Placeholder 2"/>
          <p:cNvSpPr>
            <a:spLocks noGrp="1"/>
          </p:cNvSpPr>
          <p:nvPr>
            <p:ph idx="1"/>
          </p:nvPr>
        </p:nvSpPr>
        <p:spPr/>
        <p:txBody>
          <a:bodyPr/>
          <a:lstStyle/>
          <a:p>
            <a:pPr lvl="1"/>
            <a:r>
              <a:rPr lang="en-GB" dirty="0" smtClean="0"/>
              <a:t>Assume EN </a:t>
            </a:r>
            <a:r>
              <a:rPr lang="en-GB" dirty="0"/>
              <a:t>301 </a:t>
            </a:r>
            <a:r>
              <a:rPr lang="en-GB" dirty="0" smtClean="0"/>
              <a:t>893 content finished in December </a:t>
            </a:r>
            <a:r>
              <a:rPr lang="en-AU" dirty="0" smtClean="0"/>
              <a:t>2018</a:t>
            </a:r>
          </a:p>
          <a:p>
            <a:pPr lvl="2"/>
            <a:r>
              <a:rPr lang="en-AU" dirty="0" smtClean="0"/>
              <a:t>Probably an enthusiastic assumption!</a:t>
            </a:r>
            <a:endParaRPr lang="en-AU" dirty="0"/>
          </a:p>
          <a:p>
            <a:pPr lvl="1"/>
            <a:r>
              <a:rPr lang="en-GB" dirty="0" smtClean="0"/>
              <a:t>Best case schedule is Sept 2019 (based on ETSI BRAN Chair’s estimate)</a:t>
            </a:r>
            <a:endParaRPr lang="en-AU" dirty="0"/>
          </a:p>
          <a:p>
            <a:pPr lvl="2"/>
            <a:r>
              <a:rPr lang="en-GB" dirty="0" smtClean="0"/>
              <a:t>15 Dec 2018:</a:t>
            </a:r>
            <a:r>
              <a:rPr lang="en-GB" dirty="0"/>
              <a:t> </a:t>
            </a:r>
            <a:r>
              <a:rPr lang="en-GB" dirty="0" smtClean="0"/>
              <a:t>BRAN </a:t>
            </a:r>
            <a:r>
              <a:rPr lang="en-GB" dirty="0"/>
              <a:t>approves for ENAP</a:t>
            </a:r>
            <a:endParaRPr lang="en-AU" dirty="0"/>
          </a:p>
          <a:p>
            <a:pPr lvl="2"/>
            <a:r>
              <a:rPr lang="en-GB" dirty="0" smtClean="0"/>
              <a:t>15 Jan 2018 </a:t>
            </a:r>
            <a:r>
              <a:rPr lang="en-GB" dirty="0"/>
              <a:t>– </a:t>
            </a:r>
            <a:r>
              <a:rPr lang="en-GB" dirty="0" smtClean="0"/>
              <a:t>15 April 2019</a:t>
            </a:r>
            <a:r>
              <a:rPr lang="en-GB" dirty="0"/>
              <a:t>: </a:t>
            </a:r>
            <a:r>
              <a:rPr lang="en-GB" dirty="0" smtClean="0"/>
              <a:t>ENAP </a:t>
            </a:r>
            <a:r>
              <a:rPr lang="en-GB" dirty="0"/>
              <a:t>(90 days)</a:t>
            </a:r>
            <a:endParaRPr lang="en-AU" dirty="0"/>
          </a:p>
          <a:p>
            <a:pPr lvl="2"/>
            <a:r>
              <a:rPr lang="en-GB" dirty="0" smtClean="0"/>
              <a:t>16 May 2019: BRAN resolution </a:t>
            </a:r>
            <a:r>
              <a:rPr lang="en-GB" dirty="0"/>
              <a:t>meeting</a:t>
            </a:r>
            <a:endParaRPr lang="en-AU" dirty="0"/>
          </a:p>
          <a:p>
            <a:pPr lvl="2"/>
            <a:r>
              <a:rPr lang="en-GB" dirty="0" smtClean="0"/>
              <a:t>15 Jun 2019 </a:t>
            </a:r>
            <a:r>
              <a:rPr lang="en-GB" dirty="0"/>
              <a:t>– </a:t>
            </a:r>
            <a:r>
              <a:rPr lang="en-GB" dirty="0" smtClean="0"/>
              <a:t>15 Aug 2019</a:t>
            </a:r>
            <a:r>
              <a:rPr lang="en-GB" dirty="0"/>
              <a:t>: </a:t>
            </a:r>
            <a:r>
              <a:rPr lang="en-GB" dirty="0" smtClean="0"/>
              <a:t>National </a:t>
            </a:r>
            <a:r>
              <a:rPr lang="en-GB" dirty="0"/>
              <a:t>v</a:t>
            </a:r>
            <a:r>
              <a:rPr lang="en-GB" dirty="0" smtClean="0"/>
              <a:t>ote </a:t>
            </a:r>
            <a:r>
              <a:rPr lang="en-GB" dirty="0"/>
              <a:t>(60 days)</a:t>
            </a:r>
            <a:endParaRPr lang="en-AU" dirty="0"/>
          </a:p>
          <a:p>
            <a:pPr lvl="2"/>
            <a:r>
              <a:rPr lang="en-GB" dirty="0" smtClean="0"/>
              <a:t>15 Sep 2019:</a:t>
            </a:r>
            <a:r>
              <a:rPr lang="en-GB" dirty="0"/>
              <a:t> </a:t>
            </a:r>
            <a:r>
              <a:rPr lang="en-GB" dirty="0" smtClean="0"/>
              <a:t>Publication </a:t>
            </a:r>
            <a:r>
              <a:rPr lang="en-GB" dirty="0"/>
              <a:t>by ETSI</a:t>
            </a:r>
            <a:endParaRPr lang="en-AU" dirty="0"/>
          </a:p>
          <a:p>
            <a:pPr lvl="2"/>
            <a:r>
              <a:rPr lang="en-GB" dirty="0" smtClean="0"/>
              <a:t>???: Publication </a:t>
            </a:r>
            <a:r>
              <a:rPr lang="en-GB" dirty="0"/>
              <a:t>by the </a:t>
            </a:r>
            <a:r>
              <a:rPr lang="en-GB" dirty="0" smtClean="0"/>
              <a:t>EC</a:t>
            </a:r>
          </a:p>
          <a:p>
            <a:pPr lvl="1"/>
            <a:r>
              <a:rPr lang="en-GB" dirty="0" smtClean="0"/>
              <a:t>Therefore, it is likely that early products will be using the Notified Body route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109627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398508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IEEE 802.11 WG sent a LS to ETSI BRAN in May 2018 in relation to the adaptivity clauses in EN 301 893</a:t>
            </a:r>
            <a:endParaRPr lang="en-AU" dirty="0"/>
          </a:p>
        </p:txBody>
      </p:sp>
      <p:sp>
        <p:nvSpPr>
          <p:cNvPr id="3" name="Content Placeholder 2"/>
          <p:cNvSpPr>
            <a:spLocks noGrp="1"/>
          </p:cNvSpPr>
          <p:nvPr>
            <p:ph idx="1"/>
          </p:nvPr>
        </p:nvSpPr>
        <p:spPr/>
        <p:txBody>
          <a:bodyPr/>
          <a:lstStyle/>
          <a:p>
            <a:pPr lvl="1"/>
            <a:r>
              <a:rPr lang="en-AU" dirty="0" smtClean="0"/>
              <a:t>At the meeting in Warsaw in </a:t>
            </a:r>
            <a:r>
              <a:rPr lang="en-AU" dirty="0"/>
              <a:t>M</a:t>
            </a:r>
            <a:r>
              <a:rPr lang="en-AU" dirty="0" smtClean="0"/>
              <a:t>ay 2018, IEEE 802.11 WG approved a LS to ESTI BRAN supporting a compromise for the adaptivity clause</a:t>
            </a:r>
          </a:p>
          <a:p>
            <a:pPr lvl="2"/>
            <a:r>
              <a:rPr lang="en-AU" dirty="0"/>
              <a:t>The LS is in </a:t>
            </a:r>
            <a:r>
              <a:rPr lang="en-AU" dirty="0" smtClean="0">
                <a:hlinkClick r:id="rId2"/>
              </a:rPr>
              <a:t>11-18-0708-04</a:t>
            </a:r>
            <a:r>
              <a:rPr lang="en-AU" dirty="0" smtClean="0"/>
              <a:t> (uploaded as BRAN(18)098003)</a:t>
            </a:r>
          </a:p>
          <a:p>
            <a:pPr lvl="1"/>
            <a:r>
              <a:rPr lang="en-AU" dirty="0" smtClean="0"/>
              <a:t>The LS supported the adaptivity mechanism previously </a:t>
            </a:r>
            <a:r>
              <a:rPr lang="en-AU" dirty="0"/>
              <a:t>proposed in a LS </a:t>
            </a:r>
            <a:r>
              <a:rPr lang="en-AU" dirty="0" smtClean="0"/>
              <a:t>in </a:t>
            </a:r>
            <a:r>
              <a:rPr lang="en-AU" dirty="0" smtClean="0">
                <a:hlinkClick r:id="rId3"/>
              </a:rPr>
              <a:t>11-18-0586-01</a:t>
            </a:r>
            <a:r>
              <a:rPr lang="en-AU" dirty="0" smtClean="0"/>
              <a:t> (uploaded as BRAN(18)097012), but with two documented motivations</a:t>
            </a:r>
          </a:p>
          <a:p>
            <a:pPr lvl="2"/>
            <a:r>
              <a:rPr lang="en-AU" dirty="0" smtClean="0"/>
              <a:t>The </a:t>
            </a:r>
            <a:r>
              <a:rPr lang="en-AU" dirty="0"/>
              <a:t>motivation being documented as “market reality” </a:t>
            </a:r>
          </a:p>
          <a:p>
            <a:pPr lvl="2"/>
            <a:r>
              <a:rPr lang="en-AU" dirty="0"/>
              <a:t>An agreement that there should be future science based investigation of coexistence that may lead to future changes to EN 301 893</a:t>
            </a:r>
          </a:p>
          <a:p>
            <a:pPr lvl="2"/>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033017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7th F2F meeting of the </a:t>
            </a:r>
            <a:r>
              <a:rPr lang="en-AU" i="1" dirty="0" smtClean="0"/>
              <a:t>Coexistence Standing Committee </a:t>
            </a:r>
            <a:r>
              <a:rPr lang="en-AU" dirty="0" smtClean="0"/>
              <a:t>in San Diego in July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 Warsaw (May 2018)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ETSI BRAN considered an 802.11 WG </a:t>
            </a:r>
            <a:r>
              <a:rPr lang="en-AU" dirty="0"/>
              <a:t>aligned </a:t>
            </a:r>
            <a:r>
              <a:rPr lang="en-AU" dirty="0" smtClean="0"/>
              <a:t>adaptivity proposal for in EN 301 893 from four Wi-Fi companies</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Broadcom, Intel, Cisco &amp; HPE submitted a revised proposal for refining the adaptivity clause in EN 301 893 in June 2018</a:t>
            </a:r>
          </a:p>
          <a:p>
            <a:pPr lvl="2"/>
            <a:r>
              <a:rPr lang="en-AU" dirty="0" smtClean="0"/>
              <a:t>See BRAN(18)098005 (embedded with permission)</a:t>
            </a:r>
          </a:p>
          <a:p>
            <a:pPr lvl="2"/>
            <a:r>
              <a:rPr lang="en-AU" dirty="0" smtClean="0"/>
              <a:t>Previous version was BRAN(18)097004/5</a:t>
            </a:r>
          </a:p>
          <a:p>
            <a:pPr lvl="1"/>
            <a:r>
              <a:rPr lang="en-AU" dirty="0" smtClean="0"/>
              <a:t>The revised proposal from </a:t>
            </a:r>
            <a:r>
              <a:rPr lang="en-AU" dirty="0"/>
              <a:t>Broadcom, Intel, Cisco &amp; HPE </a:t>
            </a:r>
            <a:r>
              <a:rPr lang="en-AU" dirty="0" smtClean="0"/>
              <a:t>was aligned with the IEEE 802.11 WG LS from May 2018, quoting it extensively</a:t>
            </a:r>
          </a:p>
          <a:p>
            <a:pPr lvl="2"/>
            <a:r>
              <a:rPr lang="en-AU" dirty="0" smtClean="0"/>
              <a:t>Any technology can use the traditional Wi-Fi ED/PD mechanisms &amp; thresholds</a:t>
            </a:r>
          </a:p>
          <a:p>
            <a:pPr lvl="2"/>
            <a:r>
              <a:rPr lang="en-AU" dirty="0" smtClean="0"/>
              <a:t>Any technology can use ED-only mechanism with threshold of -72 dBm (varies up to -62dBm as lower </a:t>
            </a:r>
            <a:r>
              <a:rPr lang="en-AU" dirty="0" err="1" smtClean="0"/>
              <a:t>tx</a:t>
            </a:r>
            <a:r>
              <a:rPr lang="en-AU" dirty="0" smtClean="0"/>
              <a:t> powers used)</a:t>
            </a:r>
          </a:p>
          <a:p>
            <a:pPr lvl="1"/>
            <a:r>
              <a:rPr lang="en-AU" dirty="0" smtClean="0"/>
              <a:t>The proposal allows 802.11ax (&amp; EHT, </a:t>
            </a:r>
            <a:r>
              <a:rPr lang="en-AU" dirty="0" err="1" smtClean="0"/>
              <a:t>etc</a:t>
            </a:r>
            <a:r>
              <a:rPr lang="en-AU" dirty="0" smtClean="0"/>
              <a:t>) to continue use the traditional PD/ED approach in many cases, but also allows the use of ED-only for:</a:t>
            </a:r>
          </a:p>
          <a:p>
            <a:pPr lvl="2"/>
            <a:r>
              <a:rPr lang="en-AU" dirty="0" smtClean="0"/>
              <a:t>Specialist scenarios, </a:t>
            </a:r>
            <a:r>
              <a:rPr lang="en-AU" dirty="0" err="1" smtClean="0"/>
              <a:t>eg</a:t>
            </a:r>
            <a:r>
              <a:rPr lang="en-AU" dirty="0" smtClean="0"/>
              <a:t> stadiums</a:t>
            </a:r>
          </a:p>
          <a:p>
            <a:pPr lvl="2"/>
            <a:r>
              <a:rPr lang="en-AU" dirty="0" smtClean="0"/>
              <a:t>802.11ax style spatial reuse, albeit with a lower ED threshold</a:t>
            </a:r>
          </a:p>
          <a:p>
            <a:pPr lvl="2"/>
            <a:r>
              <a:rPr lang="en-AU" dirty="0" smtClean="0"/>
              <a:t>The situation if evidence shows everyone is better off using the ED-only mechanism &amp; threshold (Ericsson’s simulation conclusions)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741716446"/>
              </p:ext>
            </p:extLst>
          </p:nvPr>
        </p:nvGraphicFramePr>
        <p:xfrm>
          <a:off x="6858000" y="2514600"/>
          <a:ext cx="914400" cy="806450"/>
        </p:xfrm>
        <a:graphic>
          <a:graphicData uri="http://schemas.openxmlformats.org/presentationml/2006/ole">
            <mc:AlternateContent xmlns:mc="http://schemas.openxmlformats.org/markup-compatibility/2006">
              <mc:Choice xmlns:v="urn:schemas-microsoft-com:vml" Requires="v">
                <p:oleObj spid="_x0000_s9272"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6858000" y="2514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446383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BRAN considered an </a:t>
            </a:r>
            <a:r>
              <a:rPr lang="en-AU" dirty="0" smtClean="0"/>
              <a:t>alternative compromise adaptivity </a:t>
            </a:r>
            <a:r>
              <a:rPr lang="en-AU" dirty="0"/>
              <a:t>proposal </a:t>
            </a:r>
            <a:r>
              <a:rPr lang="en-AU" dirty="0" smtClean="0"/>
              <a:t>from Ericsson in June 2018</a:t>
            </a:r>
            <a:endParaRPr lang="en-AU" dirty="0"/>
          </a:p>
        </p:txBody>
      </p:sp>
      <p:sp>
        <p:nvSpPr>
          <p:cNvPr id="3" name="Content Placeholder 2"/>
          <p:cNvSpPr>
            <a:spLocks noGrp="1"/>
          </p:cNvSpPr>
          <p:nvPr>
            <p:ph idx="1"/>
          </p:nvPr>
        </p:nvSpPr>
        <p:spPr/>
        <p:txBody>
          <a:bodyPr/>
          <a:lstStyle/>
          <a:p>
            <a:pPr lvl="1"/>
            <a:r>
              <a:rPr lang="en-AU" dirty="0" smtClean="0"/>
              <a:t>Ericsson presented an alternative adaptivity </a:t>
            </a:r>
            <a:r>
              <a:rPr lang="en-AU" dirty="0"/>
              <a:t>proposal </a:t>
            </a:r>
            <a:r>
              <a:rPr lang="en-AU" dirty="0" smtClean="0"/>
              <a:t>in June 2018 based on an assertion that it was previously agreed in ETSI BRAN that 802.11ax would use ED-only mechanism/thresholds</a:t>
            </a:r>
          </a:p>
          <a:p>
            <a:pPr lvl="2"/>
            <a:r>
              <a:rPr lang="en-AU" dirty="0" smtClean="0"/>
              <a:t>See BRAN(18)098009</a:t>
            </a:r>
          </a:p>
          <a:p>
            <a:pPr lvl="1"/>
            <a:r>
              <a:rPr lang="en-AU" dirty="0" smtClean="0"/>
              <a:t>Ericsson’s </a:t>
            </a:r>
            <a:r>
              <a:rPr lang="en-AU" dirty="0"/>
              <a:t>compromise adaptivity </a:t>
            </a:r>
            <a:r>
              <a:rPr lang="en-AU" dirty="0" smtClean="0"/>
              <a:t>proposal:</a:t>
            </a:r>
          </a:p>
          <a:p>
            <a:pPr lvl="2"/>
            <a:r>
              <a:rPr lang="en-AU" dirty="0" smtClean="0"/>
              <a:t>Defined an “exception” for 802.11a/n/ac/</a:t>
            </a:r>
            <a:r>
              <a:rPr lang="en-AU" dirty="0" err="1" smtClean="0"/>
              <a:t>ax</a:t>
            </a:r>
            <a:r>
              <a:rPr lang="en-AU" dirty="0" smtClean="0"/>
              <a:t> to allowed them to use traditional ED/PD mechanism/thresholds</a:t>
            </a:r>
          </a:p>
          <a:p>
            <a:pPr lvl="2"/>
            <a:r>
              <a:rPr lang="en-AU" dirty="0" smtClean="0"/>
              <a:t>Was unclear if 802.11a/n/ac/</a:t>
            </a:r>
            <a:r>
              <a:rPr lang="en-AU" dirty="0" err="1" smtClean="0"/>
              <a:t>ax</a:t>
            </a:r>
            <a:r>
              <a:rPr lang="en-AU" dirty="0" smtClean="0"/>
              <a:t> were able to use ED-only mechanism/threshold</a:t>
            </a:r>
          </a:p>
          <a:p>
            <a:pPr lvl="2"/>
            <a:r>
              <a:rPr lang="en-AU" dirty="0" smtClean="0"/>
              <a:t>Forced 802.11 beyond </a:t>
            </a:r>
            <a:r>
              <a:rPr lang="en-AU" dirty="0" smtClean="0"/>
              <a:t>11ax </a:t>
            </a:r>
            <a:r>
              <a:rPr lang="en-AU" dirty="0" smtClean="0"/>
              <a:t>and non-802.11 devices  to use </a:t>
            </a:r>
            <a:r>
              <a:rPr lang="en-AU" dirty="0"/>
              <a:t>ED-only mechanism/threshold </a:t>
            </a:r>
            <a:endParaRPr lang="en-AU" dirty="0" smtClean="0"/>
          </a:p>
          <a:p>
            <a:pPr lvl="1"/>
            <a:r>
              <a:rPr lang="en-AU" dirty="0" smtClean="0"/>
              <a:t>It was proposed that the compromise only be adopted if stakeholders agreed that 802.11ax would be the last exception</a:t>
            </a:r>
          </a:p>
          <a:p>
            <a:pPr lvl="2"/>
            <a:r>
              <a:rPr lang="en-AU" dirty="0" smtClean="0"/>
              <a:t>The impact if this condition was not accepted was that all new 802.11a/n/ac/</a:t>
            </a:r>
            <a:r>
              <a:rPr lang="en-AU" dirty="0" err="1" smtClean="0"/>
              <a:t>ax</a:t>
            </a:r>
            <a:r>
              <a:rPr lang="en-AU" dirty="0" smtClean="0"/>
              <a:t> equipment in Europe would be forced to use the ED-only mechanism/threshold</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3806553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a:t>
            </a:r>
            <a:r>
              <a:rPr lang="en-AU" dirty="0" smtClean="0"/>
              <a:t>BRAN discussed the adaptivity issue at length in June 2018 before coming to consensus</a:t>
            </a:r>
            <a:endParaRPr lang="en-AU" dirty="0"/>
          </a:p>
        </p:txBody>
      </p:sp>
      <p:sp>
        <p:nvSpPr>
          <p:cNvPr id="3" name="Content Placeholder 2"/>
          <p:cNvSpPr>
            <a:spLocks noGrp="1"/>
          </p:cNvSpPr>
          <p:nvPr>
            <p:ph idx="1"/>
          </p:nvPr>
        </p:nvSpPr>
        <p:spPr/>
        <p:txBody>
          <a:bodyPr/>
          <a:lstStyle/>
          <a:p>
            <a:pPr lvl="1"/>
            <a:r>
              <a:rPr lang="en-AU" dirty="0" smtClean="0"/>
              <a:t>It was agreed </a:t>
            </a:r>
            <a:r>
              <a:rPr lang="en-AU" dirty="0"/>
              <a:t>by all after </a:t>
            </a:r>
            <a:r>
              <a:rPr lang="en-AU" dirty="0" smtClean="0"/>
              <a:t>extensive discussion that 802.11ax should be able to use the traditional PD/ED mechanisms</a:t>
            </a:r>
          </a:p>
          <a:p>
            <a:pPr lvl="1"/>
            <a:r>
              <a:rPr lang="en-AU" dirty="0" smtClean="0"/>
              <a:t>It was also generally agreed that 802.11 should be able to use the ED-only mechanism (at -72dBm) if desired</a:t>
            </a:r>
          </a:p>
          <a:p>
            <a:pPr lvl="1"/>
            <a:r>
              <a:rPr lang="en-AU" dirty="0" smtClean="0"/>
              <a:t>The main open issue was whether 802.11ax would be the last “exception” allowed to use the PD/ED mechanism/threshold</a:t>
            </a:r>
          </a:p>
          <a:p>
            <a:pPr lvl="2"/>
            <a:r>
              <a:rPr lang="en-AU" dirty="0" smtClean="0"/>
              <a:t>Some argued that it was agreed 802.11ac was the last “exception” when developing the current version of EN 301 893, and allowing 802.11ax is a compromise</a:t>
            </a:r>
          </a:p>
          <a:p>
            <a:pPr lvl="2"/>
            <a:r>
              <a:rPr lang="en-AU" dirty="0" smtClean="0"/>
              <a:t>Others argued that a restriction on the use of the </a:t>
            </a:r>
            <a:r>
              <a:rPr lang="en-AU" dirty="0"/>
              <a:t>PD/ED </a:t>
            </a:r>
            <a:r>
              <a:rPr lang="en-AU" dirty="0" smtClean="0"/>
              <a:t>mechanism/threshold needs to be justified by ED-only deployment experience, which does yet exist</a:t>
            </a:r>
          </a:p>
          <a:p>
            <a:pPr lvl="2"/>
            <a:r>
              <a:rPr lang="en-AU" dirty="0" smtClean="0"/>
              <a:t>It was also noted that the proposed reference to 802.11ax D3.0 in EN 301 893 was not allowed under ETSI rules; the reference to a draft and the fact that D3.0 draft would not available after D4.0 was approved are the problems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4040456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ETSI </a:t>
            </a:r>
            <a:r>
              <a:rPr lang="en-AU" dirty="0" smtClean="0"/>
              <a:t>BRAN discussed the adaptivity issue at length in June 2018 before coming to consensus</a:t>
            </a:r>
            <a:endParaRPr lang="en-AU" dirty="0"/>
          </a:p>
        </p:txBody>
      </p:sp>
      <p:sp>
        <p:nvSpPr>
          <p:cNvPr id="3" name="Content Placeholder 2"/>
          <p:cNvSpPr>
            <a:spLocks noGrp="1"/>
          </p:cNvSpPr>
          <p:nvPr>
            <p:ph idx="1"/>
          </p:nvPr>
        </p:nvSpPr>
        <p:spPr/>
        <p:txBody>
          <a:bodyPr/>
          <a:lstStyle/>
          <a:p>
            <a:pPr lvl="1"/>
            <a:r>
              <a:rPr lang="en-AU" dirty="0"/>
              <a:t>T</a:t>
            </a:r>
            <a:r>
              <a:rPr lang="en-AU" dirty="0" smtClean="0"/>
              <a:t>he inability for the group to come up with an acceptable way to specify 802.11ax in EN 301 893 before it was ratified meant the IEEE 802.11 WG aligned adaptivity proposal was the only viable alternative</a:t>
            </a:r>
          </a:p>
          <a:p>
            <a:pPr lvl="2"/>
            <a:r>
              <a:rPr lang="en-AU" dirty="0" smtClean="0"/>
              <a:t>The ETSI BRAN Chair also noted that it was inappropriate for ETSI BRAN today to be constrained by an alleged ETSI BRAN agreement two years ago</a:t>
            </a:r>
          </a:p>
          <a:p>
            <a:pPr lvl="1"/>
            <a:r>
              <a:rPr lang="en-AU" dirty="0"/>
              <a:t>I</a:t>
            </a:r>
            <a:r>
              <a:rPr lang="en-AU" dirty="0" smtClean="0"/>
              <a:t>t was also generally agreed that it would be very useful for industry to gather deployment based evidence to allow a future ETSI BRAN to refine the adaptivity rules in the future</a:t>
            </a:r>
          </a:p>
          <a:p>
            <a:pPr lvl="2"/>
            <a:r>
              <a:rPr lang="en-AU" dirty="0" smtClean="0"/>
              <a:t>ED-only</a:t>
            </a:r>
          </a:p>
          <a:p>
            <a:pPr lvl="2"/>
            <a:r>
              <a:rPr lang="en-AU" dirty="0" smtClean="0"/>
              <a:t>ED/PD</a:t>
            </a:r>
          </a:p>
          <a:p>
            <a:pPr lvl="2"/>
            <a:r>
              <a:rPr lang="en-AU" dirty="0" smtClean="0"/>
              <a:t>Mixed ED-only &amp; PD/ED</a:t>
            </a:r>
          </a:p>
          <a:p>
            <a:pPr lvl="1"/>
            <a:r>
              <a:rPr lang="en-AU" dirty="0" smtClean="0"/>
              <a:t>While the IEEE 802.11 WG </a:t>
            </a:r>
            <a:r>
              <a:rPr lang="en-AU" dirty="0"/>
              <a:t>aligned adaptivity proposal </a:t>
            </a:r>
            <a:r>
              <a:rPr lang="en-AU" dirty="0" smtClean="0"/>
              <a:t>was accepted by consensus </a:t>
            </a:r>
            <a:r>
              <a:rPr lang="en-GB" i="1" dirty="0"/>
              <a:t>b</a:t>
            </a:r>
            <a:r>
              <a:rPr lang="en-GB" i="1" dirty="0" smtClean="0"/>
              <a:t>ecause </a:t>
            </a:r>
            <a:r>
              <a:rPr lang="en-GB" i="1" dirty="0"/>
              <a:t>of objections by Ericsson L.M. to include the text at this time in the draft, the text will be included with square brackets</a:t>
            </a:r>
            <a:endParaRPr lang="en-AU" i="1"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5330450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draft adaptivity 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pSp>
        <p:nvGrpSpPr>
          <p:cNvPr id="11" name="Group 10"/>
          <p:cNvGrpSpPr/>
          <p:nvPr/>
        </p:nvGrpSpPr>
        <p:grpSpPr>
          <a:xfrm>
            <a:off x="304800" y="1522413"/>
            <a:ext cx="8610600" cy="2135187"/>
            <a:chOff x="304800" y="1522413"/>
            <a:chExt cx="8610600" cy="2135187"/>
          </a:xfrm>
        </p:grpSpPr>
        <p:sp>
          <p:nvSpPr>
            <p:cNvPr id="7" name="Rounded Rectangle 6"/>
            <p:cNvSpPr/>
            <p:nvPr/>
          </p:nvSpPr>
          <p:spPr bwMode="auto">
            <a:xfrm>
              <a:off x="304800" y="2362200"/>
              <a:ext cx="8534400" cy="12954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bwMode="auto">
            <a:xfrm>
              <a:off x="5943600" y="1522413"/>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Introductory</a:t>
              </a:r>
              <a:r>
                <a:rPr kumimoji="0" lang="en-AU" sz="1600" b="1" i="0" u="none" strike="noStrike" cap="none" normalizeH="0" dirty="0" smtClean="0">
                  <a:ln>
                    <a:noFill/>
                  </a:ln>
                  <a:solidFill>
                    <a:srgbClr val="FF0000"/>
                  </a:solidFill>
                  <a:effectLst/>
                  <a:latin typeface="+mj-lt"/>
                </a:rPr>
                <a:t> text cleaned up </a:t>
              </a:r>
              <a:endParaRPr kumimoji="0" lang="en-AU" sz="1600" b="1" i="0" u="none" strike="noStrike" cap="none" normalizeH="0" baseline="0" dirty="0" smtClean="0">
                <a:ln>
                  <a:noFill/>
                </a:ln>
                <a:solidFill>
                  <a:srgbClr val="FF0000"/>
                </a:solidFill>
                <a:effectLst/>
                <a:latin typeface="+mj-lt"/>
              </a:endParaRPr>
            </a:p>
          </p:txBody>
        </p:sp>
        <p:cxnSp>
          <p:nvCxnSpPr>
            <p:cNvPr id="10" name="Curved Connector 9"/>
            <p:cNvCxnSpPr>
              <a:stCxn id="8" idx="1"/>
              <a:endCxn id="7" idx="0"/>
            </p:cNvCxnSpPr>
            <p:nvPr/>
          </p:nvCxnSpPr>
          <p:spPr bwMode="auto">
            <a:xfrm rot="10800000" flipV="1">
              <a:off x="4572000" y="1713706"/>
              <a:ext cx="1371600" cy="6484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56498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grpSp>
        <p:nvGrpSpPr>
          <p:cNvPr id="12" name="Group 11"/>
          <p:cNvGrpSpPr/>
          <p:nvPr/>
        </p:nvGrpSpPr>
        <p:grpSpPr>
          <a:xfrm>
            <a:off x="304800" y="1524000"/>
            <a:ext cx="8610600" cy="3581400"/>
            <a:chOff x="304800" y="228600"/>
            <a:chExt cx="8610600" cy="3581400"/>
          </a:xfrm>
        </p:grpSpPr>
        <p:sp>
          <p:nvSpPr>
            <p:cNvPr id="13" name="Rounded Rectangle 12"/>
            <p:cNvSpPr/>
            <p:nvPr/>
          </p:nvSpPr>
          <p:spPr bwMode="auto">
            <a:xfrm>
              <a:off x="304800" y="2362200"/>
              <a:ext cx="8534400" cy="14478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5943600" y="228600"/>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Old option 2: ED-only</a:t>
              </a:r>
            </a:p>
          </p:txBody>
        </p:sp>
        <p:cxnSp>
          <p:nvCxnSpPr>
            <p:cNvPr id="15" name="Curved Connector 14"/>
            <p:cNvCxnSpPr>
              <a:stCxn id="14" idx="1"/>
              <a:endCxn id="13" idx="0"/>
            </p:cNvCxnSpPr>
            <p:nvPr/>
          </p:nvCxnSpPr>
          <p:spPr bwMode="auto">
            <a:xfrm rot="10800000" flipV="1">
              <a:off x="4572000" y="419894"/>
              <a:ext cx="1371600" cy="1942306"/>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2629237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a:t>
            </a:r>
            <a:r>
              <a:rPr lang="en-US" sz="1600" dirty="0" smtClean="0">
                <a:latin typeface="+mj-lt"/>
              </a:rPr>
              <a:t>) shall either be proportional to the equipment's maximum transmit power (P</a:t>
            </a:r>
            <a:r>
              <a:rPr lang="en-US" sz="1600" baseline="-25000" dirty="0" smtClean="0">
                <a:latin typeface="+mj-lt"/>
              </a:rPr>
              <a:t>H</a:t>
            </a:r>
            <a:r>
              <a:rPr lang="en-US" sz="1600" dirty="0" smtClean="0">
                <a:latin typeface="+mj-lt"/>
              </a:rPr>
              <a:t>):</a:t>
            </a:r>
            <a:endParaRPr lang="en-US" sz="1600" dirty="0">
              <a:latin typeface="+mj-lt"/>
            </a:endParaRPr>
          </a:p>
          <a:p>
            <a:pPr marL="722313" indent="-722313">
              <a:spcBef>
                <a:spcPts val="400"/>
              </a:spcBef>
              <a:buNone/>
            </a:pPr>
            <a:r>
              <a:rPr lang="en-US" sz="1600" dirty="0">
                <a:latin typeface="+mj-lt"/>
              </a:rPr>
              <a:t>	</a:t>
            </a:r>
            <a:r>
              <a:rPr lang="en-US" sz="1600" dirty="0" smtClean="0">
                <a:latin typeface="+mj-lt"/>
              </a:rPr>
              <a:t>For </a:t>
            </a:r>
            <a:r>
              <a:rPr lang="en-US" sz="1600" dirty="0">
                <a:latin typeface="+mj-lt"/>
              </a:rPr>
              <a:t>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grpSp>
        <p:nvGrpSpPr>
          <p:cNvPr id="17" name="Group 16"/>
          <p:cNvGrpSpPr/>
          <p:nvPr/>
        </p:nvGrpSpPr>
        <p:grpSpPr>
          <a:xfrm>
            <a:off x="304800" y="1524000"/>
            <a:ext cx="8763000" cy="4724400"/>
            <a:chOff x="304800" y="-914400"/>
            <a:chExt cx="8763000" cy="4724400"/>
          </a:xfrm>
        </p:grpSpPr>
        <p:sp>
          <p:nvSpPr>
            <p:cNvPr id="18" name="Rounded Rectangle 17"/>
            <p:cNvSpPr/>
            <p:nvPr/>
          </p:nvSpPr>
          <p:spPr bwMode="auto">
            <a:xfrm>
              <a:off x="304800" y="2667000"/>
              <a:ext cx="8534400" cy="1143000"/>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5943600" y="-914400"/>
              <a:ext cx="3124200" cy="379413"/>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AU" sz="1600" b="1" dirty="0" smtClean="0">
                  <a:solidFill>
                    <a:srgbClr val="FF0000"/>
                  </a:solidFill>
                  <a:latin typeface="+mj-lt"/>
                </a:rPr>
                <a:t>Old option 1: PD/ED</a:t>
              </a:r>
              <a:endParaRPr kumimoji="0" lang="en-AU" sz="1600" b="1" i="0" u="none" strike="noStrike" cap="none" normalizeH="0" baseline="0" dirty="0" smtClean="0">
                <a:ln>
                  <a:noFill/>
                </a:ln>
                <a:solidFill>
                  <a:srgbClr val="FF0000"/>
                </a:solidFill>
                <a:effectLst/>
                <a:latin typeface="+mj-lt"/>
              </a:endParaRPr>
            </a:p>
          </p:txBody>
        </p:sp>
        <p:cxnSp>
          <p:nvCxnSpPr>
            <p:cNvPr id="20" name="Curved Connector 19"/>
            <p:cNvCxnSpPr>
              <a:stCxn id="19" idx="1"/>
              <a:endCxn id="18" idx="0"/>
            </p:cNvCxnSpPr>
            <p:nvPr/>
          </p:nvCxnSpPr>
          <p:spPr bwMode="auto">
            <a:xfrm rot="10800000" flipV="1">
              <a:off x="4572000" y="-724694"/>
              <a:ext cx="1371600" cy="33916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427594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grpSp>
        <p:nvGrpSpPr>
          <p:cNvPr id="27" name="Group 26"/>
          <p:cNvGrpSpPr/>
          <p:nvPr/>
        </p:nvGrpSpPr>
        <p:grpSpPr>
          <a:xfrm>
            <a:off x="3505200" y="1524000"/>
            <a:ext cx="5334000" cy="3962400"/>
            <a:chOff x="304800" y="-1219201"/>
            <a:chExt cx="5334000" cy="3962400"/>
          </a:xfrm>
        </p:grpSpPr>
        <p:sp>
          <p:nvSpPr>
            <p:cNvPr id="28" name="Rounded Rectangle 27"/>
            <p:cNvSpPr/>
            <p:nvPr/>
          </p:nvSpPr>
          <p:spPr bwMode="auto">
            <a:xfrm>
              <a:off x="304800" y="2362200"/>
              <a:ext cx="3200400" cy="380999"/>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2667000" y="-1219201"/>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Ref to 802.11a preamble</a:t>
              </a:r>
            </a:p>
          </p:txBody>
        </p:sp>
        <p:cxnSp>
          <p:nvCxnSpPr>
            <p:cNvPr id="30" name="Curved Connector 29"/>
            <p:cNvCxnSpPr>
              <a:stCxn id="29" idx="1"/>
              <a:endCxn id="28" idx="0"/>
            </p:cNvCxnSpPr>
            <p:nvPr/>
          </p:nvCxnSpPr>
          <p:spPr bwMode="auto">
            <a:xfrm rot="10800000" flipV="1">
              <a:off x="1905000" y="-1027908"/>
              <a:ext cx="762000" cy="3390107"/>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172726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228600" y="1981200"/>
            <a:ext cx="8686800" cy="43434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4.2.7.3.2.5 in </a:t>
            </a:r>
            <a:r>
              <a:rPr lang="de-DE" sz="1600" b="1" dirty="0" smtClean="0">
                <a:latin typeface="+mj-lt"/>
              </a:rPr>
              <a:t>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Equipment </a:t>
            </a:r>
            <a:r>
              <a:rPr lang="en-US" sz="1600" dirty="0">
                <a:latin typeface="+mj-lt"/>
              </a:rPr>
              <a:t>shall consider a channel to be occupied as long as other RLAN transmissions are detected at a level greater than the ED Threshold Level (TL). The ED Threshold Level (TL) is integrated over the total Nominal Channel Bandwidth of all Operating Channels used by the equipment. Equipment shall not change the ED Threshold Level (TL) for a contiguous period of at least </a:t>
            </a:r>
            <a:r>
              <a:rPr lang="en-US" sz="1600" dirty="0" smtClean="0">
                <a:latin typeface="+mj-lt"/>
              </a:rPr>
              <a:t>60 </a:t>
            </a:r>
            <a:r>
              <a:rPr lang="en-US" sz="1600" dirty="0">
                <a:latin typeface="+mj-lt"/>
              </a:rPr>
              <a:t>s. The ED Threshold Level (TL) is expressed assuming a 0 </a:t>
            </a:r>
            <a:r>
              <a:rPr lang="en-US" sz="1600" dirty="0" err="1">
                <a:latin typeface="+mj-lt"/>
              </a:rPr>
              <a:t>dBi</a:t>
            </a:r>
            <a:r>
              <a:rPr lang="en-US" sz="1600" dirty="0">
                <a:latin typeface="+mj-lt"/>
              </a:rPr>
              <a:t> receive antenna.</a:t>
            </a:r>
          </a:p>
          <a:p>
            <a:pPr marL="0" indent="0">
              <a:spcBef>
                <a:spcPts val="800"/>
              </a:spcBef>
              <a:buNone/>
            </a:pPr>
            <a:r>
              <a:rPr lang="en-US" sz="1600" dirty="0">
                <a:latin typeface="+mj-lt"/>
              </a:rPr>
              <a:t>The ED Threshold Level (TL) shall either be proportional to the equipment's maximum transmit power (PH):</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13 dBm:		TL = -75 dBm/MHz</a:t>
            </a:r>
          </a:p>
          <a:p>
            <a:pPr marL="722313" indent="-722313">
              <a:spcBef>
                <a:spcPts val="400"/>
              </a:spcBef>
              <a:buNone/>
            </a:pPr>
            <a:r>
              <a:rPr lang="en-US" sz="1600" dirty="0">
                <a:latin typeface="+mj-lt"/>
              </a:rPr>
              <a:t>	For 13 dBm &lt; P</a:t>
            </a:r>
            <a:r>
              <a:rPr lang="en-US" sz="1600" baseline="-25000" dirty="0">
                <a:latin typeface="+mj-lt"/>
              </a:rPr>
              <a:t>H</a:t>
            </a:r>
            <a:r>
              <a:rPr lang="en-US" sz="1600" dirty="0">
                <a:latin typeface="+mj-lt"/>
              </a:rPr>
              <a:t> &lt; 23 dBm: 	TL = -85 dBm/MHz + (23 dBm -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For P</a:t>
            </a:r>
            <a:r>
              <a:rPr lang="en-US" sz="1600" baseline="-25000" dirty="0">
                <a:latin typeface="+mj-lt"/>
              </a:rPr>
              <a:t>H</a:t>
            </a:r>
            <a:r>
              <a:rPr lang="en-US" sz="1600" dirty="0">
                <a:latin typeface="+mj-lt"/>
              </a:rPr>
              <a:t> ≥ 23 dBm:		TL = -85 dBm/MHz</a:t>
            </a:r>
          </a:p>
          <a:p>
            <a:pPr marL="0" indent="0">
              <a:spcBef>
                <a:spcPts val="800"/>
              </a:spcBef>
              <a:buNone/>
            </a:pPr>
            <a:r>
              <a:rPr lang="en-US" sz="1600" dirty="0">
                <a:latin typeface="+mj-lt"/>
              </a:rPr>
              <a:t>Or, if the equipment determines per IEEE </a:t>
            </a:r>
            <a:r>
              <a:rPr lang="en-US" sz="1600" dirty="0" smtClean="0">
                <a:latin typeface="+mj-lt"/>
              </a:rPr>
              <a:t>802.11-2016 </a:t>
            </a:r>
            <a:r>
              <a:rPr lang="en-US" sz="1600" dirty="0">
                <a:latin typeface="+mj-lt"/>
              </a:rPr>
              <a:t>[9], clause 17.3 that the channel is occupied, the ED Threshold Level (TL) shall be independent of the equipment's maximum transmit power (P</a:t>
            </a:r>
            <a:r>
              <a:rPr lang="en-US" sz="1600" baseline="-25000" dirty="0">
                <a:latin typeface="+mj-lt"/>
              </a:rPr>
              <a:t>H</a:t>
            </a:r>
            <a:r>
              <a:rPr lang="en-US" sz="1600" dirty="0">
                <a:latin typeface="+mj-lt"/>
              </a:rPr>
              <a:t>):</a:t>
            </a:r>
          </a:p>
          <a:p>
            <a:pPr marL="1081088" indent="-1081088">
              <a:spcBef>
                <a:spcPts val="400"/>
              </a:spcBef>
              <a:buNone/>
            </a:pPr>
            <a:r>
              <a:rPr lang="en-US" sz="1600" dirty="0">
                <a:latin typeface="+mj-lt"/>
              </a:rPr>
              <a:t>	TL = -75 </a:t>
            </a:r>
            <a:r>
              <a:rPr lang="en-US" sz="1600" dirty="0" smtClean="0">
                <a:latin typeface="+mj-lt"/>
              </a:rPr>
              <a:t>dBm/MHz</a:t>
            </a:r>
            <a:endParaRPr lang="en-US" sz="1600" dirty="0">
              <a:latin typeface="+mj-lt"/>
            </a:endParaRPr>
          </a:p>
          <a:p>
            <a:endParaRPr lang="en-AU" sz="1600" dirty="0">
              <a:latin typeface="+mj-lt"/>
            </a:endParaRPr>
          </a:p>
        </p:txBody>
      </p:sp>
      <p:sp>
        <p:nvSpPr>
          <p:cNvPr id="2" name="Title 1"/>
          <p:cNvSpPr>
            <a:spLocks noGrp="1"/>
          </p:cNvSpPr>
          <p:nvPr>
            <p:ph type="title"/>
          </p:nvPr>
        </p:nvSpPr>
        <p:spPr/>
        <p:txBody>
          <a:bodyPr/>
          <a:lstStyle/>
          <a:p>
            <a:r>
              <a:rPr lang="en-AU" dirty="0" smtClean="0"/>
              <a:t>Some </a:t>
            </a:r>
            <a:r>
              <a:rPr lang="en-AU" dirty="0"/>
              <a:t>draft adaptivity </a:t>
            </a:r>
            <a:r>
              <a:rPr lang="en-AU" dirty="0" smtClean="0"/>
              <a:t>text was agreed by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grpSp>
        <p:nvGrpSpPr>
          <p:cNvPr id="22" name="Group 21"/>
          <p:cNvGrpSpPr/>
          <p:nvPr/>
        </p:nvGrpSpPr>
        <p:grpSpPr>
          <a:xfrm>
            <a:off x="1143000" y="1522414"/>
            <a:ext cx="7696200" cy="2135186"/>
            <a:chOff x="304800" y="608013"/>
            <a:chExt cx="7696200" cy="2135186"/>
          </a:xfrm>
        </p:grpSpPr>
        <p:sp>
          <p:nvSpPr>
            <p:cNvPr id="23" name="Rounded Rectangle 22"/>
            <p:cNvSpPr/>
            <p:nvPr/>
          </p:nvSpPr>
          <p:spPr bwMode="auto">
            <a:xfrm>
              <a:off x="304800" y="2362200"/>
              <a:ext cx="609600" cy="380999"/>
            </a:xfrm>
            <a:prstGeom prst="round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5029200" y="608013"/>
              <a:ext cx="2971800" cy="382587"/>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Open for discussion</a:t>
              </a:r>
            </a:p>
          </p:txBody>
        </p:sp>
        <p:cxnSp>
          <p:nvCxnSpPr>
            <p:cNvPr id="25" name="Curved Connector 24"/>
            <p:cNvCxnSpPr>
              <a:stCxn id="24" idx="1"/>
              <a:endCxn id="23" idx="0"/>
            </p:cNvCxnSpPr>
            <p:nvPr/>
          </p:nvCxnSpPr>
          <p:spPr bwMode="auto">
            <a:xfrm rot="10800000" flipV="1">
              <a:off x="609600" y="799306"/>
              <a:ext cx="4419600" cy="1562893"/>
            </a:xfrm>
            <a:prstGeom prst="curvedConnector2">
              <a:avLst/>
            </a:prstGeom>
            <a:solidFill>
              <a:schemeClr val="accent1"/>
            </a:solidFill>
            <a:ln w="38100" cap="flat" cmpd="sng" algn="ctr">
              <a:solidFill>
                <a:srgbClr val="FF0000"/>
              </a:solidFill>
              <a:prstDash val="solid"/>
              <a:round/>
              <a:headEnd type="none" w="sm" len="sm"/>
              <a:tailEnd type="triangle"/>
            </a:ln>
            <a:effectLst/>
          </p:spPr>
        </p:cxnSp>
      </p:grpSp>
    </p:spTree>
    <p:extLst>
      <p:ext uri="{BB962C8B-B14F-4D97-AF65-F5344CB8AC3E}">
        <p14:creationId xmlns:p14="http://schemas.microsoft.com/office/powerpoint/2010/main" val="746683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Adaptivity text final tweaks?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536157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first task for the Coexistence SC 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has a short time to suggest any final tweaks to the adaptivity text in EN 301 893</a:t>
            </a:r>
            <a:endParaRPr lang="en-AU" dirty="0"/>
          </a:p>
        </p:txBody>
      </p:sp>
      <p:sp>
        <p:nvSpPr>
          <p:cNvPr id="3" name="Content Placeholder 2"/>
          <p:cNvSpPr>
            <a:spLocks noGrp="1"/>
          </p:cNvSpPr>
          <p:nvPr>
            <p:ph idx="1"/>
          </p:nvPr>
        </p:nvSpPr>
        <p:spPr/>
        <p:txBody>
          <a:bodyPr/>
          <a:lstStyle/>
          <a:p>
            <a:pPr lvl="1"/>
            <a:r>
              <a:rPr lang="en-AU" dirty="0" smtClean="0"/>
              <a:t>Since the ETSI BRAN meeting in June 2018, many stakeholders have had a chance to reflect on the outcome</a:t>
            </a:r>
          </a:p>
          <a:p>
            <a:pPr lvl="1"/>
            <a:r>
              <a:rPr lang="en-AU" dirty="0"/>
              <a:t>The new adaptivity text for EN 301 </a:t>
            </a:r>
            <a:r>
              <a:rPr lang="en-AU" dirty="0" smtClean="0"/>
              <a:t>893 was </a:t>
            </a:r>
            <a:r>
              <a:rPr lang="en-AU" dirty="0"/>
              <a:t>put together by </a:t>
            </a:r>
            <a:r>
              <a:rPr lang="en-AU" dirty="0" smtClean="0"/>
              <a:t>an ad hoc in real time and most people seem to be happy with it</a:t>
            </a:r>
          </a:p>
          <a:p>
            <a:pPr lvl="2"/>
            <a:r>
              <a:rPr lang="en-AU" dirty="0" smtClean="0"/>
              <a:t>There have been no complaints so far on the ETSI BRAN e-mail reflector</a:t>
            </a:r>
          </a:p>
          <a:p>
            <a:pPr lvl="1"/>
            <a:r>
              <a:rPr lang="en-AU" dirty="0" smtClean="0"/>
              <a:t>Given the difficulty of getting to this point of (almost) consensus and the importance of finishing soon, any final tweaks need to be minor and agreed soon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5473911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A suggestion has been made to clarify an ambiguity in the revised adaptivity clause</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US" dirty="0" smtClean="0"/>
              <a:t>A stakeholder (</a:t>
            </a:r>
            <a:r>
              <a:rPr lang="en-US" smtClean="0"/>
              <a:t>not the Chair) has </a:t>
            </a:r>
            <a:r>
              <a:rPr lang="en-US" dirty="0" smtClean="0"/>
              <a:t>commented that the language is ambiguous:</a:t>
            </a:r>
          </a:p>
          <a:p>
            <a:pPr lvl="2"/>
            <a:r>
              <a:rPr lang="en-US" i="1" dirty="0" smtClean="0"/>
              <a:t>The </a:t>
            </a:r>
            <a:r>
              <a:rPr lang="en-US" i="1" dirty="0"/>
              <a:t>current text appears to suggest that the referenced ED threshold is used only when a preamble is actually determined, </a:t>
            </a:r>
            <a:r>
              <a:rPr lang="en-US" i="1" dirty="0" smtClean="0"/>
              <a:t>…</a:t>
            </a:r>
          </a:p>
          <a:p>
            <a:pPr lvl="2"/>
            <a:r>
              <a:rPr lang="en-US" i="1" dirty="0" smtClean="0"/>
              <a:t>…while </a:t>
            </a:r>
            <a:r>
              <a:rPr lang="en-US" i="1" dirty="0"/>
              <a:t>the intent is that it can be used when a process is active to determine preambles. </a:t>
            </a:r>
            <a:endParaRPr lang="en-US" i="1" dirty="0" smtClean="0"/>
          </a:p>
          <a:p>
            <a:pPr lvl="1"/>
            <a:r>
              <a:rPr lang="en-US" dirty="0" smtClean="0"/>
              <a:t>The </a:t>
            </a:r>
            <a:r>
              <a:rPr lang="en-US" dirty="0"/>
              <a:t>stakeholder </a:t>
            </a:r>
            <a:r>
              <a:rPr lang="en-US" dirty="0" smtClean="0"/>
              <a:t>suggested a minor tweak that clarifies the assumed intent</a:t>
            </a:r>
          </a:p>
          <a:p>
            <a:pPr lvl="2"/>
            <a:r>
              <a:rPr lang="en-US" i="1" dirty="0" smtClean="0"/>
              <a:t>The </a:t>
            </a:r>
            <a:r>
              <a:rPr lang="en-US" i="1" dirty="0"/>
              <a:t>changes attempt to reflect that, but let me know what you think.</a:t>
            </a:r>
            <a:endParaRPr lang="en-AU" i="1"/>
          </a:p>
          <a:p>
            <a:pPr lvl="1"/>
            <a:r>
              <a:rPr lang="en-AU" dirty="0" smtClean="0"/>
              <a:t>Are there any comments or objections?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US" sz="1600" dirty="0">
                <a:latin typeface="+mj-lt"/>
              </a:rPr>
              <a:t>Or, if the equipment </a:t>
            </a:r>
            <a:r>
              <a:rPr lang="en-US" sz="1600" dirty="0" smtClean="0">
                <a:solidFill>
                  <a:srgbClr val="FF0000"/>
                </a:solidFill>
                <a:latin typeface="+mj-lt"/>
              </a:rPr>
              <a:t>uses </a:t>
            </a:r>
            <a:r>
              <a:rPr lang="en-US" sz="1600" strike="sngStrike" dirty="0" smtClean="0">
                <a:solidFill>
                  <a:srgbClr val="FF0000"/>
                </a:solidFill>
                <a:latin typeface="+mj-lt"/>
              </a:rPr>
              <a:t>determines </a:t>
            </a:r>
            <a:r>
              <a:rPr lang="en-US" sz="1600" strike="sngStrike" dirty="0">
                <a:solidFill>
                  <a:srgbClr val="FF0000"/>
                </a:solidFill>
                <a:latin typeface="+mj-lt"/>
              </a:rPr>
              <a:t>per</a:t>
            </a:r>
            <a:r>
              <a:rPr lang="en-US" sz="1600" dirty="0">
                <a:latin typeface="+mj-lt"/>
              </a:rPr>
              <a:t> IEEE </a:t>
            </a:r>
            <a:r>
              <a:rPr lang="en-US" sz="1600" dirty="0" smtClean="0">
                <a:latin typeface="+mj-lt"/>
              </a:rPr>
              <a:t>802.11-2016 </a:t>
            </a:r>
            <a:r>
              <a:rPr lang="en-US" sz="1600" dirty="0">
                <a:latin typeface="+mj-lt"/>
              </a:rPr>
              <a:t>[9], clause 17.3 </a:t>
            </a:r>
            <a:r>
              <a:rPr lang="en-US" sz="1600" dirty="0" smtClean="0">
                <a:solidFill>
                  <a:srgbClr val="FF0000"/>
                </a:solidFill>
                <a:latin typeface="+mj-lt"/>
              </a:rPr>
              <a:t>to determine </a:t>
            </a:r>
            <a:r>
              <a:rPr lang="en-US" sz="1600" dirty="0" smtClean="0">
                <a:latin typeface="+mj-lt"/>
              </a:rPr>
              <a:t>that </a:t>
            </a:r>
            <a:r>
              <a:rPr lang="en-US" sz="1600" dirty="0">
                <a:latin typeface="+mj-lt"/>
              </a:rPr>
              <a:t>the channel is occupied, the ED Threshold Level (TL) shall be independent of the equipment's maximum transmit power (P</a:t>
            </a:r>
            <a:r>
              <a:rPr lang="en-US" sz="1600" baseline="-25000" dirty="0">
                <a:latin typeface="+mj-lt"/>
              </a:rPr>
              <a:t>H</a:t>
            </a:r>
            <a:r>
              <a:rPr lang="en-US" sz="1600" dirty="0">
                <a:latin typeface="+mj-lt"/>
              </a:rPr>
              <a:t>):</a:t>
            </a:r>
          </a:p>
          <a:p>
            <a:pPr marL="722313" indent="-722313">
              <a:spcBef>
                <a:spcPts val="400"/>
              </a:spcBef>
              <a:buNone/>
            </a:pPr>
            <a:r>
              <a:rPr lang="en-US" sz="1600" dirty="0">
                <a:latin typeface="+mj-lt"/>
              </a:rPr>
              <a:t>	TL = -75 </a:t>
            </a:r>
            <a:r>
              <a:rPr lang="en-US" sz="1600" dirty="0" smtClean="0">
                <a:latin typeface="+mj-lt"/>
              </a:rPr>
              <a:t>dBm/MHz</a:t>
            </a:r>
          </a:p>
          <a:p>
            <a:pPr marL="722313" indent="-722313">
              <a:spcBef>
                <a:spcPts val="400"/>
              </a:spcBef>
              <a:buNone/>
            </a:pPr>
            <a:r>
              <a:rPr lang="en-US" sz="1600" dirty="0" smtClean="0">
                <a:latin typeface="+mj-lt"/>
              </a:rPr>
              <a:t>…</a:t>
            </a:r>
            <a:endParaRPr lang="en-US" sz="1600" dirty="0">
              <a:latin typeface="+mj-lt"/>
            </a:endParaRPr>
          </a:p>
          <a:p>
            <a:endParaRPr lang="en-AU" sz="1600" dirty="0">
              <a:latin typeface="+mj-lt"/>
            </a:endParaRPr>
          </a:p>
        </p:txBody>
      </p:sp>
    </p:spTree>
    <p:extLst>
      <p:ext uri="{BB962C8B-B14F-4D97-AF65-F5344CB8AC3E}">
        <p14:creationId xmlns:p14="http://schemas.microsoft.com/office/powerpoint/2010/main" val="7692091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smtClean="0"/>
              <a:t>A suggestion has been made to clarify an ambiguity in the multi-channel part of the revised adaptivity clause</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US" dirty="0" smtClean="0"/>
              <a:t>A stakeholder (not the Chair) has commented that the language is ambiguous:</a:t>
            </a:r>
          </a:p>
          <a:p>
            <a:pPr lvl="2"/>
            <a:r>
              <a:rPr lang="en-AU" i="1" dirty="0"/>
              <a:t>Wi-Fi multi-channel operation has multiple operating channels, but I think the intent is that the ED threshold applies to each operating channel </a:t>
            </a:r>
            <a:r>
              <a:rPr lang="en-AU" i="1" dirty="0" smtClean="0"/>
              <a:t>individually</a:t>
            </a:r>
            <a:r>
              <a:rPr lang="en-US" i="1" dirty="0" smtClean="0"/>
              <a:t> </a:t>
            </a:r>
          </a:p>
          <a:p>
            <a:pPr lvl="1"/>
            <a:r>
              <a:rPr lang="en-US" dirty="0" smtClean="0"/>
              <a:t>The </a:t>
            </a:r>
            <a:r>
              <a:rPr lang="en-US" dirty="0"/>
              <a:t>stakeholder </a:t>
            </a:r>
            <a:r>
              <a:rPr lang="en-US" dirty="0" smtClean="0"/>
              <a:t>suggested a minor tweak that clarifies the assumed intent</a:t>
            </a:r>
          </a:p>
          <a:p>
            <a:pPr lvl="2"/>
            <a:r>
              <a:rPr lang="en-AU" i="1" dirty="0"/>
              <a:t>Should it perhaps read as </a:t>
            </a:r>
            <a:r>
              <a:rPr lang="en-AU" i="1" dirty="0" smtClean="0"/>
              <a:t>follows</a:t>
            </a:r>
            <a:r>
              <a:rPr lang="en-US" i="1" dirty="0" smtClean="0"/>
              <a:t>: </a:t>
            </a:r>
            <a:r>
              <a:rPr lang="en-US" dirty="0" smtClean="0"/>
              <a:t>(see panel)</a:t>
            </a:r>
            <a:endParaRPr lang="en-AU" dirty="0"/>
          </a:p>
          <a:p>
            <a:pPr lvl="1"/>
            <a:r>
              <a:rPr lang="en-AU" dirty="0" smtClean="0"/>
              <a:t>Are there any comments or objections?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AU" sz="1600" dirty="0">
                <a:latin typeface="+mj-lt"/>
              </a:rPr>
              <a:t>The ED Threshold Level (TL) is integrated over the total Nominal Channel Bandwidth of </a:t>
            </a:r>
            <a:r>
              <a:rPr lang="en-AU" sz="1600" dirty="0">
                <a:solidFill>
                  <a:srgbClr val="FF0000"/>
                </a:solidFill>
                <a:latin typeface="+mj-lt"/>
              </a:rPr>
              <a:t>each </a:t>
            </a:r>
            <a:r>
              <a:rPr lang="en-AU" sz="1600" strike="sngStrike" dirty="0">
                <a:solidFill>
                  <a:srgbClr val="FF0000"/>
                </a:solidFill>
                <a:latin typeface="+mj-lt"/>
              </a:rPr>
              <a:t>all</a:t>
            </a:r>
            <a:r>
              <a:rPr lang="en-AU" sz="1600" dirty="0">
                <a:solidFill>
                  <a:srgbClr val="FF0000"/>
                </a:solidFill>
                <a:latin typeface="+mj-lt"/>
              </a:rPr>
              <a:t> </a:t>
            </a:r>
            <a:r>
              <a:rPr lang="en-AU" sz="1600" dirty="0">
                <a:latin typeface="+mj-lt"/>
              </a:rPr>
              <a:t>Operating Channel</a:t>
            </a:r>
            <a:r>
              <a:rPr lang="en-AU" sz="1600" strike="sngStrike" dirty="0">
                <a:solidFill>
                  <a:srgbClr val="FF0000"/>
                </a:solidFill>
                <a:latin typeface="+mj-lt"/>
              </a:rPr>
              <a:t>s</a:t>
            </a:r>
            <a:r>
              <a:rPr lang="en-AU" sz="1600" dirty="0">
                <a:latin typeface="+mj-lt"/>
              </a:rPr>
              <a:t> used by the </a:t>
            </a:r>
            <a:r>
              <a:rPr lang="en-AU" sz="1600" dirty="0" smtClean="0">
                <a:latin typeface="+mj-lt"/>
              </a:rPr>
              <a:t>equipment</a:t>
            </a:r>
          </a:p>
          <a:p>
            <a:pPr marL="0" indent="0">
              <a:spcBef>
                <a:spcPts val="800"/>
              </a:spcBef>
              <a:buNone/>
            </a:pPr>
            <a:r>
              <a:rPr lang="en-AU" sz="1600" dirty="0" smtClean="0">
                <a:latin typeface="+mj-lt"/>
              </a:rPr>
              <a:t>…</a:t>
            </a:r>
            <a:endParaRPr lang="en-AU" sz="1600" dirty="0">
              <a:latin typeface="+mj-lt"/>
            </a:endParaRPr>
          </a:p>
        </p:txBody>
      </p:sp>
    </p:spTree>
    <p:extLst>
      <p:ext uri="{BB962C8B-B14F-4D97-AF65-F5344CB8AC3E}">
        <p14:creationId xmlns:p14="http://schemas.microsoft.com/office/powerpoint/2010/main" val="27626102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smtClean="0"/>
              <a:t>A suggestion has been made to make it clear operation is on a per channel basis</a:t>
            </a:r>
            <a:endParaRPr lang="en-AU" dirty="0"/>
          </a:p>
        </p:txBody>
      </p:sp>
      <p:sp>
        <p:nvSpPr>
          <p:cNvPr id="8" name="Content Placeholder 7"/>
          <p:cNvSpPr>
            <a:spLocks noGrp="1"/>
          </p:cNvSpPr>
          <p:nvPr>
            <p:ph idx="1"/>
          </p:nvPr>
        </p:nvSpPr>
        <p:spPr>
          <a:xfrm>
            <a:off x="3810000" y="1981200"/>
            <a:ext cx="4648200" cy="4114800"/>
          </a:xfrm>
        </p:spPr>
        <p:txBody>
          <a:bodyPr/>
          <a:lstStyle/>
          <a:p>
            <a:pPr lvl="1"/>
            <a:r>
              <a:rPr lang="en-AU" dirty="0" smtClean="0"/>
              <a:t>An extension of the previous comment is that the limit on swapping between the two modes of operation should apply on a channel by channel basis</a:t>
            </a:r>
          </a:p>
          <a:p>
            <a:pPr lvl="1"/>
            <a:r>
              <a:rPr lang="en-AU" dirty="0" smtClean="0"/>
              <a:t>This means that a particular device could use different modes for radios on different channels</a:t>
            </a:r>
          </a:p>
          <a:p>
            <a:pPr lvl="2"/>
            <a:r>
              <a:rPr lang="en-AU" dirty="0" err="1" smtClean="0"/>
              <a:t>eg</a:t>
            </a:r>
            <a:r>
              <a:rPr lang="en-AU" dirty="0" smtClean="0"/>
              <a:t> PD/ED access on the primary channel and ED-only access on the secondary channels</a:t>
            </a:r>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
        <p:nvSpPr>
          <p:cNvPr id="5" name="Rectangle 4"/>
          <p:cNvSpPr/>
          <p:nvPr/>
        </p:nvSpPr>
        <p:spPr bwMode="auto">
          <a:xfrm>
            <a:off x="685799" y="1981200"/>
            <a:ext cx="2895601" cy="4114800"/>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spcBef>
                <a:spcPts val="800"/>
              </a:spcBef>
            </a:pPr>
            <a:r>
              <a:rPr lang="de-DE" sz="1600" b="1" dirty="0">
                <a:latin typeface="+mj-lt"/>
              </a:rPr>
              <a:t>Clause </a:t>
            </a:r>
            <a:r>
              <a:rPr lang="de-DE" sz="1600" b="1" dirty="0" smtClean="0">
                <a:latin typeface="+mj-lt"/>
              </a:rPr>
              <a:t>4.2.7.3.2.5</a:t>
            </a:r>
            <a:br>
              <a:rPr lang="de-DE" sz="1600" b="1" dirty="0" smtClean="0">
                <a:latin typeface="+mj-lt"/>
              </a:rPr>
            </a:br>
            <a:r>
              <a:rPr lang="de-DE" sz="1600" b="1" dirty="0" smtClean="0">
                <a:latin typeface="+mj-lt"/>
              </a:rPr>
              <a:t>in revised EN </a:t>
            </a:r>
            <a:r>
              <a:rPr lang="de-DE" sz="1600" b="1" dirty="0">
                <a:latin typeface="+mj-lt"/>
              </a:rPr>
              <a:t>301 </a:t>
            </a:r>
            <a:r>
              <a:rPr lang="de-DE" sz="1600" b="1" dirty="0" smtClean="0">
                <a:latin typeface="+mj-lt"/>
              </a:rPr>
              <a:t>893</a:t>
            </a:r>
          </a:p>
          <a:p>
            <a:pPr>
              <a:spcBef>
                <a:spcPts val="800"/>
              </a:spcBef>
            </a:pPr>
            <a:r>
              <a:rPr lang="en-US" sz="1600" dirty="0" smtClean="0">
                <a:latin typeface="+mj-lt"/>
              </a:rPr>
              <a:t>…</a:t>
            </a:r>
            <a:endParaRPr lang="en-US" sz="1600" dirty="0">
              <a:latin typeface="+mj-lt"/>
            </a:endParaRPr>
          </a:p>
          <a:p>
            <a:pPr marL="0" indent="0">
              <a:spcBef>
                <a:spcPts val="800"/>
              </a:spcBef>
              <a:buNone/>
            </a:pPr>
            <a:r>
              <a:rPr lang="en-AU" sz="1600" dirty="0">
                <a:latin typeface="+mj-lt"/>
              </a:rPr>
              <a:t>Equipment shall not change the ED Threshold Level (TL) </a:t>
            </a:r>
            <a:r>
              <a:rPr lang="en-AU" sz="1600" dirty="0" smtClean="0">
                <a:solidFill>
                  <a:srgbClr val="FF0000"/>
                </a:solidFill>
                <a:latin typeface="+mj-lt"/>
              </a:rPr>
              <a:t>for a particular channel </a:t>
            </a:r>
            <a:r>
              <a:rPr lang="en-AU" sz="1600" dirty="0" smtClean="0">
                <a:latin typeface="+mj-lt"/>
              </a:rPr>
              <a:t>for </a:t>
            </a:r>
            <a:r>
              <a:rPr lang="en-AU" sz="1600" dirty="0">
                <a:latin typeface="+mj-lt"/>
              </a:rPr>
              <a:t>a contiguous period of at least 60 s…</a:t>
            </a:r>
          </a:p>
        </p:txBody>
      </p:sp>
    </p:spTree>
    <p:extLst>
      <p:ext uri="{BB962C8B-B14F-4D97-AF65-F5344CB8AC3E}">
        <p14:creationId xmlns:p14="http://schemas.microsoft.com/office/powerpoint/2010/main" val="14186016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the </a:t>
            </a:r>
            <a:r>
              <a:rPr lang="en-AU" dirty="0" err="1" smtClean="0"/>
              <a:t>Coex</a:t>
            </a:r>
            <a:r>
              <a:rPr lang="en-AU" dirty="0" smtClean="0"/>
              <a:t> SC have a view on the 60 second parameter in the adaptivity clause?</a:t>
            </a:r>
            <a:endParaRPr lang="en-AU" dirty="0"/>
          </a:p>
        </p:txBody>
      </p:sp>
      <p:sp>
        <p:nvSpPr>
          <p:cNvPr id="3" name="Content Placeholder 2"/>
          <p:cNvSpPr>
            <a:spLocks noGrp="1"/>
          </p:cNvSpPr>
          <p:nvPr>
            <p:ph idx="1"/>
          </p:nvPr>
        </p:nvSpPr>
        <p:spPr/>
        <p:txBody>
          <a:bodyPr/>
          <a:lstStyle/>
          <a:p>
            <a:pPr lvl="1"/>
            <a:r>
              <a:rPr lang="en-AU" dirty="0" smtClean="0"/>
              <a:t>The purpose of having a limit on how often a device can change modes was to avoid “game playing”</a:t>
            </a:r>
          </a:p>
          <a:p>
            <a:pPr lvl="2"/>
            <a:r>
              <a:rPr lang="en-AU" dirty="0" err="1" smtClean="0"/>
              <a:t>eg</a:t>
            </a:r>
            <a:r>
              <a:rPr lang="en-AU" dirty="0" smtClean="0"/>
              <a:t> an device switching into ED = -62 dBm for short enough periods that PD is not effective</a:t>
            </a:r>
          </a:p>
          <a:p>
            <a:pPr lvl="1"/>
            <a:r>
              <a:rPr lang="en-AU" dirty="0" smtClean="0"/>
              <a:t>It is currently proposed that the limit is implemented a time limit, with the 60 sec chosen somewhat arbitrarily</a:t>
            </a:r>
          </a:p>
          <a:p>
            <a:pPr lvl="1"/>
            <a:r>
              <a:rPr lang="en-AU" dirty="0" smtClean="0"/>
              <a:t>Is the 60 second limit reasonable?</a:t>
            </a:r>
          </a:p>
          <a:p>
            <a:pPr lvl="2"/>
            <a:r>
              <a:rPr lang="en-AU" dirty="0" smtClean="0"/>
              <a:t>Should it be longer?</a:t>
            </a:r>
          </a:p>
          <a:p>
            <a:pPr lvl="2"/>
            <a:r>
              <a:rPr lang="en-AU" dirty="0" smtClean="0"/>
              <a:t>Should it be shorter?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811247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anyone else have proposed tweaks to the adaptivity clause?</a:t>
            </a:r>
            <a:endParaRPr lang="en-AU" dirty="0"/>
          </a:p>
        </p:txBody>
      </p:sp>
      <p:sp>
        <p:nvSpPr>
          <p:cNvPr id="3" name="Content Placeholder 2"/>
          <p:cNvSpPr>
            <a:spLocks noGrp="1"/>
          </p:cNvSpPr>
          <p:nvPr>
            <p:ph idx="1"/>
          </p:nvPr>
        </p:nvSpPr>
        <p:spPr/>
        <p:txBody>
          <a:bodyPr/>
          <a:lstStyle/>
          <a:p>
            <a:pPr lvl="1"/>
            <a:r>
              <a:rPr lang="en-AU" dirty="0" smtClean="0"/>
              <a:t>It is important to get the adaptivity clause right … and unambiguous!</a:t>
            </a:r>
          </a:p>
          <a:p>
            <a:pPr lvl="1"/>
            <a:r>
              <a:rPr lang="en-AU" dirty="0" smtClean="0"/>
              <a:t>It is also important to get the </a:t>
            </a:r>
            <a:r>
              <a:rPr lang="en-AU" dirty="0"/>
              <a:t>adaptivity clause </a:t>
            </a:r>
            <a:r>
              <a:rPr lang="en-AU" dirty="0" smtClean="0"/>
              <a:t>finished soon!</a:t>
            </a:r>
          </a:p>
          <a:p>
            <a:pPr lvl="1"/>
            <a:r>
              <a:rPr lang="en-AU" dirty="0" smtClean="0"/>
              <a:t>Does anyone else have proposed tweaks to the adaptivity clause?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810071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should the proposed tweaks be communicated to ETSI BRAN?</a:t>
            </a:r>
            <a:endParaRPr lang="en-AU" dirty="0"/>
          </a:p>
        </p:txBody>
      </p:sp>
      <p:sp>
        <p:nvSpPr>
          <p:cNvPr id="3" name="Content Placeholder 2"/>
          <p:cNvSpPr>
            <a:spLocks noGrp="1"/>
          </p:cNvSpPr>
          <p:nvPr>
            <p:ph idx="1"/>
          </p:nvPr>
        </p:nvSpPr>
        <p:spPr/>
        <p:txBody>
          <a:bodyPr/>
          <a:lstStyle/>
          <a:p>
            <a:pPr lvl="1"/>
            <a:r>
              <a:rPr lang="en-AU" dirty="0" smtClean="0"/>
              <a:t>Previously, the IEEE 802.11 WG has sent formal LS’s to ETSI BRAN in relation the adaptivity clause</a:t>
            </a:r>
          </a:p>
          <a:p>
            <a:pPr lvl="1"/>
            <a:r>
              <a:rPr lang="en-AU" dirty="0" smtClean="0"/>
              <a:t>Do we need to take such a formal approach this time, or should be just rely on ETSI BRAN participants to communicate the discussions?</a:t>
            </a:r>
          </a:p>
          <a:p>
            <a:pPr lvl="2"/>
            <a:r>
              <a:rPr lang="en-AU" dirty="0" smtClean="0"/>
              <a:t>Note: they could not represent the material as a formal IEEE 802.11 WG position</a:t>
            </a:r>
          </a:p>
          <a:p>
            <a:pPr lvl="1"/>
            <a:r>
              <a:rPr lang="en-AU" dirty="0" smtClean="0"/>
              <a:t>If there is a desire to send a formal LS, could we please have a volunteer to draft some text for consideration on Thursday?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653624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 issue &amp; 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7515727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The submission refining adaptivity related to “paused COT” was not discussed by ETSI BRAN in March 2018</a:t>
            </a:r>
            <a:endParaRPr lang="en-AU" dirty="0"/>
          </a:p>
        </p:txBody>
      </p:sp>
      <p:sp>
        <p:nvSpPr>
          <p:cNvPr id="3" name="Content Placeholder 2"/>
          <p:cNvSpPr>
            <a:spLocks noGrp="1"/>
          </p:cNvSpPr>
          <p:nvPr>
            <p:ph idx="1"/>
          </p:nvPr>
        </p:nvSpPr>
        <p:spPr/>
        <p:txBody>
          <a:bodyPr/>
          <a:lstStyle/>
          <a:p>
            <a:pPr lvl="1"/>
            <a:r>
              <a:rPr lang="en-AU" dirty="0" smtClean="0"/>
              <a:t>BRAN(18)097006/7 were submissions from </a:t>
            </a:r>
            <a:r>
              <a:rPr lang="en-GB" dirty="0"/>
              <a:t>Cisco, Intel, Broadcom &amp; </a:t>
            </a:r>
            <a:r>
              <a:rPr lang="en-GB" dirty="0" smtClean="0"/>
              <a:t>HPE that </a:t>
            </a:r>
            <a:r>
              <a:rPr lang="en-AU" dirty="0" smtClean="0"/>
              <a:t>were discussed at the </a:t>
            </a:r>
            <a:r>
              <a:rPr lang="en-AU" dirty="0" err="1" smtClean="0"/>
              <a:t>Coex</a:t>
            </a:r>
            <a:r>
              <a:rPr lang="en-AU" dirty="0" smtClean="0"/>
              <a:t> SC meeting in Chicago in March 2018</a:t>
            </a:r>
          </a:p>
          <a:p>
            <a:pPr lvl="1"/>
            <a:r>
              <a:rPr lang="en-AU" dirty="0"/>
              <a:t>BRAN(18)097006/7</a:t>
            </a:r>
            <a:r>
              <a:rPr lang="en-AU" dirty="0" smtClean="0"/>
              <a:t> documented a proposed minor change to the adaptivity clause related to “paused COT”</a:t>
            </a:r>
          </a:p>
          <a:p>
            <a:pPr lvl="2"/>
            <a:r>
              <a:rPr lang="en-AU" dirty="0" smtClean="0"/>
              <a:t>The proposal only allows the use of the ED-only option of -72 dBm with the </a:t>
            </a:r>
            <a:r>
              <a:rPr lang="en-AU" dirty="0"/>
              <a:t>“paused COT</a:t>
            </a:r>
            <a:r>
              <a:rPr lang="en-AU" dirty="0" smtClean="0"/>
              <a:t>” feature to maintain the status quo</a:t>
            </a:r>
          </a:p>
          <a:p>
            <a:pPr lvl="1"/>
            <a:r>
              <a:rPr lang="en-AU" dirty="0" smtClean="0"/>
              <a:t>A </a:t>
            </a:r>
            <a:r>
              <a:rPr lang="en-AU" dirty="0" err="1" smtClean="0"/>
              <a:t>Coex</a:t>
            </a:r>
            <a:r>
              <a:rPr lang="en-AU" dirty="0" smtClean="0"/>
              <a:t> SC motion for the 802.11 WG to support these submissions failed 15/10/7 in Chicago, and it was not considered by the WG</a:t>
            </a:r>
          </a:p>
          <a:p>
            <a:pPr lvl="1"/>
            <a:r>
              <a:rPr lang="en-AU" dirty="0" smtClean="0"/>
              <a:t>The submissions were not discussed in ETSI BRAN in March, beyond noting them, because they were dependent on a consensus on the adaptivity proposal in BRAN(18)097004r1/5</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445653338"/>
              </p:ext>
            </p:extLst>
          </p:nvPr>
        </p:nvGraphicFramePr>
        <p:xfrm>
          <a:off x="7924800" y="2743200"/>
          <a:ext cx="914400" cy="806450"/>
        </p:xfrm>
        <a:graphic>
          <a:graphicData uri="http://schemas.openxmlformats.org/presentationml/2006/ole">
            <mc:AlternateContent xmlns:mc="http://schemas.openxmlformats.org/markup-compatibility/2006">
              <mc:Choice xmlns:v="urn:schemas-microsoft-com:vml" Requires="v">
                <p:oleObj spid="_x0000_s12319"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7924800" y="27432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4344605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The SC will again discuss the issues related to adaptivity combined with the “paused </a:t>
            </a:r>
            <a:r>
              <a:rPr lang="en-AU" dirty="0"/>
              <a:t>COT</a:t>
            </a:r>
            <a:r>
              <a:rPr lang="en-AU" dirty="0" smtClean="0"/>
              <a:t>” </a:t>
            </a:r>
            <a:r>
              <a:rPr lang="en-AU" dirty="0"/>
              <a:t>f</a:t>
            </a:r>
            <a:r>
              <a:rPr lang="en-AU" dirty="0" smtClean="0"/>
              <a:t>eature</a:t>
            </a:r>
            <a:endParaRPr lang="en-AU" dirty="0"/>
          </a:p>
        </p:txBody>
      </p:sp>
      <p:sp>
        <p:nvSpPr>
          <p:cNvPr id="3" name="Content Placeholder 2"/>
          <p:cNvSpPr>
            <a:spLocks noGrp="1"/>
          </p:cNvSpPr>
          <p:nvPr>
            <p:ph idx="1"/>
          </p:nvPr>
        </p:nvSpPr>
        <p:spPr/>
        <p:txBody>
          <a:bodyPr/>
          <a:lstStyle/>
          <a:p>
            <a:pPr lvl="1"/>
            <a:r>
              <a:rPr lang="en-AU" dirty="0"/>
              <a:t>The submissions were not discussed in ETSI BRAN in June </a:t>
            </a:r>
            <a:r>
              <a:rPr lang="en-AU" dirty="0" smtClean="0"/>
              <a:t>2018 because </a:t>
            </a:r>
            <a:r>
              <a:rPr lang="en-AU" dirty="0"/>
              <a:t>of the focus on </a:t>
            </a:r>
            <a:r>
              <a:rPr lang="en-AU" dirty="0" smtClean="0"/>
              <a:t>obtaining consensus </a:t>
            </a:r>
            <a:r>
              <a:rPr lang="en-AU" dirty="0"/>
              <a:t>on the adaptivity proposal </a:t>
            </a:r>
          </a:p>
          <a:p>
            <a:pPr lvl="1"/>
            <a:r>
              <a:rPr lang="en-AU" dirty="0" smtClean="0"/>
              <a:t>Now that there is a consensus, it is likely its use with the “paused </a:t>
            </a:r>
            <a:r>
              <a:rPr lang="en-AU" dirty="0" err="1" smtClean="0"/>
              <a:t>CoT</a:t>
            </a:r>
            <a:r>
              <a:rPr lang="en-AU" dirty="0" smtClean="0"/>
              <a:t>” feature will need to be clarified at the next ETSI BRAN meeting in Sept 2018</a:t>
            </a:r>
          </a:p>
          <a:p>
            <a:pPr lvl="1"/>
            <a:r>
              <a:rPr lang="en-AU" dirty="0" smtClean="0"/>
              <a:t>Currently, </a:t>
            </a:r>
            <a:r>
              <a:rPr lang="en-AU" dirty="0"/>
              <a:t>the </a:t>
            </a:r>
            <a:r>
              <a:rPr lang="en-AU" dirty="0" err="1"/>
              <a:t>Coex</a:t>
            </a:r>
            <a:r>
              <a:rPr lang="en-AU" dirty="0"/>
              <a:t> SC has no position on restricting </a:t>
            </a:r>
            <a:r>
              <a:rPr lang="en-AU" dirty="0" smtClean="0"/>
              <a:t>responding devices using the “paused </a:t>
            </a:r>
            <a:r>
              <a:rPr lang="en-AU" dirty="0"/>
              <a:t>COT” </a:t>
            </a:r>
            <a:r>
              <a:rPr lang="en-AU" dirty="0" smtClean="0"/>
              <a:t>feature to </a:t>
            </a:r>
            <a:r>
              <a:rPr lang="en-AU" dirty="0"/>
              <a:t>use </a:t>
            </a:r>
            <a:r>
              <a:rPr lang="en-AU" dirty="0" smtClean="0"/>
              <a:t>ED-only but now is an opportunity to discuss the issue</a:t>
            </a:r>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674747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problem is the revised adaptivity clause effectively allows UE to use ED of -62 dBm with “paused COT”</a:t>
            </a:r>
            <a:endParaRPr lang="en-AU" dirty="0"/>
          </a:p>
        </p:txBody>
      </p:sp>
      <p:sp>
        <p:nvSpPr>
          <p:cNvPr id="3" name="Content Placeholder 2"/>
          <p:cNvSpPr>
            <a:spLocks noGrp="1"/>
          </p:cNvSpPr>
          <p:nvPr>
            <p:ph idx="1"/>
          </p:nvPr>
        </p:nvSpPr>
        <p:spPr/>
        <p:txBody>
          <a:bodyPr/>
          <a:lstStyle/>
          <a:p>
            <a:r>
              <a:rPr lang="en-AU" dirty="0" smtClean="0"/>
              <a:t>Reminder of the </a:t>
            </a:r>
            <a:r>
              <a:rPr lang="en-AU" dirty="0"/>
              <a:t>fundamental </a:t>
            </a:r>
            <a:r>
              <a:rPr lang="en-AU" dirty="0" smtClean="0"/>
              <a:t>issue </a:t>
            </a:r>
            <a:endParaRPr lang="en-AU" dirty="0"/>
          </a:p>
          <a:p>
            <a:pPr lvl="1"/>
            <a:r>
              <a:rPr lang="en-AU" dirty="0"/>
              <a:t>In EN 301 893 v2.1.1, ED-only of -72dBm is always </a:t>
            </a:r>
            <a:r>
              <a:rPr lang="en-AU" dirty="0" smtClean="0"/>
              <a:t>used by </a:t>
            </a:r>
            <a:r>
              <a:rPr lang="en-AU" dirty="0"/>
              <a:t>LAA UE’s with the “paused COT” feature </a:t>
            </a:r>
            <a:r>
              <a:rPr lang="en-AU" dirty="0" smtClean="0"/>
              <a:t>because LAA device can only use this mode</a:t>
            </a:r>
            <a:endParaRPr lang="en-AU" dirty="0"/>
          </a:p>
          <a:p>
            <a:pPr lvl="1"/>
            <a:r>
              <a:rPr lang="en-AU" dirty="0"/>
              <a:t>In the currently proposed revised EN 301 893, an LAA UE </a:t>
            </a:r>
            <a:r>
              <a:rPr lang="en-AU" dirty="0" smtClean="0"/>
              <a:t>using the “paused COT” feature will effectively be </a:t>
            </a:r>
            <a:r>
              <a:rPr lang="en-AU" dirty="0"/>
              <a:t>able </a:t>
            </a:r>
            <a:r>
              <a:rPr lang="en-AU" dirty="0" smtClean="0"/>
              <a:t>use </a:t>
            </a:r>
            <a:r>
              <a:rPr lang="en-AU" dirty="0"/>
              <a:t>ED-only of -62 dBm because it is very unlikely it </a:t>
            </a:r>
            <a:r>
              <a:rPr lang="en-AU" dirty="0" smtClean="0"/>
              <a:t>will </a:t>
            </a:r>
            <a:r>
              <a:rPr lang="en-AU" dirty="0"/>
              <a:t>detect </a:t>
            </a:r>
            <a:r>
              <a:rPr lang="en-AU" dirty="0" smtClean="0"/>
              <a:t>an 802.11a preamble </a:t>
            </a:r>
            <a:r>
              <a:rPr lang="en-AU" dirty="0"/>
              <a:t>in 25us</a:t>
            </a:r>
          </a:p>
          <a:p>
            <a:pPr lvl="2"/>
            <a:r>
              <a:rPr lang="en-AU" dirty="0"/>
              <a:t>Preamble length is 20us </a:t>
            </a:r>
            <a:r>
              <a:rPr lang="en-AU" dirty="0" smtClean="0"/>
              <a:t>(</a:t>
            </a:r>
            <a:r>
              <a:rPr lang="en-AU" dirty="0" smtClean="0"/>
              <a:t>in</a:t>
            </a:r>
            <a:r>
              <a:rPr lang="en-AU" dirty="0" smtClean="0"/>
              <a:t>cluding </a:t>
            </a:r>
            <a:r>
              <a:rPr lang="en-AU" dirty="0"/>
              <a:t>Service Field)</a:t>
            </a:r>
          </a:p>
          <a:p>
            <a:pPr lvl="2"/>
            <a:r>
              <a:rPr lang="en-AU" dirty="0"/>
              <a:t>Very unlikely a 20us preamble will fit into a </a:t>
            </a:r>
            <a:r>
              <a:rPr lang="en-AU" dirty="0" smtClean="0"/>
              <a:t>random 25us </a:t>
            </a:r>
            <a:r>
              <a:rPr lang="en-AU" dirty="0"/>
              <a:t>window</a:t>
            </a:r>
          </a:p>
          <a:p>
            <a:pPr lvl="1"/>
            <a:r>
              <a:rPr lang="en-AU" dirty="0" smtClean="0"/>
              <a:t>Therefore, </a:t>
            </a:r>
            <a:r>
              <a:rPr lang="en-AU" dirty="0"/>
              <a:t>the currently proposed revised EN </a:t>
            </a:r>
            <a:r>
              <a:rPr lang="en-AU" dirty="0" smtClean="0"/>
              <a:t>301 893 changes </a:t>
            </a:r>
            <a:r>
              <a:rPr lang="en-AU" dirty="0"/>
              <a:t>the status quo for no good reason, introducing a potential for </a:t>
            </a:r>
            <a:r>
              <a:rPr lang="en-AU" dirty="0" smtClean="0"/>
              <a:t>misuse beyond the intended use</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42483809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solution is to specify a responding device using “paused COT” must use ED-only at -72 dBm </a:t>
            </a:r>
            <a:endParaRPr lang="en-AU" dirty="0"/>
          </a:p>
        </p:txBody>
      </p:sp>
      <p:sp>
        <p:nvSpPr>
          <p:cNvPr id="3" name="Content Placeholder 2"/>
          <p:cNvSpPr>
            <a:spLocks noGrp="1"/>
          </p:cNvSpPr>
          <p:nvPr>
            <p:ph idx="1"/>
          </p:nvPr>
        </p:nvSpPr>
        <p:spPr/>
        <p:txBody>
          <a:bodyPr/>
          <a:lstStyle/>
          <a:p>
            <a:r>
              <a:rPr lang="en-AU" dirty="0" smtClean="0"/>
              <a:t>Potential solution</a:t>
            </a:r>
          </a:p>
          <a:p>
            <a:pPr lvl="1"/>
            <a:r>
              <a:rPr lang="en-AU" dirty="0"/>
              <a:t>The potential solution is to specify the use of ED-only </a:t>
            </a:r>
            <a:r>
              <a:rPr lang="en-AU" dirty="0" smtClean="0"/>
              <a:t>at -72 dBm (actually a function of </a:t>
            </a:r>
            <a:r>
              <a:rPr lang="en-AU" dirty="0" err="1" smtClean="0"/>
              <a:t>tx</a:t>
            </a:r>
            <a:r>
              <a:rPr lang="en-AU" dirty="0" smtClean="0"/>
              <a:t> power) with the “paused COT” feature</a:t>
            </a:r>
          </a:p>
          <a:p>
            <a:pPr lvl="1"/>
            <a:r>
              <a:rPr lang="en-AU" dirty="0" smtClean="0"/>
              <a:t>This was a very simple solution previously (as described in BRAN(18)097006) because ED-only was labelled “Option 2”</a:t>
            </a:r>
          </a:p>
          <a:p>
            <a:pPr lvl="1"/>
            <a:r>
              <a:rPr lang="en-AU" dirty="0" smtClean="0"/>
              <a:t>The option nomenclature has now disappeared from the proposed </a:t>
            </a:r>
            <a:r>
              <a:rPr lang="en-AU" dirty="0" err="1" smtClean="0"/>
              <a:t>evisio</a:t>
            </a:r>
            <a:r>
              <a:rPr lang="en-AU" dirty="0" smtClean="0"/>
              <a:t> of EN 301 893, making the drafting a little more difficult … but not impossible!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1713954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the SC want to take a position on requiring the use of ED-only with “paused COT” feature?</a:t>
            </a:r>
            <a:endParaRPr lang="en-AU" dirty="0"/>
          </a:p>
        </p:txBody>
      </p:sp>
      <p:sp>
        <p:nvSpPr>
          <p:cNvPr id="3" name="Content Placeholder 2"/>
          <p:cNvSpPr>
            <a:spLocks noGrp="1"/>
          </p:cNvSpPr>
          <p:nvPr>
            <p:ph idx="1"/>
          </p:nvPr>
        </p:nvSpPr>
        <p:spPr/>
        <p:txBody>
          <a:bodyPr/>
          <a:lstStyle/>
          <a:p>
            <a:pPr lvl="1"/>
            <a:r>
              <a:rPr lang="en-AU" dirty="0" smtClean="0"/>
              <a:t>If the </a:t>
            </a:r>
            <a:r>
              <a:rPr lang="en-AU" dirty="0" err="1" smtClean="0"/>
              <a:t>Coex</a:t>
            </a:r>
            <a:r>
              <a:rPr lang="en-AU" dirty="0" smtClean="0"/>
              <a:t> SC wants to take a position on this issue, now is the time?</a:t>
            </a:r>
          </a:p>
          <a:p>
            <a:pPr lvl="1"/>
            <a:r>
              <a:rPr lang="en-AU" dirty="0" smtClean="0"/>
              <a:t>If it decides not to take a position, it is likely the topic will be discussed by ETSI BRAN without IEEE 802.11 WG input</a:t>
            </a:r>
          </a:p>
          <a:p>
            <a:pPr lvl="1"/>
            <a:r>
              <a:rPr lang="en-AU" dirty="0"/>
              <a:t>If it decides </a:t>
            </a:r>
            <a:r>
              <a:rPr lang="en-AU" dirty="0" smtClean="0"/>
              <a:t>to </a:t>
            </a:r>
            <a:r>
              <a:rPr lang="en-AU" dirty="0"/>
              <a:t>take a position</a:t>
            </a:r>
            <a:r>
              <a:rPr lang="en-AU" dirty="0" smtClean="0"/>
              <a:t>, a volunteer is required to put together a draft LS for Thursday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33094099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1186457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a disagreement within ETSI BRAN on an interpretation of the “paused COT” feature</a:t>
            </a:r>
            <a:endParaRPr lang="en-AU" dirty="0"/>
          </a:p>
        </p:txBody>
      </p:sp>
      <p:sp>
        <p:nvSpPr>
          <p:cNvPr id="3" name="Content Placeholder 2"/>
          <p:cNvSpPr>
            <a:spLocks noGrp="1"/>
          </p:cNvSpPr>
          <p:nvPr>
            <p:ph idx="1"/>
          </p:nvPr>
        </p:nvSpPr>
        <p:spPr/>
        <p:txBody>
          <a:bodyPr/>
          <a:lstStyle/>
          <a:p>
            <a:pPr lvl="1"/>
            <a:r>
              <a:rPr lang="en-AU" dirty="0" smtClean="0"/>
              <a:t>EN 301 893 contains a feature called “paused COT” that was inserted to allow:</a:t>
            </a:r>
          </a:p>
          <a:p>
            <a:pPr lvl="2"/>
            <a:r>
              <a:rPr lang="en-AU" dirty="0" smtClean="0"/>
              <a:t>An LAA eNB to send a grant to an EU</a:t>
            </a:r>
          </a:p>
          <a:p>
            <a:pPr lvl="2"/>
            <a:r>
              <a:rPr lang="en-AU" dirty="0" smtClean="0"/>
              <a:t>The LAA UE to access the medium after a “pause” and 25µs of energy detection</a:t>
            </a:r>
          </a:p>
          <a:p>
            <a:pPr lvl="1"/>
            <a:r>
              <a:rPr lang="en-AU" dirty="0" smtClean="0"/>
              <a:t>When it was included in EN 301 893, it was understood by many that:</a:t>
            </a:r>
          </a:p>
          <a:p>
            <a:pPr lvl="2"/>
            <a:r>
              <a:rPr lang="en-AU" dirty="0" smtClean="0"/>
              <a:t>Only a single grant per UE per COT was allowed</a:t>
            </a:r>
          </a:p>
          <a:p>
            <a:pPr lvl="2"/>
            <a:r>
              <a:rPr lang="en-AU" dirty="0" smtClean="0"/>
              <a:t>If energy was detected in the 25 µs period then the UE would have to wait for another grant</a:t>
            </a:r>
          </a:p>
          <a:p>
            <a:pPr lvl="1"/>
            <a:r>
              <a:rPr lang="en-AU" dirty="0" smtClean="0"/>
              <a:t>3GPP took a different view of what was agreed, asserting that the LAA UE can have multiple grants</a:t>
            </a:r>
          </a:p>
          <a:p>
            <a:pPr lvl="1"/>
            <a:r>
              <a:rPr lang="en-AU" dirty="0" smtClean="0"/>
              <a:t>The extrapolation of this view is a device could be issued with an infinite number of grants, which would effectively give the device access whenever there was any </a:t>
            </a:r>
            <a:r>
              <a:rPr lang="en-AU" dirty="0"/>
              <a:t>25 µs period </a:t>
            </a:r>
            <a:r>
              <a:rPr lang="en-AU" dirty="0" smtClean="0"/>
              <a:t>with energy less than -72 dBm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30042456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The </a:t>
            </a:r>
            <a:r>
              <a:rPr lang="en-AU" dirty="0"/>
              <a:t>interpretation of the “paused COT” </a:t>
            </a:r>
            <a:r>
              <a:rPr lang="en-AU" dirty="0" smtClean="0"/>
              <a:t>feature has been discussed previously in </a:t>
            </a:r>
            <a:r>
              <a:rPr lang="en-AU" dirty="0" err="1" smtClean="0"/>
              <a:t>Coex</a:t>
            </a:r>
            <a:r>
              <a:rPr lang="en-AU" dirty="0" smtClean="0"/>
              <a:t> SC &amp; ETSI BRAN</a:t>
            </a:r>
            <a:endParaRPr lang="en-AU" dirty="0"/>
          </a:p>
        </p:txBody>
      </p:sp>
      <p:sp>
        <p:nvSpPr>
          <p:cNvPr id="3" name="Content Placeholder 2"/>
          <p:cNvSpPr>
            <a:spLocks noGrp="1"/>
          </p:cNvSpPr>
          <p:nvPr>
            <p:ph idx="1"/>
          </p:nvPr>
        </p:nvSpPr>
        <p:spPr/>
        <p:txBody>
          <a:bodyPr/>
          <a:lstStyle/>
          <a:p>
            <a:pPr lvl="1"/>
            <a:r>
              <a:rPr lang="en-AU" dirty="0" smtClean="0"/>
              <a:t>The pause COT interpretation issue was discussed by the </a:t>
            </a:r>
            <a:r>
              <a:rPr lang="en-AU" dirty="0" err="1" smtClean="0"/>
              <a:t>Coex</a:t>
            </a:r>
            <a:r>
              <a:rPr lang="en-AU" dirty="0" smtClean="0"/>
              <a:t> SC in Nov 2017</a:t>
            </a:r>
          </a:p>
          <a:p>
            <a:pPr lvl="2"/>
            <a:r>
              <a:rPr lang="en-AU" dirty="0" smtClean="0"/>
              <a:t>See </a:t>
            </a:r>
            <a:r>
              <a:rPr lang="en-AU" dirty="0">
                <a:hlinkClick r:id="rId2"/>
              </a:rPr>
              <a:t>11-17-1577-00</a:t>
            </a:r>
            <a:endParaRPr lang="en-AU" dirty="0" smtClean="0"/>
          </a:p>
          <a:p>
            <a:pPr lvl="1"/>
            <a:r>
              <a:rPr lang="en-AU" dirty="0" smtClean="0"/>
              <a:t>It was subsequently discussed by ETSI BRAN in Dec 2017 without consensus</a:t>
            </a:r>
          </a:p>
          <a:p>
            <a:pPr lvl="2"/>
            <a:r>
              <a:rPr lang="en-AU" dirty="0" smtClean="0"/>
              <a:t>There was no agreement</a:t>
            </a:r>
          </a:p>
          <a:p>
            <a:pPr lvl="2"/>
            <a:r>
              <a:rPr lang="en-AU" dirty="0" smtClean="0"/>
              <a:t>However, it was requested that explicit text be proposed for discussion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158555242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The interpretation of the “paused COT” feature has </a:t>
            </a:r>
            <a:r>
              <a:rPr lang="en-AU" dirty="0" smtClean="0"/>
              <a:t>was </a:t>
            </a:r>
            <a:r>
              <a:rPr lang="en-AU" dirty="0"/>
              <a:t>discussed </a:t>
            </a:r>
            <a:r>
              <a:rPr lang="en-AU" dirty="0" smtClean="0"/>
              <a:t>by ETSI BRAN in March 2018</a:t>
            </a:r>
            <a:endParaRPr lang="en-AU" dirty="0"/>
          </a:p>
        </p:txBody>
      </p:sp>
      <p:sp>
        <p:nvSpPr>
          <p:cNvPr id="3" name="Content Placeholder 2"/>
          <p:cNvSpPr>
            <a:spLocks noGrp="1"/>
          </p:cNvSpPr>
          <p:nvPr>
            <p:ph idx="1"/>
          </p:nvPr>
        </p:nvSpPr>
        <p:spPr/>
        <p:txBody>
          <a:bodyPr/>
          <a:lstStyle/>
          <a:p>
            <a:pPr lvl="1"/>
            <a:r>
              <a:rPr lang="en-AU" dirty="0"/>
              <a:t>At the March 2018 meeting of ETSI BRAN, Broadcom proposed </a:t>
            </a:r>
            <a:r>
              <a:rPr lang="en-AU" dirty="0" smtClean="0"/>
              <a:t>explicit text </a:t>
            </a:r>
            <a:r>
              <a:rPr lang="en-AU" dirty="0"/>
              <a:t>in BRAN(18)097031 as follows: </a:t>
            </a:r>
            <a:endParaRPr lang="en-AU" dirty="0" smtClean="0"/>
          </a:p>
          <a:p>
            <a:pPr lvl="2"/>
            <a:r>
              <a:rPr lang="en-GB" i="1" dirty="0"/>
              <a:t>The Channel Access Engine may grant a maximum of one authorization to transmit for each Responding Device within a single </a:t>
            </a:r>
            <a:r>
              <a:rPr lang="en-GB" i="1" dirty="0" smtClean="0"/>
              <a:t>COT</a:t>
            </a:r>
            <a:endParaRPr lang="en-AU" i="1" dirty="0" smtClean="0"/>
          </a:p>
          <a:p>
            <a:pPr lvl="1"/>
            <a:r>
              <a:rPr lang="en-GB" dirty="0" smtClean="0"/>
              <a:t>There was limited discussion on the issue and no consensus</a:t>
            </a:r>
          </a:p>
          <a:p>
            <a:pPr lvl="2"/>
            <a:r>
              <a:rPr lang="en-GB" dirty="0" smtClean="0"/>
              <a:t>Ericsson volunteered to work with Broadcom on an appropriate number of grants (per </a:t>
            </a:r>
            <a:r>
              <a:rPr lang="en-GB" dirty="0"/>
              <a:t>Responding </a:t>
            </a:r>
            <a:r>
              <a:rPr lang="en-GB" dirty="0" smtClean="0"/>
              <a:t>Device?) between 1 and 10</a:t>
            </a:r>
          </a:p>
          <a:p>
            <a:pPr lvl="2"/>
            <a:r>
              <a:rPr lang="en-GB" dirty="0" smtClean="0"/>
              <a:t>Broadcom suggested a rate limit of a maximum of one grant per </a:t>
            </a:r>
            <a:r>
              <a:rPr lang="en-GB" dirty="0" err="1" smtClean="0"/>
              <a:t>ms</a:t>
            </a:r>
            <a:r>
              <a:rPr lang="en-GB" dirty="0" smtClean="0"/>
              <a:t> per </a:t>
            </a:r>
            <a:r>
              <a:rPr lang="en-GB" dirty="0"/>
              <a:t>Responding Device</a:t>
            </a:r>
            <a:endParaRPr lang="en-GB" dirty="0" smtClean="0"/>
          </a:p>
          <a:p>
            <a:pPr lvl="2"/>
            <a:r>
              <a:rPr lang="en-GB" dirty="0" smtClean="0"/>
              <a:t>Qualcomm asked to be kept in the loop</a:t>
            </a:r>
          </a:p>
          <a:p>
            <a:pPr lvl="1"/>
            <a:r>
              <a:rPr lang="en-GB" dirty="0" smtClean="0"/>
              <a:t>It was decided to address the issue again at BRAN in June 2018, but there seemed to be some agreement at the time that there should be some sort of finite limit to the number of attempts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384591685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Recent 3GPP RAN discussion of the use of the “paused COT” feature makes interpretation important</a:t>
            </a:r>
            <a:endParaRPr lang="en-AU" dirty="0"/>
          </a:p>
        </p:txBody>
      </p:sp>
      <p:sp>
        <p:nvSpPr>
          <p:cNvPr id="3" name="Content Placeholder 2"/>
          <p:cNvSpPr>
            <a:spLocks noGrp="1"/>
          </p:cNvSpPr>
          <p:nvPr>
            <p:ph idx="1"/>
          </p:nvPr>
        </p:nvSpPr>
        <p:spPr/>
        <p:txBody>
          <a:bodyPr/>
          <a:lstStyle/>
          <a:p>
            <a:pPr lvl="1"/>
            <a:r>
              <a:rPr lang="en-AU" dirty="0" smtClean="0"/>
              <a:t>The issue of the interpretation of the paused COT feature may be important because 3GPP RAN1 is reported to be relying on the features as part of NR-U</a:t>
            </a:r>
          </a:p>
          <a:p>
            <a:pPr lvl="1"/>
            <a:r>
              <a:rPr lang="en-AU" dirty="0" smtClean="0"/>
              <a:t>In particular, it has been reported that they are considering access schemes for NR-U that allow </a:t>
            </a:r>
            <a:r>
              <a:rPr lang="en-AU" i="1" dirty="0" smtClean="0"/>
              <a:t>m</a:t>
            </a:r>
            <a:r>
              <a:rPr lang="en-US" i="1" dirty="0" err="1" smtClean="0"/>
              <a:t>ultiple</a:t>
            </a:r>
            <a:r>
              <a:rPr lang="en-US" i="1" dirty="0" smtClean="0"/>
              <a:t> </a:t>
            </a:r>
            <a:r>
              <a:rPr lang="en-US" i="1" dirty="0"/>
              <a:t>DL-UL switching </a:t>
            </a:r>
            <a:r>
              <a:rPr lang="en-US" i="1" dirty="0" smtClean="0"/>
              <a:t>points (grants) </a:t>
            </a:r>
            <a:r>
              <a:rPr lang="en-US" i="1" dirty="0"/>
              <a:t>within a TXOP along with gaps &gt; 25 </a:t>
            </a:r>
            <a:r>
              <a:rPr lang="en-US" i="1" dirty="0" smtClean="0"/>
              <a:t>us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34253994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It appears ETSI BRAN is converging on a compromise interpretation of “paused COT”</a:t>
            </a:r>
            <a:endParaRPr lang="en-AU" dirty="0"/>
          </a:p>
        </p:txBody>
      </p:sp>
      <p:sp>
        <p:nvSpPr>
          <p:cNvPr id="3" name="Content Placeholder 2"/>
          <p:cNvSpPr>
            <a:spLocks noGrp="1"/>
          </p:cNvSpPr>
          <p:nvPr>
            <p:ph idx="1"/>
          </p:nvPr>
        </p:nvSpPr>
        <p:spPr/>
        <p:txBody>
          <a:bodyPr/>
          <a:lstStyle/>
          <a:p>
            <a:pPr lvl="1"/>
            <a:r>
              <a:rPr lang="en-AU" dirty="0" smtClean="0"/>
              <a:t>There were two main contributions on the interpretation of </a:t>
            </a:r>
            <a:r>
              <a:rPr lang="en-AU" dirty="0"/>
              <a:t>“paused COT” at ETSI BRAN in June </a:t>
            </a:r>
            <a:r>
              <a:rPr lang="en-AU" dirty="0" smtClean="0"/>
              <a:t>2018</a:t>
            </a:r>
          </a:p>
          <a:p>
            <a:pPr lvl="2"/>
            <a:r>
              <a:rPr lang="en-AU" dirty="0" smtClean="0"/>
              <a:t>BRAN(18)098013r1 from Broadcom</a:t>
            </a:r>
          </a:p>
          <a:p>
            <a:pPr lvl="2"/>
            <a:r>
              <a:rPr lang="en-AU" dirty="0" smtClean="0"/>
              <a:t>BRAN(18)098011 from Ericsson</a:t>
            </a:r>
          </a:p>
          <a:p>
            <a:pPr lvl="1"/>
            <a:r>
              <a:rPr lang="en-AU" dirty="0" smtClean="0"/>
              <a:t>Both contributions gave each responding UE up to ten attempts (roughly) to find a 25us window where the medium was free and thus where the UE could continue the “paused COT”</a:t>
            </a:r>
          </a:p>
          <a:p>
            <a:pPr lvl="1"/>
            <a:r>
              <a:rPr lang="en-AU" dirty="0" smtClean="0"/>
              <a:t>There was general agreement that this was a reasonable compromise interpretation </a:t>
            </a:r>
          </a:p>
          <a:p>
            <a:pPr lvl="1"/>
            <a:r>
              <a:rPr lang="en-AU" dirty="0" smtClean="0"/>
              <a:t>Both proposals were included in the draft revision of EN 301 893 in square brackets</a:t>
            </a:r>
          </a:p>
          <a:p>
            <a:pPr lvl="1"/>
            <a:r>
              <a:rPr lang="en-AU" dirty="0" smtClean="0"/>
              <a:t>Ericsson and Broadcom have an implicit  action to develop final text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34044484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a:solidFill>
                  <a:srgbClr val="FF0000"/>
                </a:solidFill>
              </a:rPr>
              <a:t>S</a:t>
            </a:r>
            <a:r>
              <a:rPr lang="en-AU" sz="2400" b="1" i="1" dirty="0" smtClean="0">
                <a:solidFill>
                  <a:srgbClr val="FF0000"/>
                </a:solidFill>
              </a:rPr>
              <a:t>tatus </a:t>
            </a:r>
            <a:r>
              <a:rPr lang="en-AU" sz="2400" b="1" i="1" dirty="0" smtClean="0">
                <a:solidFill>
                  <a:srgbClr val="FF0000"/>
                </a:solidFill>
              </a:rPr>
              <a:t>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6934609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may hear a status update … focused on coexistence issues of course!</a:t>
            </a:r>
          </a:p>
          <a:p>
            <a:pPr lvl="2"/>
            <a:r>
              <a:rPr lang="en-AU" dirty="0" smtClean="0"/>
              <a:t>See </a:t>
            </a:r>
            <a:r>
              <a:rPr lang="en-AU" dirty="0" smtClean="0">
                <a:hlinkClick r:id="rId2"/>
              </a:rPr>
              <a:t>11-18-</a:t>
            </a:r>
            <a:r>
              <a:rPr lang="en-AU" dirty="0" smtClean="0">
                <a:hlinkClick r:id="rId2"/>
              </a:rPr>
              <a:t>1295r0</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29976383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a:t>
            </a:r>
            <a:endParaRPr lang="en-AU" sz="2400" b="1" dirty="0" smtClean="0">
              <a:solidFill>
                <a:schemeClr val="accent2"/>
              </a:solidFill>
            </a:endParaRPr>
          </a:p>
          <a:p>
            <a:pPr marL="342900" lvl="1" indent="-342900" algn="ctr">
              <a:buNone/>
            </a:pPr>
            <a:r>
              <a:rPr lang="en-AU" sz="2400" b="1" i="1" dirty="0" smtClean="0">
                <a:solidFill>
                  <a:srgbClr val="FF0000"/>
                </a:solidFill>
              </a:rPr>
              <a:t>Thursday</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23521759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AU" dirty="0" smtClean="0"/>
              <a:t>The SC will continue its agenda </a:t>
            </a:r>
            <a:r>
              <a:rPr lang="en-AU" smtClean="0"/>
              <a:t>from Wednesday</a:t>
            </a:r>
            <a:endParaRPr lang="en-AU" dirty="0"/>
          </a:p>
        </p:txBody>
      </p:sp>
      <p:sp>
        <p:nvSpPr>
          <p:cNvPr id="3" name="Content Placeholder 2"/>
          <p:cNvSpPr>
            <a:spLocks noGrp="1"/>
          </p:cNvSpPr>
          <p:nvPr>
            <p:ph idx="1"/>
          </p:nvPr>
        </p:nvSpPr>
        <p:spPr/>
        <p:txBody>
          <a:bodyPr/>
          <a:lstStyle/>
          <a:p>
            <a:r>
              <a:rPr lang="en-AU" smtClean="0"/>
              <a:t>Thursday agenda</a:t>
            </a:r>
          </a:p>
          <a:p>
            <a:pPr lvl="1"/>
            <a:r>
              <a:rPr lang="en-AU" smtClean="0"/>
              <a:t>Approval of minutes</a:t>
            </a:r>
          </a:p>
          <a:p>
            <a:pPr lvl="1"/>
            <a:r>
              <a:rPr lang="en-AU" smtClean="0"/>
              <a:t>Actions out of most recent 3GPP RAN1 meeting</a:t>
            </a:r>
          </a:p>
          <a:p>
            <a:pPr lvl="1"/>
            <a:r>
              <a:rPr lang="en-AU" smtClean="0"/>
              <a:t>6GHz greenfield</a:t>
            </a:r>
          </a:p>
          <a:p>
            <a:pPr lvl="1"/>
            <a:r>
              <a:rPr lang="en-AU" smtClean="0"/>
              <a:t>A workshop?</a:t>
            </a:r>
          </a:p>
          <a:p>
            <a:pPr lvl="1"/>
            <a:r>
              <a:rPr lang="en-AU" smtClean="0"/>
              <a:t>Status of WFA LS to 3GPP RAN</a:t>
            </a:r>
          </a:p>
          <a:p>
            <a:pPr lvl="1"/>
            <a:r>
              <a:rPr lang="en-AU" smtClean="0"/>
              <a:t>Blocking energy</a:t>
            </a:r>
          </a:p>
          <a:p>
            <a:pPr lvl="1"/>
            <a:r>
              <a:rPr lang="en-AU" smtClean="0"/>
              <a:t>Plans for next ETSI BRAN meeting</a:t>
            </a:r>
          </a:p>
          <a:p>
            <a:pPr lvl="1"/>
            <a:r>
              <a:rPr lang="en-AU" smtClean="0"/>
              <a:t>Plans for next meeting</a:t>
            </a:r>
          </a:p>
          <a:p>
            <a:pPr lvl="1"/>
            <a:endParaRPr lang="en-AU" smtClean="0"/>
          </a:p>
          <a:p>
            <a:pPr lvl="1"/>
            <a:endParaRPr lang="en-AU" smtClean="0"/>
          </a:p>
          <a:p>
            <a:pPr lvl="1"/>
            <a:endParaRPr lang="en-AU" smtClean="0"/>
          </a:p>
          <a:p>
            <a:pPr lvl="1"/>
            <a:endParaRPr lang="en-AU" smtClean="0"/>
          </a:p>
          <a:p>
            <a:pPr lvl="1"/>
            <a:endParaRPr lang="en-AU"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8645112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Minutes</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35248856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approval of the meeting minutes from Warsaw</a:t>
            </a:r>
            <a:endParaRPr lang="en-AU" dirty="0"/>
          </a:p>
        </p:txBody>
      </p:sp>
      <p:sp>
        <p:nvSpPr>
          <p:cNvPr id="3" name="Content Placeholder 2"/>
          <p:cNvSpPr>
            <a:spLocks noGrp="1"/>
          </p:cNvSpPr>
          <p:nvPr>
            <p:ph idx="1"/>
          </p:nvPr>
        </p:nvSpPr>
        <p:spPr/>
        <p:txBody>
          <a:bodyPr/>
          <a:lstStyle/>
          <a:p>
            <a:pPr lvl="1"/>
            <a:r>
              <a:rPr lang="en-AU" dirty="0" smtClean="0"/>
              <a:t>The minutes for the Coexistence SC at the Warsaw meeting in May 2018 are available on Mentor:</a:t>
            </a:r>
          </a:p>
          <a:p>
            <a:pPr lvl="2"/>
            <a:r>
              <a:rPr lang="en-AU" dirty="0" smtClean="0">
                <a:hlinkClick r:id="rId2"/>
              </a:rPr>
              <a:t>11-18-1061-01</a:t>
            </a:r>
            <a:endParaRPr lang="en-AU" dirty="0" smtClean="0"/>
          </a:p>
          <a:p>
            <a:pPr lvl="1"/>
            <a:r>
              <a:rPr lang="en-AU" dirty="0" smtClean="0"/>
              <a:t>Note that r1 has more summaries </a:t>
            </a:r>
            <a:r>
              <a:rPr lang="en-AU" dirty="0"/>
              <a:t>than </a:t>
            </a:r>
            <a:r>
              <a:rPr lang="en-AU" dirty="0" smtClean="0"/>
              <a:t>r0 </a:t>
            </a:r>
            <a:r>
              <a:rPr lang="en-AU" dirty="0" smtClean="0"/>
              <a:t>of </a:t>
            </a:r>
            <a:r>
              <a:rPr lang="en-AU" dirty="0" smtClean="0"/>
              <a:t>the “</a:t>
            </a:r>
            <a:r>
              <a:rPr lang="en-AU" i="1" dirty="0" smtClean="0"/>
              <a:t>he sad, she said</a:t>
            </a:r>
            <a:r>
              <a:rPr lang="en-AU" dirty="0" smtClean="0"/>
              <a:t>” </a:t>
            </a:r>
            <a:r>
              <a:rPr lang="en-AU" dirty="0" smtClean="0"/>
              <a:t>aspects (albeit without names)</a:t>
            </a:r>
          </a:p>
          <a:p>
            <a:pPr lvl="2"/>
            <a:r>
              <a:rPr lang="en-AU" dirty="0" smtClean="0"/>
              <a:t>These modifications </a:t>
            </a:r>
            <a:r>
              <a:rPr lang="en-AU" dirty="0" smtClean="0"/>
              <a:t>to </a:t>
            </a:r>
            <a:r>
              <a:rPr lang="en-AU" dirty="0" smtClean="0"/>
              <a:t>better align </a:t>
            </a:r>
            <a:r>
              <a:rPr lang="en-AU" dirty="0" smtClean="0"/>
              <a:t>r1 </a:t>
            </a:r>
            <a:r>
              <a:rPr lang="en-AU" dirty="0" smtClean="0"/>
              <a:t>with the IEEE 802 EC requirements for </a:t>
            </a:r>
            <a:r>
              <a:rPr lang="en-AU" dirty="0" smtClean="0"/>
              <a:t>minutes</a:t>
            </a:r>
          </a:p>
          <a:p>
            <a:pPr lvl="2"/>
            <a:r>
              <a:rPr lang="en-AU" dirty="0" smtClean="0"/>
              <a:t>There is also an r2, which is just a diff of r0 and r1</a:t>
            </a:r>
          </a:p>
          <a:p>
            <a:pPr lvl="1"/>
            <a:r>
              <a:rPr lang="en-AU" dirty="0" smtClean="0"/>
              <a:t>Motion:</a:t>
            </a:r>
          </a:p>
          <a:p>
            <a:pPr lvl="2"/>
            <a:r>
              <a:rPr lang="en-AU" i="1" dirty="0" smtClean="0"/>
              <a:t>The IEEE 802 </a:t>
            </a:r>
            <a:r>
              <a:rPr lang="en-AU" i="1" dirty="0" err="1" smtClean="0"/>
              <a:t>Coex</a:t>
            </a:r>
            <a:r>
              <a:rPr lang="en-AU" i="1" dirty="0" smtClean="0"/>
              <a:t> SC approves </a:t>
            </a:r>
            <a:r>
              <a:rPr lang="en-AU" i="1" dirty="0" smtClean="0">
                <a:hlinkClick r:id="rId2"/>
              </a:rPr>
              <a:t>11-18-1061-01</a:t>
            </a:r>
            <a:r>
              <a:rPr lang="en-AU" i="1" dirty="0" smtClean="0"/>
              <a:t> as minutes of its meeting in Warsaw in May 2018</a:t>
            </a:r>
          </a:p>
          <a:p>
            <a:pPr lvl="2"/>
            <a:r>
              <a:rPr lang="en-AU" dirty="0" smtClean="0"/>
              <a:t>Moved:</a:t>
            </a:r>
          </a:p>
          <a:p>
            <a:pPr lvl="2"/>
            <a:r>
              <a:rPr lang="en-AU" dirty="0" smtClean="0"/>
              <a:t>Seconded:</a:t>
            </a:r>
            <a:endParaRPr lang="en-AU" dirty="0"/>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54</a:t>
            </a:fld>
            <a:endParaRPr lang="en-US"/>
          </a:p>
        </p:txBody>
      </p:sp>
    </p:spTree>
    <p:extLst>
      <p:ext uri="{BB962C8B-B14F-4D97-AF65-F5344CB8AC3E}">
        <p14:creationId xmlns:p14="http://schemas.microsoft.com/office/powerpoint/2010/main" val="41583060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Actions out of most </a:t>
            </a:r>
            <a:r>
              <a:rPr lang="en-AU" sz="2400" b="1" i="1" dirty="0" smtClean="0">
                <a:solidFill>
                  <a:srgbClr val="FF0000"/>
                </a:solidFill>
              </a:rPr>
              <a:t>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90176167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may consider a LS to 3GPP RAN4 out of yesterday’s discussion</a:t>
            </a:r>
            <a:endParaRPr lang="en-AU" dirty="0"/>
          </a:p>
        </p:txBody>
      </p:sp>
      <p:sp>
        <p:nvSpPr>
          <p:cNvPr id="3" name="Content Placeholder 2"/>
          <p:cNvSpPr>
            <a:spLocks noGrp="1"/>
          </p:cNvSpPr>
          <p:nvPr>
            <p:ph idx="1"/>
          </p:nvPr>
        </p:nvSpPr>
        <p:spPr/>
        <p:txBody>
          <a:bodyPr/>
          <a:lstStyle/>
          <a:p>
            <a:pPr lvl="1"/>
            <a:r>
              <a:rPr lang="en-AU" dirty="0" smtClean="0"/>
              <a:t>During Wednesday’s session, an apparent contradiction between RAN1/2 and RAN4 specs was highlighted, with a potential adverse affect on 802.11 operation</a:t>
            </a:r>
          </a:p>
          <a:p>
            <a:pPr lvl="1"/>
            <a:r>
              <a:rPr lang="en-AU" dirty="0" smtClean="0"/>
              <a:t>There is now a proposal to send RAN4 a LS on this topic</a:t>
            </a:r>
          </a:p>
          <a:p>
            <a:pPr lvl="2"/>
            <a:r>
              <a:rPr lang="en-AU" dirty="0" smtClean="0"/>
              <a:t>See </a:t>
            </a:r>
            <a:r>
              <a:rPr lang="en-US" dirty="0" smtClean="0">
                <a:hlinkClick r:id="rId2"/>
              </a:rPr>
              <a:t>18-11-1305</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11538869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6GHz greenfield</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3912507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previously noted another perspective on sharing new spectrum from LTE community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
        <p:nvSpPr>
          <p:cNvPr id="3" name="Content Placeholder 2"/>
          <p:cNvSpPr>
            <a:spLocks noGrp="1"/>
          </p:cNvSpPr>
          <p:nvPr>
            <p:ph idx="1"/>
          </p:nvPr>
        </p:nvSpPr>
        <p:spPr/>
        <p:txBody>
          <a:bodyPr/>
          <a:lstStyle/>
          <a:p>
            <a:pPr lvl="1"/>
            <a:r>
              <a:rPr lang="en-AU" dirty="0" smtClean="0"/>
              <a:t>In previous meetings, the </a:t>
            </a:r>
            <a:r>
              <a:rPr lang="en-AU" dirty="0" err="1" smtClean="0"/>
              <a:t>Coex</a:t>
            </a:r>
            <a:r>
              <a:rPr lang="en-AU" dirty="0" smtClean="0"/>
              <a:t> SC has discussed the possibility of new coexistence mechanisms in new spectrum</a:t>
            </a:r>
          </a:p>
          <a:p>
            <a:pPr lvl="2"/>
            <a:r>
              <a:rPr lang="en-AU" dirty="0" err="1" smtClean="0"/>
              <a:t>eg</a:t>
            </a:r>
            <a:r>
              <a:rPr lang="en-AU" dirty="0" smtClean="0"/>
              <a:t> a new preamble at 6Ghz</a:t>
            </a:r>
          </a:p>
          <a:p>
            <a:pPr lvl="1"/>
            <a:r>
              <a:rPr lang="en-AU" dirty="0" smtClean="0"/>
              <a:t>There was not much interest at the time, mainly because most in the 802.11 community want to think of 6GHz as an extension of 5GHz </a:t>
            </a:r>
          </a:p>
          <a:p>
            <a:pPr lvl="2"/>
            <a:r>
              <a:rPr lang="en-AU" dirty="0" smtClean="0"/>
              <a:t>The simplest approach, aligned with status quo</a:t>
            </a:r>
          </a:p>
          <a:p>
            <a:pPr lvl="1"/>
            <a:r>
              <a:rPr lang="en-AU" dirty="0" smtClean="0"/>
              <a:t>However, it appears the LTE community has different ideas</a:t>
            </a:r>
          </a:p>
          <a:p>
            <a:pPr lvl="2"/>
            <a:r>
              <a:rPr lang="en-AU" dirty="0" smtClean="0"/>
              <a:t>See embedded </a:t>
            </a:r>
            <a:r>
              <a:rPr lang="en-AU" dirty="0"/>
              <a:t>document from </a:t>
            </a:r>
            <a:r>
              <a:rPr lang="en-AU" dirty="0" smtClean="0"/>
              <a:t>Qualcomm, Nokia</a:t>
            </a:r>
            <a:br>
              <a:rPr lang="en-AU" dirty="0" smtClean="0"/>
            </a:br>
            <a:r>
              <a:rPr lang="en-AU" dirty="0" smtClean="0"/>
              <a:t>&amp; Ericsson to CEPT ECC FM57</a:t>
            </a:r>
          </a:p>
          <a:p>
            <a:pPr lvl="1"/>
            <a:r>
              <a:rPr lang="en-AU" dirty="0" smtClean="0"/>
              <a:t>This material was discussed by the </a:t>
            </a:r>
            <a:r>
              <a:rPr lang="en-AU" dirty="0" err="1" smtClean="0"/>
              <a:t>Coex</a:t>
            </a:r>
            <a:r>
              <a:rPr lang="en-AU" dirty="0" smtClean="0"/>
              <a:t> SC in Warsaw in May 2018</a:t>
            </a:r>
          </a:p>
        </p:txBody>
      </p:sp>
      <p:graphicFrame>
        <p:nvGraphicFramePr>
          <p:cNvPr id="7" name="Content Placeholder 5"/>
          <p:cNvGraphicFramePr>
            <a:graphicFrameLocks noChangeAspect="1"/>
          </p:cNvGraphicFramePr>
          <p:nvPr>
            <p:extLst/>
          </p:nvPr>
        </p:nvGraphicFramePr>
        <p:xfrm>
          <a:off x="7120700" y="4038600"/>
          <a:ext cx="914400" cy="792163"/>
        </p:xfrm>
        <a:graphic>
          <a:graphicData uri="http://schemas.openxmlformats.org/presentationml/2006/ole">
            <mc:AlternateContent xmlns:mc="http://schemas.openxmlformats.org/markup-compatibility/2006">
              <mc:Choice xmlns:v="urn:schemas-microsoft-com:vml" Requires="v">
                <p:oleObj spid="_x0000_s11317" name="Document" showAsIcon="1" r:id="rId3" imgW="914400" imgH="792360" progId="Word.Document.12">
                  <p:embed/>
                </p:oleObj>
              </mc:Choice>
              <mc:Fallback>
                <p:oleObj name="Document" showAsIcon="1" r:id="rId3" imgW="914400" imgH="792360" progId="Word.Document.12">
                  <p:embed/>
                  <p:pic>
                    <p:nvPicPr>
                      <p:cNvPr id="7" name="Content Placeholder 5"/>
                      <p:cNvPicPr/>
                      <p:nvPr/>
                    </p:nvPicPr>
                    <p:blipFill>
                      <a:blip r:embed="rId4"/>
                      <a:stretch>
                        <a:fillRect/>
                      </a:stretch>
                    </p:blipFill>
                    <p:spPr>
                      <a:xfrm>
                        <a:off x="7120700" y="40386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0776088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submission to FM57 proposes non LBT style access in the 6GHz band</a:t>
            </a:r>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pic>
        <p:nvPicPr>
          <p:cNvPr id="6" name="Picture 5"/>
          <p:cNvPicPr>
            <a:picLocks noChangeAspect="1"/>
          </p:cNvPicPr>
          <p:nvPr/>
        </p:nvPicPr>
        <p:blipFill>
          <a:blip r:embed="rId2"/>
          <a:stretch>
            <a:fillRect/>
          </a:stretch>
        </p:blipFill>
        <p:spPr>
          <a:xfrm>
            <a:off x="685800" y="1981200"/>
            <a:ext cx="7772400" cy="4243350"/>
          </a:xfrm>
          <a:prstGeom prst="rect">
            <a:avLst/>
          </a:prstGeom>
          <a:ln>
            <a:solidFill>
              <a:schemeClr val="tx1"/>
            </a:solidFill>
          </a:ln>
        </p:spPr>
      </p:pic>
    </p:spTree>
    <p:extLst>
      <p:ext uri="{BB962C8B-B14F-4D97-AF65-F5344CB8AC3E}">
        <p14:creationId xmlns:p14="http://schemas.microsoft.com/office/powerpoint/2010/main" val="961981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Chair sent a call to action in May 2018</a:t>
            </a:r>
            <a:endParaRPr lang="en-AU" dirty="0"/>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i="1" dirty="0" smtClean="0"/>
              <a:t>… discussions </a:t>
            </a:r>
            <a:r>
              <a:rPr lang="en-AU" i="1" dirty="0"/>
              <a:t>are beginning to transition from coexistence in the legacy 5GHz band (legacy in the sense they contain a large number of existing Wi-Fi deployments) to coexistence in the greenfield 6GHz band (greenfield in the sense it currently contains few/no Wi-Fi or unlicensed LTE deployments). The greenfield nature of 6GHz means that we can more easily consider different coexistence mechanisms and </a:t>
            </a:r>
            <a:r>
              <a:rPr lang="en-AU" i="1" dirty="0" smtClean="0"/>
              <a:t>thresholds.</a:t>
            </a:r>
          </a:p>
          <a:p>
            <a:pPr lvl="1"/>
            <a:r>
              <a:rPr lang="en-AU" i="1" dirty="0" smtClean="0"/>
              <a:t>Indeed</a:t>
            </a:r>
            <a:r>
              <a:rPr lang="en-AU" i="1" dirty="0"/>
              <a:t>, a variety of suggestions have been made for mechanisms that are claimed to support fair and efficient coexistence between 802.11 and other technologies in the 6Ghz band, including:</a:t>
            </a:r>
          </a:p>
          <a:p>
            <a:pPr lvl="2"/>
            <a:r>
              <a:rPr lang="en-AU" i="1" dirty="0"/>
              <a:t>Status quo: use the 5GHz rules (from refined EN 301 893) in 6Ghz band</a:t>
            </a:r>
          </a:p>
          <a:p>
            <a:pPr lvl="2"/>
            <a:r>
              <a:rPr lang="en-AU" i="1" dirty="0"/>
              <a:t>ED-only: all technologies use ED-only (</a:t>
            </a:r>
            <a:r>
              <a:rPr lang="en-AU" i="1" dirty="0" err="1"/>
              <a:t>ie</a:t>
            </a:r>
            <a:r>
              <a:rPr lang="en-AU" i="1" dirty="0"/>
              <a:t> no use of PD)</a:t>
            </a:r>
          </a:p>
          <a:p>
            <a:pPr lvl="3"/>
            <a:r>
              <a:rPr lang="en-AU" i="1" dirty="0"/>
              <a:t>Thresholds suggested include -72dBm, -62dB or even -</a:t>
            </a:r>
            <a:r>
              <a:rPr lang="en-AU" i="1" dirty="0" smtClean="0"/>
              <a:t>52dBm</a:t>
            </a:r>
          </a:p>
          <a:p>
            <a:pPr lvl="2"/>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40291743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2"/>
            <a:r>
              <a:rPr lang="en-AU" dirty="0" smtClean="0"/>
              <a:t>… </a:t>
            </a:r>
          </a:p>
          <a:p>
            <a:pPr lvl="2"/>
            <a:r>
              <a:rPr lang="en-AU" i="1" dirty="0" smtClean="0"/>
              <a:t>Common </a:t>
            </a:r>
            <a:r>
              <a:rPr lang="en-AU" i="1" dirty="0"/>
              <a:t>preamble: all technologies use the traditional 802.11 mechanism and thresholds using a common preamble</a:t>
            </a:r>
          </a:p>
          <a:p>
            <a:pPr lvl="3"/>
            <a:r>
              <a:rPr lang="en-AU" i="1" dirty="0"/>
              <a:t>Could be either 802.11a preamble or a new preamble</a:t>
            </a:r>
          </a:p>
          <a:p>
            <a:pPr lvl="3"/>
            <a:r>
              <a:rPr lang="en-AU" i="1" dirty="0"/>
              <a:t>Note: the use of the 802.11a preamble is likely to unpopular in 3GPP, and previously 802.11 chip vendors indicated it was too late for them to consider a new preamble in 6GHz</a:t>
            </a:r>
          </a:p>
          <a:p>
            <a:pPr lvl="2"/>
            <a:r>
              <a:rPr lang="en-AU" i="1" dirty="0"/>
              <a:t>Alt 4: any technology that detects its own preamble at -82 dBm can use an ED of -62 dBm, otherwise a an ED of -72 dBm</a:t>
            </a:r>
          </a:p>
          <a:p>
            <a:pPr lvl="3"/>
            <a:r>
              <a:rPr lang="en-AU" i="1" dirty="0"/>
              <a:t>Note: this means that LAA would only defer to 802.11 at ED of -62dBm</a:t>
            </a:r>
          </a:p>
          <a:p>
            <a:pPr lvl="3"/>
            <a:r>
              <a:rPr lang="en-AU" i="1" dirty="0"/>
              <a:t>Note: IEEE 802.11 WG’s LS to ETSI BRAN  noted that 3GPP simulations have already demonstrated this approach is unfair to 802.11 systems using the traditional mechanism and </a:t>
            </a:r>
            <a:r>
              <a:rPr lang="en-AU" i="1" dirty="0" smtClean="0"/>
              <a:t>thresholds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31927126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b="1" i="1" dirty="0" smtClean="0"/>
              <a:t>Call </a:t>
            </a:r>
            <a:r>
              <a:rPr lang="en-AU" b="1" i="1" dirty="0"/>
              <a:t>for action</a:t>
            </a:r>
            <a:r>
              <a:rPr lang="en-AU" i="1" dirty="0"/>
              <a:t>: I would ask that anyone who has studies that support any of these options, or that show any of these options are unacceptable, to make them available for consideration by the IEEE 802.11 Coexistence SC in July or Sept or at the proposed 802.11/3GPP Coexistence </a:t>
            </a:r>
            <a:r>
              <a:rPr lang="en-AU" i="1" dirty="0" smtClean="0"/>
              <a:t>Workshop.</a:t>
            </a:r>
          </a:p>
          <a:p>
            <a:pPr lvl="1"/>
            <a:r>
              <a:rPr lang="en-AU" i="1" dirty="0" smtClean="0"/>
              <a:t>Studies </a:t>
            </a:r>
            <a:r>
              <a:rPr lang="en-AU" i="1" dirty="0"/>
              <a:t>could be based on analysis, old or new simulations or actual deployment </a:t>
            </a:r>
            <a:r>
              <a:rPr lang="en-AU" i="1" dirty="0" smtClean="0"/>
              <a:t>measurements.</a:t>
            </a:r>
          </a:p>
          <a:p>
            <a:pPr lvl="1"/>
            <a:r>
              <a:rPr lang="en-AU" i="1" dirty="0" smtClean="0"/>
              <a:t>If </a:t>
            </a:r>
            <a:r>
              <a:rPr lang="en-AU" i="1" dirty="0"/>
              <a:t>you think you might be able to contribute such a study, please ping me as soon as possible so I can plan upcoming agendas.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30487899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discuss next steps for discussion about 6GHz coexistence</a:t>
            </a:r>
            <a:endParaRPr lang="en-AU" dirty="0"/>
          </a:p>
        </p:txBody>
      </p:sp>
      <p:sp>
        <p:nvSpPr>
          <p:cNvPr id="3" name="Content Placeholder 2"/>
          <p:cNvSpPr>
            <a:spLocks noGrp="1"/>
          </p:cNvSpPr>
          <p:nvPr>
            <p:ph idx="1"/>
          </p:nvPr>
        </p:nvSpPr>
        <p:spPr/>
        <p:txBody>
          <a:bodyPr/>
          <a:lstStyle/>
          <a:p>
            <a:pPr lvl="1"/>
            <a:r>
              <a:rPr lang="en-US" dirty="0" smtClean="0"/>
              <a:t>At this time there is no forum discussing coexistence issues with other similar systems (</a:t>
            </a:r>
            <a:r>
              <a:rPr lang="en-US" dirty="0" err="1" smtClean="0"/>
              <a:t>eg</a:t>
            </a:r>
            <a:r>
              <a:rPr lang="en-US" dirty="0" smtClean="0"/>
              <a:t> NR-U) in the 6Ghz band</a:t>
            </a:r>
          </a:p>
          <a:p>
            <a:pPr lvl="2"/>
            <a:r>
              <a:rPr lang="en-US" dirty="0" smtClean="0"/>
              <a:t>ETSI BRAN discussions have explicitly </a:t>
            </a:r>
            <a:r>
              <a:rPr lang="en-US" dirty="0" smtClean="0"/>
              <a:t>excluded </a:t>
            </a:r>
            <a:r>
              <a:rPr lang="en-US" dirty="0" smtClean="0"/>
              <a:t>6GHz</a:t>
            </a:r>
          </a:p>
          <a:p>
            <a:pPr lvl="1"/>
            <a:r>
              <a:rPr lang="en-US" dirty="0" smtClean="0"/>
              <a:t>Some questions:</a:t>
            </a:r>
          </a:p>
          <a:p>
            <a:pPr lvl="2"/>
            <a:r>
              <a:rPr lang="en-US" dirty="0" smtClean="0"/>
              <a:t>Does anyone believe it is important that the industry consider 6GHz coexistence issues now?</a:t>
            </a:r>
          </a:p>
          <a:p>
            <a:pPr lvl="3"/>
            <a:r>
              <a:rPr lang="en-US" dirty="0" smtClean="0"/>
              <a:t>Why or why not?</a:t>
            </a:r>
          </a:p>
          <a:p>
            <a:pPr lvl="2"/>
            <a:r>
              <a:rPr lang="en-US" dirty="0" smtClean="0"/>
              <a:t>In what forum should these issues be discussed?</a:t>
            </a:r>
          </a:p>
          <a:p>
            <a:pPr lvl="3"/>
            <a:r>
              <a:rPr lang="en-US" dirty="0" err="1" smtClean="0"/>
              <a:t>Coex</a:t>
            </a:r>
            <a:r>
              <a:rPr lang="en-US" dirty="0" smtClean="0"/>
              <a:t> SC, 3GPP RAN, ETSI BRAN?</a:t>
            </a:r>
          </a:p>
          <a:p>
            <a:pPr lvl="3"/>
            <a:r>
              <a:rPr lang="en-US" dirty="0" smtClean="0"/>
              <a:t>A joint workshop? (proposal in next section)</a:t>
            </a:r>
          </a:p>
          <a:p>
            <a:pPr lvl="2"/>
            <a:r>
              <a:rPr lang="en-US" dirty="0" smtClean="0"/>
              <a:t>Is anyone willing to respond to the call for action, and actually provide some material to this SC?</a:t>
            </a:r>
          </a:p>
          <a:p>
            <a:pPr lvl="3"/>
            <a:r>
              <a:rPr lang="en-US" dirty="0" smtClean="0"/>
              <a:t>Anyone?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63</a:t>
            </a:fld>
            <a:endParaRPr lang="en-US"/>
          </a:p>
        </p:txBody>
      </p:sp>
    </p:spTree>
    <p:extLst>
      <p:ext uri="{BB962C8B-B14F-4D97-AF65-F5344CB8AC3E}">
        <p14:creationId xmlns:p14="http://schemas.microsoft.com/office/powerpoint/2010/main" val="41620189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270234923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will probably need to work with 3GPP RAN1 on “fair” access in 6GHz</a:t>
            </a:r>
            <a:endParaRPr lang="en-AU" dirty="0"/>
          </a:p>
        </p:txBody>
      </p:sp>
      <p:sp>
        <p:nvSpPr>
          <p:cNvPr id="3" name="Content Placeholder 2"/>
          <p:cNvSpPr>
            <a:spLocks noGrp="1"/>
          </p:cNvSpPr>
          <p:nvPr>
            <p:ph idx="1"/>
          </p:nvPr>
        </p:nvSpPr>
        <p:spPr/>
        <p:txBody>
          <a:bodyPr/>
          <a:lstStyle/>
          <a:p>
            <a:pPr lvl="1"/>
            <a:r>
              <a:rPr lang="en-AU" dirty="0" smtClean="0"/>
              <a:t>It was noted in Chicago that 3GPP is treating 802.11 as an incumbent in the 5GHz band, which they have agreed to protect with a “one way definition”</a:t>
            </a:r>
          </a:p>
          <a:p>
            <a:pPr lvl="2"/>
            <a:r>
              <a:rPr lang="en-AU" dirty="0" err="1" smtClean="0"/>
              <a:t>ie</a:t>
            </a:r>
            <a:r>
              <a:rPr lang="en-AU" dirty="0" smtClean="0"/>
              <a:t>, the addition of an LAA systems will not cause any more loss of performance on a Wi-Fi system that the addition of a Wi-Fi system will cause </a:t>
            </a:r>
          </a:p>
          <a:p>
            <a:pPr lvl="2"/>
            <a:r>
              <a:rPr lang="en-AU" dirty="0" err="1"/>
              <a:t>i</a:t>
            </a:r>
            <a:r>
              <a:rPr lang="en-AU" dirty="0" err="1" smtClean="0"/>
              <a:t>e</a:t>
            </a:r>
            <a:r>
              <a:rPr lang="en-AU" dirty="0" smtClean="0"/>
              <a:t>, there is no expectation that Wi-Fi (with possible exception of 802.11ax) will do the same to LAA</a:t>
            </a:r>
          </a:p>
          <a:p>
            <a:pPr lvl="1"/>
            <a:r>
              <a:rPr lang="en-AU" dirty="0" smtClean="0"/>
              <a:t>It was also noted that 3GPP consider 6 GHz to be greenfield spectrum and so Wi-Fi should expect no “incumbency” based protection </a:t>
            </a:r>
          </a:p>
          <a:p>
            <a:pPr lvl="1"/>
            <a:r>
              <a:rPr lang="en-AU" dirty="0" smtClean="0"/>
              <a:t>This highlights the need for 3GPP RAN1 and IEEE 802.11 to engage with the goal of agreeing on how fair access between all technologies can be maintained in the 6GHz band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411798467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the possibility of a workshop to engage with 3GPP RAN1 on sharing of 5/6GHz</a:t>
            </a:r>
            <a:endParaRPr lang="en-AU" dirty="0"/>
          </a:p>
        </p:txBody>
      </p:sp>
      <p:sp>
        <p:nvSpPr>
          <p:cNvPr id="3" name="Content Placeholder 2"/>
          <p:cNvSpPr>
            <a:spLocks noGrp="1"/>
          </p:cNvSpPr>
          <p:nvPr>
            <p:ph idx="1"/>
          </p:nvPr>
        </p:nvSpPr>
        <p:spPr/>
        <p:txBody>
          <a:bodyPr/>
          <a:lstStyle/>
          <a:p>
            <a:pPr lvl="1"/>
            <a:r>
              <a:rPr lang="en-AU" dirty="0" smtClean="0"/>
              <a:t>In Chicago, it was suggested that IEEE 802.11 WG be proactive about engaging with 3GPP on “fair” sharing mechanisms for 6GHz</a:t>
            </a:r>
          </a:p>
          <a:p>
            <a:pPr lvl="1"/>
            <a:r>
              <a:rPr lang="en-AU" dirty="0" smtClean="0"/>
              <a:t>It was further suggested that IEEE 802 could invite 3GPP RAN1 to participate in a workshop on this topic (as well as 5GHz)</a:t>
            </a:r>
          </a:p>
          <a:p>
            <a:pPr lvl="2"/>
            <a:r>
              <a:rPr lang="en-AU" dirty="0" smtClean="0"/>
              <a:t>Possibly at the IEEE 802.11 interim in Sept 2018 or the plenary in Nov 2018 (with invitation in July 2018)</a:t>
            </a:r>
          </a:p>
          <a:p>
            <a:pPr lvl="1"/>
            <a:r>
              <a:rPr lang="en-AU" dirty="0" smtClean="0"/>
              <a:t>There </a:t>
            </a:r>
            <a:r>
              <a:rPr lang="en-AU" dirty="0"/>
              <a:t>has been some </a:t>
            </a:r>
            <a:r>
              <a:rPr lang="en-AU" dirty="0" smtClean="0"/>
              <a:t>positive feedback </a:t>
            </a:r>
            <a:r>
              <a:rPr lang="en-AU" dirty="0"/>
              <a:t>to the suggestion for a </a:t>
            </a:r>
            <a:r>
              <a:rPr lang="en-AU" dirty="0" smtClean="0"/>
              <a:t>workshop but no one has really stepped up … until now!</a:t>
            </a:r>
          </a:p>
          <a:p>
            <a:pPr lvl="1"/>
            <a:r>
              <a:rPr lang="en-AU" dirty="0"/>
              <a:t>Lili </a:t>
            </a:r>
            <a:r>
              <a:rPr lang="en-AU" dirty="0" err="1"/>
              <a:t>Hervieu</a:t>
            </a:r>
            <a:r>
              <a:rPr lang="en-AU" dirty="0"/>
              <a:t> (</a:t>
            </a:r>
            <a:r>
              <a:rPr lang="en-AU" dirty="0" err="1"/>
              <a:t>Cablelabs</a:t>
            </a:r>
            <a:r>
              <a:rPr lang="en-AU" dirty="0" smtClean="0"/>
              <a:t>) will propose a Workshop with 3GPP RAN</a:t>
            </a:r>
            <a:endParaRPr lang="en-AU" dirty="0"/>
          </a:p>
          <a:p>
            <a:pPr lvl="2"/>
            <a:r>
              <a:rPr lang="en-AU" dirty="0" smtClean="0"/>
              <a:t>See </a:t>
            </a:r>
            <a:r>
              <a:rPr lang="en-AU" dirty="0" smtClean="0">
                <a:hlinkClick r:id="rId2"/>
              </a:rPr>
              <a:t>11-18-1139-01</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404941282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will discuss the next steps for a workshop</a:t>
            </a:r>
            <a:endParaRPr lang="en-AU" dirty="0"/>
          </a:p>
        </p:txBody>
      </p:sp>
      <p:sp>
        <p:nvSpPr>
          <p:cNvPr id="3" name="Content Placeholder 2"/>
          <p:cNvSpPr>
            <a:spLocks noGrp="1"/>
          </p:cNvSpPr>
          <p:nvPr>
            <p:ph idx="1"/>
          </p:nvPr>
        </p:nvSpPr>
        <p:spPr/>
        <p:txBody>
          <a:bodyPr/>
          <a:lstStyle/>
          <a:p>
            <a:pPr lvl="1"/>
            <a:r>
              <a:rPr lang="en-US" dirty="0" smtClean="0"/>
              <a:t>Do </a:t>
            </a:r>
            <a:r>
              <a:rPr lang="en-US" dirty="0" smtClean="0"/>
              <a:t>we have </a:t>
            </a:r>
            <a:r>
              <a:rPr lang="en-US" dirty="0" smtClean="0"/>
              <a:t>a LS related to the proposed Workshop?</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67</a:t>
            </a:fld>
            <a:endParaRPr lang="en-US"/>
          </a:p>
        </p:txBody>
      </p:sp>
    </p:spTree>
    <p:extLst>
      <p:ext uri="{BB962C8B-B14F-4D97-AF65-F5344CB8AC3E}">
        <p14:creationId xmlns:p14="http://schemas.microsoft.com/office/powerpoint/2010/main" val="29967492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Status of WFA LS to 3GPP 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81346627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Irvine, the SC discussed a LS from WFA to 3GPP RAN in relation to coexistence testing</a:t>
            </a:r>
            <a:endParaRPr lang="en-AU" dirty="0"/>
          </a:p>
        </p:txBody>
      </p:sp>
      <p:sp>
        <p:nvSpPr>
          <p:cNvPr id="3" name="Content Placeholder 2"/>
          <p:cNvSpPr>
            <a:spLocks noGrp="1"/>
          </p:cNvSpPr>
          <p:nvPr>
            <p:ph idx="1"/>
          </p:nvPr>
        </p:nvSpPr>
        <p:spPr/>
        <p:txBody>
          <a:bodyPr/>
          <a:lstStyle/>
          <a:p>
            <a:pPr lvl="1"/>
            <a:r>
              <a:rPr lang="en-AU" dirty="0" smtClean="0"/>
              <a:t>In Irvine, the IEEE </a:t>
            </a:r>
            <a:r>
              <a:rPr lang="en-AU" dirty="0"/>
              <a:t>802.11 </a:t>
            </a:r>
            <a:r>
              <a:rPr lang="en-AU" dirty="0" err="1" smtClean="0"/>
              <a:t>Coex</a:t>
            </a:r>
            <a:r>
              <a:rPr lang="en-AU" dirty="0" smtClean="0"/>
              <a:t> SC discussed LS </a:t>
            </a:r>
            <a:r>
              <a:rPr lang="en-AU" dirty="0"/>
              <a:t>from WFA to 3GPP </a:t>
            </a:r>
            <a:r>
              <a:rPr lang="en-AU" dirty="0" smtClean="0"/>
              <a:t>RAN that was copied to IEEE 802.11 WG</a:t>
            </a:r>
            <a:endParaRPr lang="en-AU" dirty="0"/>
          </a:p>
          <a:p>
            <a:pPr lvl="2"/>
            <a:r>
              <a:rPr lang="en-AU" dirty="0"/>
              <a:t>See </a:t>
            </a:r>
            <a:r>
              <a:rPr lang="en-AU" u="sng" dirty="0">
                <a:hlinkClick r:id="rId2"/>
              </a:rPr>
              <a:t>11-17-1853-00</a:t>
            </a:r>
            <a:endParaRPr lang="en-AU" u="sng" dirty="0"/>
          </a:p>
          <a:p>
            <a:pPr lvl="1"/>
            <a:r>
              <a:rPr lang="en-GB" dirty="0"/>
              <a:t>It </a:t>
            </a:r>
            <a:r>
              <a:rPr lang="en-GB" dirty="0" smtClean="0"/>
              <a:t>appeared </a:t>
            </a:r>
            <a:r>
              <a:rPr lang="en-GB" dirty="0"/>
              <a:t>the WFA </a:t>
            </a:r>
            <a:r>
              <a:rPr lang="en-GB" dirty="0" smtClean="0"/>
              <a:t>was </a:t>
            </a:r>
            <a:r>
              <a:rPr lang="en-GB" dirty="0"/>
              <a:t>concerned that 3GPP RAN4 developed coexistence </a:t>
            </a:r>
            <a:r>
              <a:rPr lang="en-GB" dirty="0" smtClean="0"/>
              <a:t>tests:</a:t>
            </a:r>
            <a:endParaRPr lang="en-GB" dirty="0"/>
          </a:p>
          <a:p>
            <a:pPr lvl="2"/>
            <a:r>
              <a:rPr lang="en-GB" dirty="0"/>
              <a:t>Do not test all the LAA Release 14 features</a:t>
            </a:r>
          </a:p>
          <a:p>
            <a:pPr lvl="2"/>
            <a:r>
              <a:rPr lang="en-GB" dirty="0"/>
              <a:t>Are not being used to validate coexistence claims, as previously committed to IEEE 802 in Nov 2016 (in 3GPP </a:t>
            </a:r>
            <a:r>
              <a:rPr lang="en-GB" dirty="0" smtClean="0"/>
              <a:t>R1‐1613770)</a:t>
            </a:r>
          </a:p>
          <a:p>
            <a:pPr lvl="1"/>
            <a:r>
              <a:rPr lang="en-GB" dirty="0" smtClean="0"/>
              <a:t>Ultimately, the SC decide to not participate in the LS ping pong but did formally recommended to the WG that it pass a motion express support for the content of the LS</a:t>
            </a:r>
          </a:p>
          <a:p>
            <a:pPr lvl="2"/>
            <a:r>
              <a:rPr lang="en-GB" dirty="0" smtClean="0"/>
              <a:t>Just in case it was useful in discussions at 3GPP RAN</a:t>
            </a:r>
          </a:p>
          <a:p>
            <a:pPr lvl="1"/>
            <a:r>
              <a:rPr lang="en-GB" dirty="0" smtClean="0"/>
              <a:t>The IEEE 802.11 WG approved the recommendation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17284987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 for San Diego</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Scope of IEEE 802.11 Coexistence </a:t>
            </a:r>
            <a:r>
              <a:rPr lang="en-AU" dirty="0" smtClean="0"/>
              <a:t>SC (a reminder)</a:t>
            </a:r>
          </a:p>
          <a:p>
            <a:pPr lvl="2"/>
            <a:r>
              <a:rPr lang="en-AU" dirty="0" smtClean="0"/>
              <a:t>Relationships</a:t>
            </a:r>
          </a:p>
          <a:p>
            <a:pPr lvl="3"/>
            <a:r>
              <a:rPr lang="en-AU" dirty="0"/>
              <a:t>Review </a:t>
            </a:r>
            <a:r>
              <a:rPr lang="en-AU" dirty="0" smtClean="0"/>
              <a:t>recent ETSI BRAN meeting results</a:t>
            </a:r>
          </a:p>
          <a:p>
            <a:pPr lvl="3"/>
            <a:r>
              <a:rPr lang="en-AU" dirty="0" smtClean="0"/>
              <a:t>Review recent 3GPP RAN1 activities</a:t>
            </a:r>
          </a:p>
          <a:p>
            <a:pPr lvl="3"/>
            <a:r>
              <a:rPr lang="en-AU" dirty="0" smtClean="0"/>
              <a:t>Discuss possibility of a </a:t>
            </a:r>
            <a:r>
              <a:rPr lang="en-AU" dirty="0"/>
              <a:t>coexistence workshop </a:t>
            </a:r>
            <a:r>
              <a:rPr lang="en-AU" dirty="0" smtClean="0"/>
              <a:t>(and/or LS) with 3GPP</a:t>
            </a:r>
          </a:p>
          <a:p>
            <a:pPr lvl="3"/>
            <a:r>
              <a:rPr lang="en-AU" dirty="0" smtClean="0"/>
              <a:t>Follow up on WFA’s recent LS to 3GPP RAN4</a:t>
            </a:r>
          </a:p>
          <a:p>
            <a:pPr lvl="3"/>
            <a:r>
              <a:rPr lang="en-AU" dirty="0" smtClean="0"/>
              <a:t>…</a:t>
            </a:r>
          </a:p>
          <a:p>
            <a:pPr lvl="2"/>
            <a:r>
              <a:rPr lang="en-AU" dirty="0"/>
              <a:t>Technical issues</a:t>
            </a:r>
          </a:p>
          <a:p>
            <a:pPr lvl="3"/>
            <a:r>
              <a:rPr lang="en-AU" dirty="0"/>
              <a:t>Adaptivity in EN 301 893</a:t>
            </a:r>
            <a:endParaRPr lang="en-AU" dirty="0" smtClean="0"/>
          </a:p>
          <a:p>
            <a:pPr lvl="3"/>
            <a:r>
              <a:rPr lang="en-AU" dirty="0" smtClean="0"/>
              <a:t>Blocking energy in ETSI BRAN</a:t>
            </a:r>
          </a:p>
          <a:p>
            <a:pPr lvl="3"/>
            <a:r>
              <a:rPr lang="en-AU" dirty="0" smtClean="0"/>
              <a:t>“Paused COT” </a:t>
            </a:r>
            <a:r>
              <a:rPr lang="en-AU" dirty="0"/>
              <a:t>interpretation in EN 301 893</a:t>
            </a:r>
            <a:endParaRPr lang="en-AU" dirty="0" smtClean="0"/>
          </a:p>
          <a:p>
            <a:pPr lvl="3"/>
            <a:r>
              <a:rPr lang="en-AU" dirty="0"/>
              <a:t>G</a:t>
            </a:r>
            <a:r>
              <a:rPr lang="en-AU" dirty="0" smtClean="0"/>
              <a:t>reenfield coexistence</a:t>
            </a:r>
          </a:p>
          <a:p>
            <a:pPr lvl="3"/>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49530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reply to the WFA confirmed 3GPP is reneging on previous validation commitments</a:t>
            </a:r>
            <a:endParaRPr lang="en-AU" dirty="0"/>
          </a:p>
        </p:txBody>
      </p:sp>
      <p:sp>
        <p:nvSpPr>
          <p:cNvPr id="3" name="Content Placeholder 2"/>
          <p:cNvSpPr>
            <a:spLocks noGrp="1"/>
          </p:cNvSpPr>
          <p:nvPr>
            <p:ph idx="1"/>
          </p:nvPr>
        </p:nvSpPr>
        <p:spPr/>
        <p:txBody>
          <a:bodyPr/>
          <a:lstStyle/>
          <a:p>
            <a:pPr lvl="1"/>
            <a:r>
              <a:rPr lang="en-AU" dirty="0" smtClean="0"/>
              <a:t>The IEEE 802.11 WG was not copied on the response from 3GPP RAN</a:t>
            </a:r>
          </a:p>
          <a:p>
            <a:pPr lvl="1"/>
            <a:r>
              <a:rPr lang="en-AU" dirty="0" smtClean="0"/>
              <a:t>However, the response is available as 3GPP R1-1801314</a:t>
            </a:r>
          </a:p>
          <a:p>
            <a:pPr lvl="1"/>
            <a:r>
              <a:rPr lang="en-AU" dirty="0" smtClean="0"/>
              <a:t>In the reply, 3GPP RAN:</a:t>
            </a:r>
          </a:p>
          <a:p>
            <a:pPr lvl="2"/>
            <a:r>
              <a:rPr lang="en-AU" dirty="0"/>
              <a:t>C</a:t>
            </a:r>
            <a:r>
              <a:rPr lang="en-AU" dirty="0" smtClean="0"/>
              <a:t>onfirmed that they do not plan to use the RAN4 tests to validate LAA coexistence</a:t>
            </a:r>
          </a:p>
          <a:p>
            <a:pPr lvl="2"/>
            <a:r>
              <a:rPr lang="en-AU" dirty="0" smtClean="0"/>
              <a:t>Informed WFA there is no Study Item to extend the tests for Rel-14 updates to LAA</a:t>
            </a:r>
          </a:p>
          <a:p>
            <a:pPr lvl="2"/>
            <a:r>
              <a:rPr lang="en-AU" dirty="0" smtClean="0"/>
              <a:t>Informed WFA there is no current Work Item to define pass/fail criteria for the RAN4 tests </a:t>
            </a:r>
          </a:p>
          <a:p>
            <a:pPr lvl="1"/>
            <a:r>
              <a:rPr lang="en-AU" dirty="0"/>
              <a:t>The reply is as one might </a:t>
            </a:r>
            <a:r>
              <a:rPr lang="en-AU" dirty="0" smtClean="0"/>
              <a:t>expect and essentially confirms that 3GPP RAN is reneging on previous commitments to IEEE 802 in relation to coexistence testing</a:t>
            </a:r>
          </a:p>
          <a:p>
            <a:pPr lvl="1"/>
            <a:r>
              <a:rPr lang="en-AU" dirty="0" smtClean="0"/>
              <a:t>One possible reasonable conclusion is that future commitments from 3GPP RAN should be taken with a “grain of salt”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70</a:t>
            </a:fld>
            <a:endParaRPr lang="en-US"/>
          </a:p>
        </p:txBody>
      </p:sp>
    </p:spTree>
    <p:extLst>
      <p:ext uri="{BB962C8B-B14F-4D97-AF65-F5344CB8AC3E}">
        <p14:creationId xmlns:p14="http://schemas.microsoft.com/office/powerpoint/2010/main" val="106574137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most recent LS from WFA to 3GPP</a:t>
            </a:r>
            <a:endParaRPr lang="en-AU" dirty="0"/>
          </a:p>
        </p:txBody>
      </p:sp>
      <p:sp>
        <p:nvSpPr>
          <p:cNvPr id="3" name="Content Placeholder 2"/>
          <p:cNvSpPr>
            <a:spLocks noGrp="1"/>
          </p:cNvSpPr>
          <p:nvPr>
            <p:ph idx="1"/>
          </p:nvPr>
        </p:nvSpPr>
        <p:spPr/>
        <p:txBody>
          <a:bodyPr/>
          <a:lstStyle/>
          <a:p>
            <a:pPr lvl="1"/>
            <a:r>
              <a:rPr lang="en-AU" dirty="0" smtClean="0"/>
              <a:t>The WFA has sent a LS response to 3GPP RAN/RAN1/RAN4, copied to IEEE 802.11 WG</a:t>
            </a:r>
          </a:p>
          <a:p>
            <a:pPr lvl="2"/>
            <a:r>
              <a:rPr lang="en-AU" dirty="0" smtClean="0"/>
              <a:t>See </a:t>
            </a:r>
            <a:r>
              <a:rPr lang="en-AU" dirty="0" smtClean="0">
                <a:hlinkClick r:id="rId2"/>
              </a:rPr>
              <a:t>11-18-1087-00</a:t>
            </a:r>
            <a:endParaRPr lang="en-AU" dirty="0" smtClean="0"/>
          </a:p>
          <a:p>
            <a:pPr lvl="1"/>
            <a:r>
              <a:rPr lang="en-AU" dirty="0" smtClean="0"/>
              <a:t>The response acknowledges RAN statement that it has </a:t>
            </a:r>
            <a:r>
              <a:rPr lang="en-AU" dirty="0"/>
              <a:t>no current work item for </a:t>
            </a:r>
            <a:r>
              <a:rPr lang="en-AU" dirty="0" smtClean="0"/>
              <a:t>pass/fail multi-node </a:t>
            </a:r>
            <a:r>
              <a:rPr lang="en-AU" dirty="0"/>
              <a:t>coexistence testing</a:t>
            </a:r>
            <a:endParaRPr lang="en-AU" dirty="0" smtClean="0"/>
          </a:p>
          <a:p>
            <a:pPr lvl="2"/>
            <a:r>
              <a:rPr lang="en-AU" i="1" dirty="0" smtClean="0"/>
              <a:t>Wi-Fi </a:t>
            </a:r>
            <a:r>
              <a:rPr lang="en-AU" i="1" dirty="0"/>
              <a:t>Alliance thanks 3GPP TSG RAN for their reply [3] to the Wi-Fi Alliance requests for clarification and comment on the status of multi-node Wi-Fi LAA-LTE coexistence testing [1] and [2</a:t>
            </a:r>
            <a:r>
              <a:rPr lang="en-AU" i="1" dirty="0" smtClean="0"/>
              <a:t>]</a:t>
            </a:r>
          </a:p>
          <a:p>
            <a:pPr lvl="2"/>
            <a:r>
              <a:rPr lang="en-AU" i="1" dirty="0" smtClean="0"/>
              <a:t>Wi-Fi </a:t>
            </a:r>
            <a:r>
              <a:rPr lang="en-AU" i="1" dirty="0"/>
              <a:t>Alliance acknowledges 3GPP’s response that it has no current work item for the development of pass/fail criteria for multi-node coexistence testing, no approved study item to extend 3GPP TR 36.789 to cover LAA Rel-14, and has stated that it is beyond the scope of 3GPP to either mandate co-existence tests or develop pass/fail criteria for coexistence tests with technologies developed outside </a:t>
            </a:r>
            <a:r>
              <a:rPr lang="en-AU" i="1" dirty="0" smtClean="0"/>
              <a:t>3GPP</a:t>
            </a:r>
          </a:p>
          <a:p>
            <a:pPr lvl="1"/>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71</a:t>
            </a:fld>
            <a:endParaRPr lang="en-US"/>
          </a:p>
        </p:txBody>
      </p:sp>
    </p:spTree>
    <p:extLst>
      <p:ext uri="{BB962C8B-B14F-4D97-AF65-F5344CB8AC3E}">
        <p14:creationId xmlns:p14="http://schemas.microsoft.com/office/powerpoint/2010/main" val="266636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most recent LS from WFA to 3GPP</a:t>
            </a:r>
            <a:endParaRPr lang="en-AU" dirty="0"/>
          </a:p>
        </p:txBody>
      </p:sp>
      <p:sp>
        <p:nvSpPr>
          <p:cNvPr id="3" name="Content Placeholder 2"/>
          <p:cNvSpPr>
            <a:spLocks noGrp="1"/>
          </p:cNvSpPr>
          <p:nvPr>
            <p:ph idx="1"/>
          </p:nvPr>
        </p:nvSpPr>
        <p:spPr/>
        <p:txBody>
          <a:bodyPr/>
          <a:lstStyle/>
          <a:p>
            <a:pPr lvl="1"/>
            <a:r>
              <a:rPr lang="en-AU" dirty="0" smtClean="0"/>
              <a:t>The LS also notes that WFA has expanded its LTE-U test plan to cover LAA</a:t>
            </a:r>
          </a:p>
          <a:p>
            <a:pPr lvl="2"/>
            <a:r>
              <a:rPr lang="en-AU" i="1" dirty="0" smtClean="0"/>
              <a:t>In </a:t>
            </a:r>
            <a:r>
              <a:rPr lang="en-AU" i="1" dirty="0"/>
              <a:t>light of this clarification, Wi-Fi Alliance respectfully informs 3GPP that is has revised its Coexistence Test Plan to include coverage of coexistence between Wi-Fi and </a:t>
            </a:r>
            <a:r>
              <a:rPr lang="en-AU" i="1" dirty="0" smtClean="0"/>
              <a:t>LTE-LAA</a:t>
            </a:r>
          </a:p>
          <a:p>
            <a:pPr lvl="2"/>
            <a:r>
              <a:rPr lang="en-AU" i="1" dirty="0" smtClean="0"/>
              <a:t>The </a:t>
            </a:r>
            <a:r>
              <a:rPr lang="en-AU" i="1" dirty="0"/>
              <a:t>revised test plan has been published at </a:t>
            </a:r>
            <a:r>
              <a:rPr lang="en-AU" i="1" dirty="0">
                <a:hlinkClick r:id="rId2"/>
              </a:rPr>
              <a:t>https://</a:t>
            </a:r>
            <a:r>
              <a:rPr lang="en-AU" i="1" dirty="0" smtClean="0">
                <a:hlinkClick r:id="rId2"/>
              </a:rPr>
              <a:t>www.wi-fi.org/file/coexistence-test-plan</a:t>
            </a:r>
            <a:endParaRPr lang="en-AU" i="1" dirty="0"/>
          </a:p>
          <a:p>
            <a:pPr lvl="1"/>
            <a:r>
              <a:rPr lang="en-AU" dirty="0" smtClean="0"/>
              <a:t>There does not appear to be anything for IEEE 802.11 </a:t>
            </a:r>
            <a:r>
              <a:rPr lang="en-AU" dirty="0" err="1" smtClean="0"/>
              <a:t>Coex</a:t>
            </a:r>
            <a:r>
              <a:rPr lang="en-AU" dirty="0" smtClean="0"/>
              <a:t> SC to do beyond noting that the test plan may represent a resource for the future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72</a:t>
            </a:fld>
            <a:endParaRPr lang="en-US"/>
          </a:p>
        </p:txBody>
      </p:sp>
    </p:spTree>
    <p:extLst>
      <p:ext uri="{BB962C8B-B14F-4D97-AF65-F5344CB8AC3E}">
        <p14:creationId xmlns:p14="http://schemas.microsoft.com/office/powerpoint/2010/main" val="5372776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Blocking energy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73</a:t>
            </a:fld>
            <a:endParaRPr lang="en-US"/>
          </a:p>
        </p:txBody>
      </p:sp>
    </p:spTree>
    <p:extLst>
      <p:ext uri="{BB962C8B-B14F-4D97-AF65-F5344CB8AC3E}">
        <p14:creationId xmlns:p14="http://schemas.microsoft.com/office/powerpoint/2010/main" val="227302719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a long standing position about the use of </a:t>
            </a:r>
            <a:r>
              <a:rPr lang="en-AU" i="1" dirty="0" smtClean="0"/>
              <a:t>blocking energy </a:t>
            </a:r>
            <a:endParaRPr lang="en-AU" i="1" dirty="0"/>
          </a:p>
        </p:txBody>
      </p:sp>
      <p:sp>
        <p:nvSpPr>
          <p:cNvPr id="3" name="Content Placeholder 2"/>
          <p:cNvSpPr>
            <a:spLocks noGrp="1"/>
          </p:cNvSpPr>
          <p:nvPr>
            <p:ph idx="1"/>
          </p:nvPr>
        </p:nvSpPr>
        <p:spPr/>
        <p:txBody>
          <a:bodyPr/>
          <a:lstStyle/>
          <a:p>
            <a:pPr lvl="1"/>
            <a:r>
              <a:rPr lang="en-AU" dirty="0" smtClean="0"/>
              <a:t>IEEE 802 has expressed concern to 3GPP RAN/RAN1 about the use of </a:t>
            </a:r>
            <a:r>
              <a:rPr lang="en-AU" i="1" dirty="0" smtClean="0"/>
              <a:t>blocking energy </a:t>
            </a:r>
            <a:r>
              <a:rPr lang="en-AU" dirty="0" smtClean="0"/>
              <a:t>by some implementations of LAA for a number of years</a:t>
            </a:r>
          </a:p>
          <a:p>
            <a:pPr lvl="1"/>
            <a:r>
              <a:rPr lang="en-AU" i="1" dirty="0" smtClean="0"/>
              <a:t>Blocking energy </a:t>
            </a:r>
            <a:r>
              <a:rPr lang="en-AU" dirty="0" smtClean="0"/>
              <a:t>is the energy transmitted in the time between when the LBT mechanism gives it access and the time it is ready to use the medium</a:t>
            </a:r>
          </a:p>
          <a:p>
            <a:pPr lvl="2"/>
            <a:r>
              <a:rPr lang="en-AU" dirty="0" smtClean="0"/>
              <a:t>Also known as </a:t>
            </a:r>
            <a:r>
              <a:rPr lang="en-AU" i="1" dirty="0" smtClean="0"/>
              <a:t>reservation signals</a:t>
            </a:r>
          </a:p>
          <a:p>
            <a:pPr lvl="1"/>
            <a:r>
              <a:rPr lang="en-AU" dirty="0" smtClean="0"/>
              <a:t>The primary purpose of </a:t>
            </a:r>
            <a:r>
              <a:rPr lang="en-AU" i="1" dirty="0" smtClean="0"/>
              <a:t>blocking energy</a:t>
            </a:r>
            <a:r>
              <a:rPr lang="en-AU" dirty="0" smtClean="0"/>
              <a:t> is to stop other system gaining access to the medium in the meantime</a:t>
            </a:r>
            <a:r>
              <a:rPr lang="en-AU" i="1" dirty="0" smtClean="0"/>
              <a:t> </a:t>
            </a:r>
          </a:p>
          <a:p>
            <a:pPr lvl="1"/>
            <a:r>
              <a:rPr lang="en-AU" dirty="0" smtClean="0"/>
              <a:t>The concern expressed by IEEE 802 in various Liaison Statements regarding </a:t>
            </a:r>
            <a:r>
              <a:rPr lang="en-AU" i="1" dirty="0" smtClean="0"/>
              <a:t>blocking energy </a:t>
            </a:r>
            <a:r>
              <a:rPr lang="en-AU" dirty="0" smtClean="0"/>
              <a:t>was that it was unnecessary use of the medium and, as such, it represented inappropriate interference to other devices</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74</a:t>
            </a:fld>
            <a:endParaRPr lang="en-US"/>
          </a:p>
        </p:txBody>
      </p:sp>
    </p:spTree>
    <p:extLst>
      <p:ext uri="{BB962C8B-B14F-4D97-AF65-F5344CB8AC3E}">
        <p14:creationId xmlns:p14="http://schemas.microsoft.com/office/powerpoint/2010/main" val="364895554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discussion with 3GPP related to blocking energy ultimately went nowhere</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The position expressed by IEEE 802 to 3GPP RAN/RAN1 was that </a:t>
            </a:r>
            <a:r>
              <a:rPr lang="en-AU" i="1" dirty="0" smtClean="0"/>
              <a:t>blocking energy </a:t>
            </a:r>
            <a:r>
              <a:rPr lang="en-AU" dirty="0" smtClean="0"/>
              <a:t>should be limited to a level less than currently used by some LAA implementations</a:t>
            </a:r>
          </a:p>
          <a:p>
            <a:pPr lvl="2"/>
            <a:r>
              <a:rPr lang="en-AU" dirty="0" smtClean="0"/>
              <a:t>Current </a:t>
            </a:r>
            <a:r>
              <a:rPr lang="en-AU" i="1" dirty="0" smtClean="0"/>
              <a:t>blocking energy </a:t>
            </a:r>
            <a:r>
              <a:rPr lang="en-AU" dirty="0" smtClean="0"/>
              <a:t>is used up to 0.5ms or 1ms per COT (up to ~8ms)</a:t>
            </a:r>
          </a:p>
          <a:p>
            <a:pPr lvl="1"/>
            <a:r>
              <a:rPr lang="en-AU" dirty="0"/>
              <a:t>3GPP </a:t>
            </a:r>
            <a:r>
              <a:rPr lang="en-AU" dirty="0" smtClean="0"/>
              <a:t>RAN/RAN1 agreed that the use of </a:t>
            </a:r>
            <a:r>
              <a:rPr lang="en-AU" i="1" dirty="0" smtClean="0"/>
              <a:t>blocking energy </a:t>
            </a:r>
            <a:r>
              <a:rPr lang="en-AU" dirty="0" smtClean="0"/>
              <a:t>is undesirable</a:t>
            </a:r>
          </a:p>
          <a:p>
            <a:pPr lvl="2"/>
            <a:r>
              <a:rPr lang="en-AU" dirty="0" smtClean="0"/>
              <a:t>They noted it is unnecessary for good performance</a:t>
            </a:r>
          </a:p>
          <a:p>
            <a:pPr lvl="2"/>
            <a:r>
              <a:rPr lang="en-AU" dirty="0" smtClean="0"/>
              <a:t>They noted it is so unnecessary that the LAA spec did even not define it</a:t>
            </a:r>
          </a:p>
          <a:p>
            <a:pPr lvl="1"/>
            <a:r>
              <a:rPr lang="en-AU" dirty="0"/>
              <a:t>3GPP RAN/RAN1 </a:t>
            </a:r>
            <a:r>
              <a:rPr lang="en-AU" dirty="0" smtClean="0"/>
              <a:t>agreed at one point to limit the need for </a:t>
            </a:r>
            <a:r>
              <a:rPr lang="en-AU" i="1" dirty="0" smtClean="0"/>
              <a:t>blocking energy </a:t>
            </a:r>
            <a:r>
              <a:rPr lang="en-AU" dirty="0" smtClean="0"/>
              <a:t>by defining additional starting positions to the LAA spec</a:t>
            </a:r>
          </a:p>
          <a:p>
            <a:pPr lvl="2"/>
            <a:r>
              <a:rPr lang="en-AU" dirty="0" smtClean="0"/>
              <a:t>This would reduce the length of any blocking energy</a:t>
            </a:r>
          </a:p>
          <a:p>
            <a:pPr lvl="1"/>
            <a:r>
              <a:rPr lang="en-AU" dirty="0" smtClean="0"/>
              <a:t>IEEE 802 agreed that this approach might be a reasonable compromise, subject to testing with real systems</a:t>
            </a:r>
          </a:p>
          <a:p>
            <a:pPr lvl="1"/>
            <a:r>
              <a:rPr lang="en-AU" dirty="0" smtClean="0"/>
              <a:t>Unfortunately, 3GPP RAN1 later reneged on their commitment to define additional starting positions in 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75</a:t>
            </a:fld>
            <a:endParaRPr lang="en-US"/>
          </a:p>
        </p:txBody>
      </p:sp>
    </p:spTree>
    <p:extLst>
      <p:ext uri="{BB962C8B-B14F-4D97-AF65-F5344CB8AC3E}">
        <p14:creationId xmlns:p14="http://schemas.microsoft.com/office/powerpoint/2010/main" val="326472189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not consensus in ETSI BRAN on restricting the use of </a:t>
            </a:r>
            <a:r>
              <a:rPr lang="en-AU" i="1" dirty="0" smtClean="0"/>
              <a:t>blocking energy</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There has been a series of discussions about </a:t>
            </a:r>
            <a:r>
              <a:rPr lang="en-AU" i="1" dirty="0" smtClean="0"/>
              <a:t>blocking energy </a:t>
            </a:r>
            <a:r>
              <a:rPr lang="en-AU" dirty="0" smtClean="0"/>
              <a:t>in ETSI BRAN over a number of years, without consensus</a:t>
            </a:r>
          </a:p>
          <a:p>
            <a:pPr lvl="1"/>
            <a:r>
              <a:rPr lang="en-AU" dirty="0" smtClean="0"/>
              <a:t>In Dec 2017, Cisco made a compromise proposal that any use of </a:t>
            </a:r>
            <a:r>
              <a:rPr lang="en-AU" i="1" dirty="0" smtClean="0"/>
              <a:t>blocking energy </a:t>
            </a:r>
            <a:r>
              <a:rPr lang="en-AU" dirty="0" smtClean="0"/>
              <a:t>be limited to 100µs </a:t>
            </a:r>
          </a:p>
          <a:p>
            <a:pPr lvl="2"/>
            <a:r>
              <a:rPr lang="en-AU" dirty="0" smtClean="0"/>
              <a:t>This would have the effect of limiting the use of </a:t>
            </a:r>
            <a:r>
              <a:rPr lang="en-AU" i="1" dirty="0" smtClean="0"/>
              <a:t>blocking energy </a:t>
            </a:r>
            <a:r>
              <a:rPr lang="en-AU" dirty="0" smtClean="0"/>
              <a:t>by LAA implementations to no longer than the time before the next symbol </a:t>
            </a:r>
          </a:p>
          <a:p>
            <a:pPr lvl="2"/>
            <a:r>
              <a:rPr lang="en-AU" dirty="0" smtClean="0"/>
              <a:t>It recognised that some use of </a:t>
            </a:r>
            <a:r>
              <a:rPr lang="en-AU" i="1" dirty="0" smtClean="0"/>
              <a:t>blocking energy </a:t>
            </a:r>
            <a:r>
              <a:rPr lang="en-AU" dirty="0" smtClean="0"/>
              <a:t>is reasonable/acceptable </a:t>
            </a:r>
          </a:p>
          <a:p>
            <a:pPr lvl="1"/>
            <a:r>
              <a:rPr lang="en-AU" dirty="0" smtClean="0"/>
              <a:t>There were many objections to this proposal from both Wi-Fi &amp; LTE communities</a:t>
            </a:r>
          </a:p>
          <a:p>
            <a:pPr lvl="2"/>
            <a:r>
              <a:rPr lang="en-AU" dirty="0" smtClean="0"/>
              <a:t>Some objections were self interested because of a desire not to change LAA implementations in the pipeline</a:t>
            </a:r>
          </a:p>
          <a:p>
            <a:pPr lvl="3"/>
            <a:r>
              <a:rPr lang="en-AU" dirty="0"/>
              <a:t>N</a:t>
            </a:r>
            <a:r>
              <a:rPr lang="en-AU" dirty="0" smtClean="0"/>
              <a:t>ote: it believed this is why 3GPP couldn’t agree on adding new starting positions</a:t>
            </a:r>
          </a:p>
          <a:p>
            <a:pPr lvl="2"/>
            <a:r>
              <a:rPr lang="en-AU" dirty="0" smtClean="0"/>
              <a:t>Some objected on the basis it was not fair to pick on </a:t>
            </a:r>
            <a:r>
              <a:rPr lang="en-AU" i="1" dirty="0" smtClean="0"/>
              <a:t>blocking energy </a:t>
            </a:r>
            <a:r>
              <a:rPr lang="en-AU" dirty="0" smtClean="0"/>
              <a:t>when there were many other examples of inefficient use of the medium</a:t>
            </a:r>
          </a:p>
          <a:p>
            <a:pPr lvl="3"/>
            <a:r>
              <a:rPr lang="en-AU" dirty="0" err="1" smtClean="0"/>
              <a:t>eg</a:t>
            </a:r>
            <a:r>
              <a:rPr lang="en-AU" dirty="0" smtClean="0"/>
              <a:t> padding, use of low data rate, </a:t>
            </a:r>
            <a:r>
              <a:rPr lang="en-AU" dirty="0" err="1" smtClean="0"/>
              <a:t>etc</a:t>
            </a:r>
            <a:endParaRPr lang="en-AU" dirty="0" smtClean="0"/>
          </a:p>
          <a:p>
            <a:pPr lvl="3"/>
            <a:r>
              <a:rPr lang="en-AU" dirty="0" smtClean="0"/>
              <a:t>Some in Wi-Fi community were concerned some 802.11ax features might be impacted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76</a:t>
            </a:fld>
            <a:endParaRPr lang="en-US"/>
          </a:p>
        </p:txBody>
      </p:sp>
    </p:spTree>
    <p:extLst>
      <p:ext uri="{BB962C8B-B14F-4D97-AF65-F5344CB8AC3E}">
        <p14:creationId xmlns:p14="http://schemas.microsoft.com/office/powerpoint/2010/main" val="388262707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There is not consensus in ETSI BRAN on a new methodology being applied to </a:t>
            </a:r>
            <a:r>
              <a:rPr lang="en-AU" i="1" dirty="0" smtClean="0"/>
              <a:t>blocking energy </a:t>
            </a:r>
            <a:r>
              <a:rPr lang="en-AU" dirty="0" smtClean="0"/>
              <a:t>in LAA</a:t>
            </a:r>
            <a:endParaRPr lang="en-AU" dirty="0"/>
          </a:p>
        </p:txBody>
      </p:sp>
      <p:sp>
        <p:nvSpPr>
          <p:cNvPr id="3" name="Content Placeholder 2"/>
          <p:cNvSpPr>
            <a:spLocks noGrp="1"/>
          </p:cNvSpPr>
          <p:nvPr>
            <p:ph idx="1"/>
          </p:nvPr>
        </p:nvSpPr>
        <p:spPr/>
        <p:txBody>
          <a:bodyPr/>
          <a:lstStyle/>
          <a:p>
            <a:pPr lvl="1"/>
            <a:r>
              <a:rPr lang="en-AU" dirty="0" smtClean="0"/>
              <a:t>Before the March 2018 BRAN meeting, Cisco (Andrew Myles) facilitated an e-mail discussion on a new approach to dealing with </a:t>
            </a:r>
            <a:r>
              <a:rPr lang="en-AU" i="1" dirty="0" smtClean="0"/>
              <a:t>blocking energy</a:t>
            </a:r>
          </a:p>
          <a:p>
            <a:pPr lvl="1"/>
            <a:r>
              <a:rPr lang="en-AU" dirty="0" smtClean="0"/>
              <a:t>The discussion and conclusions are summarised in BRAN(18)097010, which was presented to ETSI BRAN in March 2018</a:t>
            </a:r>
          </a:p>
          <a:p>
            <a:pPr lvl="2"/>
            <a:r>
              <a:rPr lang="en-AU" dirty="0"/>
              <a:t>BRAN(18)097010</a:t>
            </a:r>
            <a:r>
              <a:rPr lang="en-AU" dirty="0" smtClean="0"/>
              <a:t> documented </a:t>
            </a:r>
            <a:r>
              <a:rPr lang="en-AU" dirty="0"/>
              <a:t>a methodology for dealing with “blindingly obvious” </a:t>
            </a:r>
            <a:r>
              <a:rPr lang="en-AU" dirty="0" smtClean="0"/>
              <a:t>cases</a:t>
            </a:r>
          </a:p>
          <a:p>
            <a:pPr lvl="2"/>
            <a:r>
              <a:rPr lang="en-AU" dirty="0" smtClean="0"/>
              <a:t>The </a:t>
            </a:r>
            <a:r>
              <a:rPr lang="en-AU" dirty="0"/>
              <a:t>BRAN(18)097010 </a:t>
            </a:r>
            <a:r>
              <a:rPr lang="en-AU" dirty="0" smtClean="0"/>
              <a:t>methodology applied to </a:t>
            </a:r>
            <a:r>
              <a:rPr lang="en-AU" i="1" dirty="0" smtClean="0"/>
              <a:t>blocking energy </a:t>
            </a:r>
            <a:r>
              <a:rPr lang="en-AU" dirty="0" smtClean="0"/>
              <a:t>means it should be disallowed for LAA</a:t>
            </a:r>
          </a:p>
          <a:p>
            <a:pPr lvl="2"/>
            <a:r>
              <a:rPr lang="en-AU" dirty="0"/>
              <a:t>BRAN(18)097010</a:t>
            </a:r>
            <a:r>
              <a:rPr lang="en-AU" dirty="0" smtClean="0"/>
              <a:t> did not propose a mechanism for disallowing </a:t>
            </a:r>
            <a:r>
              <a:rPr lang="en-AU" i="1" dirty="0" smtClean="0"/>
              <a:t>blocking energy </a:t>
            </a:r>
            <a:r>
              <a:rPr lang="en-AU" dirty="0" smtClean="0"/>
              <a:t>for LAA</a:t>
            </a:r>
          </a:p>
          <a:p>
            <a:pPr lvl="1"/>
            <a:r>
              <a:rPr lang="en-AU" dirty="0" smtClean="0"/>
              <a:t>Despite this work, there is still </a:t>
            </a:r>
            <a:r>
              <a:rPr lang="en-AU" dirty="0"/>
              <a:t>not consensus in ETSI BRAN on the question of </a:t>
            </a:r>
            <a:r>
              <a:rPr lang="en-AU" i="1" dirty="0"/>
              <a:t>blocking </a:t>
            </a:r>
            <a:r>
              <a:rPr lang="en-AU" i="1" dirty="0" smtClean="0"/>
              <a:t>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77</a:t>
            </a:fld>
            <a:endParaRPr lang="en-US"/>
          </a:p>
        </p:txBody>
      </p:sp>
      <p:graphicFrame>
        <p:nvGraphicFramePr>
          <p:cNvPr id="6" name="Object 5">
            <a:hlinkClick r:id="" action="ppaction://ole?verb=0"/>
          </p:cNvPr>
          <p:cNvGraphicFramePr>
            <a:graphicFrameLocks noChangeAspect="1"/>
          </p:cNvGraphicFramePr>
          <p:nvPr>
            <p:extLst/>
          </p:nvPr>
        </p:nvGraphicFramePr>
        <p:xfrm>
          <a:off x="8086725" y="2667000"/>
          <a:ext cx="914400" cy="792163"/>
        </p:xfrm>
        <a:graphic>
          <a:graphicData uri="http://schemas.openxmlformats.org/presentationml/2006/ole">
            <mc:AlternateContent xmlns:mc="http://schemas.openxmlformats.org/markup-compatibility/2006">
              <mc:Choice xmlns:v="urn:schemas-microsoft-com:vml" Requires="v">
                <p:oleObj spid="_x0000_s14343" name="Presentation" showAsIcon="1" r:id="rId3" imgW="914400" imgH="792360" progId="PowerPoint.Show.12">
                  <p:embed/>
                </p:oleObj>
              </mc:Choice>
              <mc:Fallback>
                <p:oleObj name="Presentation" showAsIcon="1" r:id="rId3" imgW="914400" imgH="792360" progId="PowerPoint.Show.12">
                  <p:embed/>
                  <p:pic>
                    <p:nvPicPr>
                      <p:cNvPr id="6" name="Object 5">
                        <a:hlinkClick r:id="" action="ppaction://ole?verb=0"/>
                      </p:cNvPr>
                      <p:cNvPicPr/>
                      <p:nvPr/>
                    </p:nvPicPr>
                    <p:blipFill>
                      <a:blip r:embed="rId4"/>
                      <a:stretch>
                        <a:fillRect/>
                      </a:stretch>
                    </p:blipFill>
                    <p:spPr>
                      <a:xfrm>
                        <a:off x="8086725" y="26670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408444854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a:t>The </a:t>
            </a:r>
            <a:r>
              <a:rPr lang="en-AU" dirty="0" smtClean="0"/>
              <a:t>new methodology </a:t>
            </a:r>
            <a:r>
              <a:rPr lang="en-AU" dirty="0"/>
              <a:t>applied to </a:t>
            </a:r>
            <a:r>
              <a:rPr lang="en-AU" i="1" dirty="0"/>
              <a:t>blocking energy </a:t>
            </a:r>
            <a:r>
              <a:rPr lang="en-AU" dirty="0"/>
              <a:t>means it should be </a:t>
            </a:r>
            <a:r>
              <a:rPr lang="en-AU" dirty="0" smtClean="0"/>
              <a:t>disallowed for LAA</a:t>
            </a:r>
            <a:r>
              <a:rPr lang="en-AU" dirty="0"/>
              <a:t/>
            </a:r>
            <a:br>
              <a:rPr lang="en-AU" dirty="0"/>
            </a:br>
            <a:endParaRPr lang="en-AU" dirty="0"/>
          </a:p>
        </p:txBody>
      </p:sp>
      <p:sp>
        <p:nvSpPr>
          <p:cNvPr id="3" name="Content Placeholder 2"/>
          <p:cNvSpPr>
            <a:spLocks noGrp="1"/>
          </p:cNvSpPr>
          <p:nvPr>
            <p:ph idx="1"/>
          </p:nvPr>
        </p:nvSpPr>
        <p:spPr/>
        <p:txBody>
          <a:bodyPr/>
          <a:lstStyle/>
          <a:p>
            <a:r>
              <a:rPr lang="en-AU" dirty="0" smtClean="0"/>
              <a:t>Summary of </a:t>
            </a:r>
            <a:r>
              <a:rPr lang="en-AU" dirty="0"/>
              <a:t>BRAN(18)097010 methodology </a:t>
            </a:r>
            <a:r>
              <a:rPr lang="en-AU" dirty="0" smtClean="0"/>
              <a:t>applied to LAA</a:t>
            </a:r>
          </a:p>
          <a:p>
            <a:pPr lvl="1"/>
            <a:r>
              <a:rPr lang="en-AU" dirty="0" smtClean="0"/>
              <a:t>3GPP RAN1 is an </a:t>
            </a:r>
            <a:r>
              <a:rPr lang="en-AU" i="1" dirty="0" smtClean="0"/>
              <a:t>authoritative source </a:t>
            </a:r>
            <a:r>
              <a:rPr lang="en-AU" dirty="0" smtClean="0"/>
              <a:t>on LAA matters</a:t>
            </a:r>
          </a:p>
          <a:p>
            <a:pPr lvl="2"/>
            <a:r>
              <a:rPr lang="en-AU" dirty="0" smtClean="0"/>
              <a:t>Particularly on the use of </a:t>
            </a:r>
            <a:r>
              <a:rPr lang="en-AU" i="1" dirty="0" smtClean="0"/>
              <a:t>blocking energy </a:t>
            </a:r>
            <a:r>
              <a:rPr lang="en-AU" dirty="0" smtClean="0"/>
              <a:t>(also known as </a:t>
            </a:r>
            <a:r>
              <a:rPr lang="en-AU" i="1" dirty="0" smtClean="0"/>
              <a:t>reservation signals</a:t>
            </a:r>
            <a:r>
              <a:rPr lang="en-AU" dirty="0" smtClean="0"/>
              <a:t>)</a:t>
            </a:r>
          </a:p>
          <a:p>
            <a:pPr lvl="1"/>
            <a:r>
              <a:rPr lang="en-AU" dirty="0"/>
              <a:t>3GPP RAN1 has explicitly stated in LS’s to IEEE 802.11 </a:t>
            </a:r>
            <a:r>
              <a:rPr lang="en-AU" dirty="0" smtClean="0"/>
              <a:t>WG that </a:t>
            </a:r>
            <a:r>
              <a:rPr lang="en-AU" i="1" dirty="0"/>
              <a:t>reservation signals </a:t>
            </a:r>
            <a:r>
              <a:rPr lang="en-AU" dirty="0"/>
              <a:t>are unnecessary for good </a:t>
            </a:r>
            <a:r>
              <a:rPr lang="en-AU" dirty="0" smtClean="0"/>
              <a:t>performance</a:t>
            </a:r>
            <a:endParaRPr lang="en-AU" dirty="0"/>
          </a:p>
          <a:p>
            <a:pPr lvl="1"/>
            <a:r>
              <a:rPr lang="en-AU" dirty="0"/>
              <a:t>3GPP RAN1 </a:t>
            </a:r>
            <a:r>
              <a:rPr lang="en-AU" dirty="0" smtClean="0"/>
              <a:t>has also stated </a:t>
            </a:r>
            <a:r>
              <a:rPr lang="en-AU" i="1" dirty="0"/>
              <a:t>blocking energy</a:t>
            </a:r>
            <a:r>
              <a:rPr lang="en-AU" i="1" dirty="0" smtClean="0"/>
              <a:t> </a:t>
            </a:r>
            <a:r>
              <a:rPr lang="en-AU" dirty="0" smtClean="0"/>
              <a:t>is </a:t>
            </a:r>
            <a:r>
              <a:rPr lang="en-AU" dirty="0"/>
              <a:t>not </a:t>
            </a:r>
            <a:r>
              <a:rPr lang="en-AU" dirty="0" smtClean="0"/>
              <a:t>defined </a:t>
            </a:r>
            <a:r>
              <a:rPr lang="en-AU" dirty="0"/>
              <a:t>in the LAA </a:t>
            </a:r>
            <a:r>
              <a:rPr lang="en-AU" dirty="0" smtClean="0"/>
              <a:t>specification</a:t>
            </a:r>
          </a:p>
          <a:p>
            <a:pPr lvl="2"/>
            <a:r>
              <a:rPr lang="en-AU" dirty="0" smtClean="0"/>
              <a:t>Suggesting </a:t>
            </a:r>
            <a:r>
              <a:rPr lang="en-AU" i="1" dirty="0" smtClean="0"/>
              <a:t>blocking energy </a:t>
            </a:r>
            <a:r>
              <a:rPr lang="en-AU" dirty="0" smtClean="0"/>
              <a:t>is so unnecessary that it is not even defined</a:t>
            </a:r>
          </a:p>
          <a:p>
            <a:pPr lvl="1"/>
            <a:r>
              <a:rPr lang="en-AU" dirty="0" smtClean="0"/>
              <a:t>There is thus a “blindingly obvious” case that </a:t>
            </a:r>
            <a:r>
              <a:rPr lang="en-AU" i="1" dirty="0" smtClean="0"/>
              <a:t>blocking energy </a:t>
            </a:r>
            <a:r>
              <a:rPr lang="en-AU" dirty="0" smtClean="0"/>
              <a:t>should not be allowed in the very specific case of LAA</a:t>
            </a:r>
          </a:p>
          <a:p>
            <a:pPr lvl="2"/>
            <a:r>
              <a:rPr lang="en-AU" dirty="0" smtClean="0"/>
              <a:t>Note: this conclusion creates no precedent for any other situation because it depends on the existence of an authoritative source </a:t>
            </a:r>
            <a:r>
              <a:rPr lang="en-AU" dirty="0"/>
              <a:t>(3GPP RAN1 in this case</a:t>
            </a:r>
            <a:r>
              <a:rPr lang="en-AU" dirty="0" smtClean="0"/>
              <a:t>) to judge the particular facts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78</a:t>
            </a:fld>
            <a:endParaRPr lang="en-US"/>
          </a:p>
        </p:txBody>
      </p:sp>
    </p:spTree>
    <p:extLst>
      <p:ext uri="{BB962C8B-B14F-4D97-AF65-F5344CB8AC3E}">
        <p14:creationId xmlns:p14="http://schemas.microsoft.com/office/powerpoint/2010/main" val="340265954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Ericsson used an access method taxonomy to justify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a presentation from Ericsson in March 2018 that was related to </a:t>
            </a:r>
            <a:r>
              <a:rPr lang="en-AU" i="1" dirty="0" smtClean="0"/>
              <a:t>blocking energy</a:t>
            </a:r>
          </a:p>
          <a:p>
            <a:pPr lvl="1"/>
            <a:r>
              <a:rPr lang="en-AU" dirty="0" smtClean="0"/>
              <a:t>It provided a taxonomy of access methods in BRAN(18)0000001</a:t>
            </a:r>
          </a:p>
          <a:p>
            <a:pPr lvl="2"/>
            <a:r>
              <a:rPr lang="en-GB" i="1" dirty="0"/>
              <a:t>The main purpose was not to make a proposal for a change in the standard, but to bring discussion on mechanism to a technical matter (the purpose these mechanism serve</a:t>
            </a:r>
            <a:r>
              <a:rPr lang="en-GB" i="1" dirty="0" smtClean="0"/>
              <a:t>)</a:t>
            </a:r>
          </a:p>
          <a:p>
            <a:pPr lvl="1"/>
            <a:r>
              <a:rPr lang="en-AU" dirty="0" smtClean="0"/>
              <a:t>BRAN(18)0000001 </a:t>
            </a:r>
            <a:r>
              <a:rPr lang="en-GB" dirty="0" smtClean="0"/>
              <a:t>listed various mechanisms for devices to share the medium with other devices using the same &amp; different technologies </a:t>
            </a:r>
          </a:p>
          <a:p>
            <a:pPr lvl="2"/>
            <a:r>
              <a:rPr lang="en-GB" dirty="0" smtClean="0"/>
              <a:t>At both PHY and MAC levels</a:t>
            </a:r>
          </a:p>
          <a:p>
            <a:pPr lvl="1"/>
            <a:r>
              <a:rPr lang="en-GB" dirty="0" smtClean="0"/>
              <a:t>It highlighted that many PHY based synchronisation methods need to use padding of various types, </a:t>
            </a:r>
            <a:r>
              <a:rPr lang="en-GB" dirty="0" err="1" smtClean="0"/>
              <a:t>ie</a:t>
            </a:r>
            <a:r>
              <a:rPr lang="en-GB" dirty="0" smtClean="0"/>
              <a:t> padding can be necessary</a:t>
            </a:r>
          </a:p>
          <a:p>
            <a:pPr lvl="2"/>
            <a:r>
              <a:rPr lang="en-GB" dirty="0"/>
              <a:t>P</a:t>
            </a:r>
            <a:r>
              <a:rPr lang="en-GB" dirty="0" smtClean="0"/>
              <a:t>re-pending, appending or inserted into a transmission</a:t>
            </a:r>
            <a:endParaRPr lang="en-AU" dirty="0"/>
          </a:p>
          <a:p>
            <a:pPr lvl="1"/>
            <a:r>
              <a:rPr lang="en-AU" dirty="0" smtClean="0"/>
              <a:t>The implication of the presentation was that </a:t>
            </a:r>
            <a:r>
              <a:rPr lang="en-AU" i="1" dirty="0" smtClean="0"/>
              <a:t>blocking energy </a:t>
            </a:r>
            <a:r>
              <a:rPr lang="en-AU" dirty="0" smtClean="0"/>
              <a:t>(as a PHY synchronisation mechanism) is also justified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79</a:t>
            </a:fld>
            <a:endParaRPr lang="en-US"/>
          </a:p>
        </p:txBody>
      </p:sp>
      <p:sp>
        <p:nvSpPr>
          <p:cNvPr id="6" name="Rectangle 5"/>
          <p:cNvSpPr/>
          <p:nvPr/>
        </p:nvSpPr>
        <p:spPr bwMode="auto">
          <a:xfrm>
            <a:off x="152400" y="2133600"/>
            <a:ext cx="533400" cy="609600"/>
          </a:xfrm>
          <a:prstGeom prst="rect">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hlinkClick r:id="rId2"/>
              </a:rPr>
              <a:t>File link</a:t>
            </a:r>
            <a:endParaRPr kumimoji="0" lang="en-AU" sz="14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3334816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t>
            </a:r>
            <a:r>
              <a:rPr lang="en-AU" dirty="0"/>
              <a:t>agenda for San Diego</a:t>
            </a:r>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Next ETSI BRAN meeting</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consensus on the conclusions that can be drawn from the </a:t>
            </a:r>
            <a:r>
              <a:rPr lang="en-AU" dirty="0"/>
              <a:t>access method taxonomy </a:t>
            </a:r>
          </a:p>
        </p:txBody>
      </p:sp>
      <p:sp>
        <p:nvSpPr>
          <p:cNvPr id="3" name="Content Placeholder 2"/>
          <p:cNvSpPr>
            <a:spLocks noGrp="1"/>
          </p:cNvSpPr>
          <p:nvPr>
            <p:ph idx="1"/>
          </p:nvPr>
        </p:nvSpPr>
        <p:spPr/>
        <p:txBody>
          <a:bodyPr/>
          <a:lstStyle/>
          <a:p>
            <a:pPr lvl="1"/>
            <a:r>
              <a:rPr lang="en-AU" dirty="0" smtClean="0"/>
              <a:t>There was limited discussion of </a:t>
            </a:r>
            <a:r>
              <a:rPr lang="en-AU" dirty="0"/>
              <a:t>in </a:t>
            </a:r>
            <a:r>
              <a:rPr lang="en-AU" dirty="0" smtClean="0"/>
              <a:t>BRAN(18)0000001 at the time of presentation; it was discussed in more detail as part of the </a:t>
            </a:r>
            <a:r>
              <a:rPr lang="en-AU" i="1" dirty="0" smtClean="0"/>
              <a:t>blocking energy</a:t>
            </a:r>
            <a:r>
              <a:rPr lang="en-AU" dirty="0" smtClean="0"/>
              <a:t> discussion</a:t>
            </a:r>
          </a:p>
          <a:p>
            <a:pPr lvl="1"/>
            <a:r>
              <a:rPr lang="en-AU" dirty="0" smtClean="0"/>
              <a:t>Andrew Myles asserted BRAN(18)0000001 cannot be used to justify the use of </a:t>
            </a:r>
            <a:r>
              <a:rPr lang="en-AU" i="1" dirty="0" smtClean="0"/>
              <a:t>blocking energy </a:t>
            </a:r>
            <a:r>
              <a:rPr lang="en-AU" dirty="0" smtClean="0"/>
              <a:t>by some implementations of LAA; he noted that:</a:t>
            </a:r>
          </a:p>
          <a:p>
            <a:pPr lvl="2"/>
            <a:r>
              <a:rPr lang="en-AU" dirty="0" smtClean="0"/>
              <a:t>BRAN(18)0000001 highlighted the inclusion of a mechanism in the taxonomy does not mean it is appropriate for use</a:t>
            </a:r>
          </a:p>
          <a:p>
            <a:pPr lvl="3"/>
            <a:r>
              <a:rPr lang="en-AU" dirty="0" err="1" smtClean="0"/>
              <a:t>eg</a:t>
            </a:r>
            <a:r>
              <a:rPr lang="en-AU" dirty="0" smtClean="0"/>
              <a:t> PCF is in the taxonomy and yet its use is not allowed under EN 301 893 rules because it does not enable sharing</a:t>
            </a:r>
          </a:p>
          <a:p>
            <a:pPr lvl="2"/>
            <a:r>
              <a:rPr lang="en-AU" dirty="0" smtClean="0"/>
              <a:t>There is agreement that many PHY sync methods are indeed necessary, whereas even 3GPP RAN1 agrees the use of </a:t>
            </a:r>
            <a:r>
              <a:rPr lang="en-AU" i="1" dirty="0" smtClean="0"/>
              <a:t>blocking energy </a:t>
            </a:r>
            <a:r>
              <a:rPr lang="en-AU" dirty="0" smtClean="0"/>
              <a:t>with LAA is unnecessary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80</a:t>
            </a:fld>
            <a:endParaRPr lang="en-US"/>
          </a:p>
        </p:txBody>
      </p:sp>
    </p:spTree>
    <p:extLst>
      <p:ext uri="{BB962C8B-B14F-4D97-AF65-F5344CB8AC3E}">
        <p14:creationId xmlns:p14="http://schemas.microsoft.com/office/powerpoint/2010/main" val="313089977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discussions about blocking energy at ESTI BRAN in June 2018</a:t>
            </a:r>
            <a:endParaRPr lang="en-AU" dirty="0"/>
          </a:p>
        </p:txBody>
      </p:sp>
      <p:sp>
        <p:nvSpPr>
          <p:cNvPr id="3" name="Content Placeholder 2"/>
          <p:cNvSpPr>
            <a:spLocks noGrp="1"/>
          </p:cNvSpPr>
          <p:nvPr>
            <p:ph idx="1"/>
          </p:nvPr>
        </p:nvSpPr>
        <p:spPr/>
        <p:txBody>
          <a:bodyPr/>
          <a:lstStyle/>
          <a:p>
            <a:pPr lvl="1"/>
            <a:r>
              <a:rPr lang="en-AU" dirty="0" smtClean="0"/>
              <a:t>There was further discussion of the blocking energy issue at the ETSI BRAN  meeting in June 2018</a:t>
            </a:r>
          </a:p>
          <a:p>
            <a:pPr lvl="1"/>
            <a:r>
              <a:rPr lang="en-AU" dirty="0" smtClean="0"/>
              <a:t>BRAN(18)098008 asked for agreement  on the principle that:</a:t>
            </a:r>
          </a:p>
          <a:p>
            <a:pPr lvl="2"/>
            <a:r>
              <a:rPr lang="en-AU" i="1" dirty="0"/>
              <a:t>Transmissions that are agreed to be unnecessary or transmissions </a:t>
            </a:r>
            <a:r>
              <a:rPr lang="en-US" i="1" dirty="0"/>
              <a:t>whose sole purpose is preventing other devices using the spectrum are not allowed</a:t>
            </a:r>
          </a:p>
          <a:p>
            <a:pPr lvl="1"/>
            <a:r>
              <a:rPr lang="en-AU" dirty="0" smtClean="0"/>
              <a:t>While there was not consensus on the question of blocking energy, the representative from the German regulator suggested </a:t>
            </a:r>
            <a:r>
              <a:rPr lang="en-AU" dirty="0"/>
              <a:t>that blocking </a:t>
            </a:r>
            <a:r>
              <a:rPr lang="en-AU" dirty="0" smtClean="0"/>
              <a:t>energy is already not allowed by regulation in Germany</a:t>
            </a:r>
          </a:p>
          <a:p>
            <a:pPr lvl="2"/>
            <a:r>
              <a:rPr lang="en-AU" dirty="0" smtClean="0"/>
              <a:t>He later provided a translation of rules for 2.4GHz and 5GHz</a:t>
            </a:r>
          </a:p>
          <a:p>
            <a:pPr lvl="2"/>
            <a:r>
              <a:rPr lang="en-AU" dirty="0" smtClean="0"/>
              <a:t>The rules state “</a:t>
            </a:r>
            <a:r>
              <a:rPr lang="en-GB" i="1" dirty="0"/>
              <a:t>Emissions that intentionally disturb or prevent the intended use of WLANs, such as emissions of radio signals and/or data packets that have the intention to log off or influence the WLAN connections of other users against their will, are </a:t>
            </a:r>
            <a:r>
              <a:rPr lang="en-GB" i="1" dirty="0" smtClean="0"/>
              <a:t>prohibited”</a:t>
            </a:r>
            <a:endParaRPr lang="en-AU" dirty="0" smtClean="0"/>
          </a:p>
          <a:p>
            <a:pPr lvl="2"/>
            <a:endParaRPr lang="en-AU" dirty="0" smtClean="0"/>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81</a:t>
            </a:fld>
            <a:endParaRPr lang="en-US"/>
          </a:p>
        </p:txBody>
      </p:sp>
      <p:graphicFrame>
        <p:nvGraphicFramePr>
          <p:cNvPr id="6" name="Object 5">
            <a:hlinkClick r:id="" action="ppaction://ole?verb=0"/>
          </p:cNvPr>
          <p:cNvGraphicFramePr>
            <a:graphicFrameLocks noChangeAspect="1"/>
          </p:cNvGraphicFramePr>
          <p:nvPr>
            <p:extLst/>
          </p:nvPr>
        </p:nvGraphicFramePr>
        <p:xfrm>
          <a:off x="7384256" y="2286000"/>
          <a:ext cx="914400" cy="806450"/>
        </p:xfrm>
        <a:graphic>
          <a:graphicData uri="http://schemas.openxmlformats.org/presentationml/2006/ole">
            <mc:AlternateContent xmlns:mc="http://schemas.openxmlformats.org/markup-compatibility/2006">
              <mc:Choice xmlns:v="urn:schemas-microsoft-com:vml" Requires="v">
                <p:oleObj spid="_x0000_s15367" name="Presentation" showAsIcon="1" r:id="rId3" imgW="914400" imgH="806400" progId="PowerPoint.Show.12">
                  <p:embed/>
                </p:oleObj>
              </mc:Choice>
              <mc:Fallback>
                <p:oleObj name="Presentation" showAsIcon="1" r:id="rId3" imgW="914400" imgH="806400" progId="PowerPoint.Show.12">
                  <p:embed/>
                  <p:pic>
                    <p:nvPicPr>
                      <p:cNvPr id="6" name="Object 5">
                        <a:hlinkClick r:id="" action="ppaction://ole?verb=0"/>
                      </p:cNvPr>
                      <p:cNvPicPr/>
                      <p:nvPr/>
                    </p:nvPicPr>
                    <p:blipFill>
                      <a:blip r:embed="rId4"/>
                      <a:stretch>
                        <a:fillRect/>
                      </a:stretch>
                    </p:blipFill>
                    <p:spPr>
                      <a:xfrm>
                        <a:off x="7384256" y="22860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417112078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WG may </a:t>
            </a:r>
            <a:r>
              <a:rPr lang="en-AU" dirty="0"/>
              <a:t>consider a LS to ESTI BRAN </a:t>
            </a:r>
            <a:r>
              <a:rPr lang="en-AU" dirty="0" smtClean="0"/>
              <a:t>asking they consider discouraging or limiting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It is proposed that IEEE 802.11 WG </a:t>
            </a:r>
            <a:r>
              <a:rPr lang="en-AU" dirty="0"/>
              <a:t>consider a LS to ESTI BRAN asking they consider discouraging or limiting </a:t>
            </a:r>
            <a:r>
              <a:rPr lang="en-AU" i="1" dirty="0"/>
              <a:t>blocking </a:t>
            </a:r>
            <a:r>
              <a:rPr lang="en-AU" i="1" dirty="0" smtClean="0"/>
              <a:t>energy</a:t>
            </a:r>
          </a:p>
          <a:p>
            <a:pPr lvl="2"/>
            <a:r>
              <a:rPr lang="en-AU" dirty="0"/>
              <a:t>The complete proposed LS is in </a:t>
            </a:r>
            <a:r>
              <a:rPr lang="en-AU" dirty="0">
                <a:solidFill>
                  <a:srgbClr val="FF0000"/>
                </a:solidFill>
                <a:hlinkClick r:id="rId2"/>
              </a:rPr>
              <a:t>11-18-0706r1</a:t>
            </a:r>
            <a:endParaRPr lang="en-AU" dirty="0">
              <a:solidFill>
                <a:srgbClr val="FF0000"/>
              </a:solidFill>
            </a:endParaRPr>
          </a:p>
          <a:p>
            <a:pPr lvl="1"/>
            <a:r>
              <a:rPr lang="en-AU" dirty="0" smtClean="0"/>
              <a:t>This would be consistent with IEEE 802’s previous LS’s to 3GPP RAN/RAN1 related to </a:t>
            </a:r>
            <a:r>
              <a:rPr lang="en-AU" i="1" dirty="0" smtClean="0"/>
              <a:t>blocking energy</a:t>
            </a:r>
          </a:p>
          <a:p>
            <a:pPr lvl="1"/>
            <a:r>
              <a:rPr lang="en-AU" dirty="0" smtClean="0"/>
              <a:t>A possible motion (for Thu PM1) is:</a:t>
            </a:r>
          </a:p>
          <a:p>
            <a:pPr lvl="2"/>
            <a:r>
              <a:rPr lang="en-AU" i="1" dirty="0" smtClean="0"/>
              <a:t>The IEEE 802.11 </a:t>
            </a:r>
            <a:r>
              <a:rPr lang="en-AU" i="1" dirty="0" err="1" smtClean="0"/>
              <a:t>Coex</a:t>
            </a:r>
            <a:r>
              <a:rPr lang="en-AU" i="1" dirty="0" smtClean="0"/>
              <a:t> SC recommends that the material in</a:t>
            </a:r>
            <a:r>
              <a:rPr lang="en-AU" i="1" dirty="0" smtClean="0">
                <a:solidFill>
                  <a:srgbClr val="FF0000"/>
                </a:solidFill>
              </a:rPr>
              <a:t> </a:t>
            </a:r>
            <a:r>
              <a:rPr lang="en-AU" i="1" dirty="0" smtClean="0">
                <a:solidFill>
                  <a:srgbClr val="FF0000"/>
                </a:solidFill>
                <a:hlinkClick r:id="rId2"/>
              </a:rPr>
              <a:t>11-18-0706r1</a:t>
            </a:r>
            <a:r>
              <a:rPr lang="en-AU" i="1" dirty="0" smtClean="0"/>
              <a:t> be sent to ETSI BRAN, expressing support for discouraging or limiting the use of blocking energy</a:t>
            </a:r>
            <a:endParaRPr lang="en-AU" i="1" dirty="0"/>
          </a:p>
          <a:p>
            <a:pPr lvl="1"/>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205230977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83</a:t>
            </a:fld>
            <a:endParaRPr lang="en-US"/>
          </a:p>
        </p:txBody>
      </p:sp>
    </p:spTree>
    <p:extLst>
      <p:ext uri="{BB962C8B-B14F-4D97-AF65-F5344CB8AC3E}">
        <p14:creationId xmlns:p14="http://schemas.microsoft.com/office/powerpoint/2010/main" val="24091601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SC may discuss the next ETSI BRAN meeting in September 2018</a:t>
            </a:r>
            <a:endParaRPr lang="en-AU" dirty="0"/>
          </a:p>
        </p:txBody>
      </p:sp>
      <p:sp>
        <p:nvSpPr>
          <p:cNvPr id="3" name="Content Placeholder 2"/>
          <p:cNvSpPr>
            <a:spLocks noGrp="1"/>
          </p:cNvSpPr>
          <p:nvPr>
            <p:ph idx="1"/>
          </p:nvPr>
        </p:nvSpPr>
        <p:spPr/>
        <p:txBody>
          <a:bodyPr/>
          <a:lstStyle/>
          <a:p>
            <a:pPr lvl="1"/>
            <a:r>
              <a:rPr lang="en-AU" dirty="0" smtClean="0"/>
              <a:t>The SC may also discuss the next ETSI BRAN meeting in September 2018 (week after IEEE 802.11 WG meeting in Hawaii)</a:t>
            </a:r>
          </a:p>
          <a:p>
            <a:pPr lvl="2"/>
            <a:r>
              <a:rPr lang="en-AU" dirty="0" smtClean="0"/>
              <a:t>Topics</a:t>
            </a:r>
          </a:p>
          <a:p>
            <a:pPr lvl="2"/>
            <a:r>
              <a:rPr lang="en-AU" dirty="0" smtClean="0"/>
              <a:t>Participation by Wi-Fi stakeholders</a:t>
            </a:r>
          </a:p>
          <a:p>
            <a:pPr lvl="2"/>
            <a:r>
              <a:rPr lang="en-AU" dirty="0" smtClean="0"/>
              <a:t>Potential LS’s</a:t>
            </a:r>
          </a:p>
          <a:p>
            <a:pPr lvl="2"/>
            <a:r>
              <a:rPr lang="en-AU"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365846499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plans for the next session in Hawaii</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Preparation for next ETSI BRAN meeting</a:t>
            </a:r>
          </a:p>
          <a:p>
            <a:pPr lvl="3"/>
            <a:r>
              <a:rPr lang="en-AU" dirty="0" smtClean="0"/>
              <a:t>The following week, and so more likely to be reviews of submitted documents</a:t>
            </a:r>
          </a:p>
          <a:p>
            <a:pPr lvl="2"/>
            <a:r>
              <a:rPr lang="en-AU" dirty="0" smtClean="0"/>
              <a:t>Review of 3GPP RAN1 activities</a:t>
            </a:r>
          </a:p>
          <a:p>
            <a:pPr lvl="3"/>
            <a:r>
              <a:rPr lang="en-AU" dirty="0" smtClean="0"/>
              <a:t>Focus on NR-U</a:t>
            </a:r>
          </a:p>
          <a:p>
            <a:pPr lvl="2"/>
            <a:r>
              <a:rPr lang="en-AU" dirty="0" smtClean="0"/>
              <a:t>… &lt;other suggestions?&gt;</a:t>
            </a:r>
          </a:p>
          <a:p>
            <a:pPr lvl="2"/>
            <a:endParaRPr lang="en-AU" dirty="0"/>
          </a:p>
          <a:p>
            <a:pPr marL="184150" lvl="2" indent="0">
              <a:buNone/>
            </a:pPr>
            <a:endParaRPr lang="en-AU" dirty="0" smtClean="0"/>
          </a:p>
          <a:p>
            <a:pPr lvl="2"/>
            <a:endParaRPr lang="en-AU" dirty="0"/>
          </a:p>
          <a:p>
            <a:pPr lvl="2"/>
            <a:endParaRPr lang="en-AU" dirty="0" smtClean="0"/>
          </a:p>
          <a:p>
            <a:pPr lvl="2"/>
            <a:endParaRPr lang="en-AU" dirty="0"/>
          </a:p>
          <a:p>
            <a:pPr marL="0" indent="0"/>
            <a:r>
              <a:rPr lang="en-AU" dirty="0" smtClean="0">
                <a:solidFill>
                  <a:srgbClr val="FF0000"/>
                </a:solidFill>
              </a:rPr>
              <a:t>Bottom line: do not rely on a few people/companies to drive good coexistence between 802.11 and other technologies – they can’t do it by themselves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246197908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San Diego in July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8094</Words>
  <Application>Microsoft Office PowerPoint</Application>
  <PresentationFormat>On-screen Show (4:3)</PresentationFormat>
  <Paragraphs>746</Paragraphs>
  <Slides>87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87</vt:i4>
      </vt:variant>
    </vt:vector>
  </HeadingPairs>
  <TitlesOfParts>
    <vt:vector size="93" baseType="lpstr">
      <vt:lpstr>Arial</vt:lpstr>
      <vt:lpstr>Times New Roman</vt:lpstr>
      <vt:lpstr>Wingdings</vt:lpstr>
      <vt:lpstr>802-11-Submission</vt:lpstr>
      <vt:lpstr>Presentation</vt:lpstr>
      <vt:lpstr>Document</vt:lpstr>
      <vt:lpstr>Agenda for IEEE 802.11 Coexistence SC meeting in San Diego in July 2018</vt:lpstr>
      <vt:lpstr>Welcome to the 7th F2F meeting of the Coexistence Standing Committee in San Diego in July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 for San Diego</vt:lpstr>
      <vt:lpstr>The Coexistence SC will consider a proposed agenda for San Diego</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 SC will hear reports of the ETSI BRAN meeting held in June 2018</vt:lpstr>
      <vt:lpstr>PowerPoint Presentation</vt:lpstr>
      <vt:lpstr>A revision of EN 301 893 is probably needed by about mid 2019, or Notified Bodies will need to be used</vt:lpstr>
      <vt:lpstr>There is quite a lot of work to be completed before EN 301 893 is done!</vt:lpstr>
      <vt:lpstr>It appears the earliest EN 301 893 can be published is Sept 2019 if the content finished in Dec 2018</vt:lpstr>
      <vt:lpstr>PowerPoint Presentation</vt:lpstr>
      <vt:lpstr>IEEE 802.11 WG sent a LS to ETSI BRAN in May 2018 in relation to the adaptivity clauses in EN 301 893</vt:lpstr>
      <vt:lpstr>ETSI BRAN considered an 802.11 WG aligned adaptivity proposal for in EN 301 893 from four Wi-Fi companies</vt:lpstr>
      <vt:lpstr>ETSI BRAN considered an alternative compromise adaptivity proposal from Ericsson in June 2018</vt:lpstr>
      <vt:lpstr>ETSI BRAN discussed the adaptivity issue at length in June 2018 before coming to consensus</vt:lpstr>
      <vt:lpstr>ETSI BRAN discussed the adaptivity issue at length in June 2018 before coming to consensus</vt:lpstr>
      <vt:lpstr>Some draft adaptivity text was agreed by ETSI BRAN</vt:lpstr>
      <vt:lpstr>Some draft adaptivity text was agreed by ETSI BRAN</vt:lpstr>
      <vt:lpstr>Some draft adaptivity text was agreed by ETSI BRAN</vt:lpstr>
      <vt:lpstr>Some draft adaptivity text was agreed by ETSI BRAN</vt:lpstr>
      <vt:lpstr>Some draft adaptivity text was agreed by ETSI BRAN</vt:lpstr>
      <vt:lpstr>PowerPoint Presentation</vt:lpstr>
      <vt:lpstr>The Coex SC has a short time to suggest any final tweaks to the adaptivity text in EN 301 893</vt:lpstr>
      <vt:lpstr>A suggestion has been made to clarify an ambiguity in the revised adaptivity clause</vt:lpstr>
      <vt:lpstr>A suggestion has been made to clarify an ambiguity in the multi-channel part of the revised adaptivity clause</vt:lpstr>
      <vt:lpstr>A suggestion has been made to make it clear operation is on a per channel basis</vt:lpstr>
      <vt:lpstr>Does the Coex SC have a view on the 60 second parameter in the adaptivity clause?</vt:lpstr>
      <vt:lpstr>Does anyone else have proposed tweaks to the adaptivity clause?</vt:lpstr>
      <vt:lpstr>How should the proposed tweaks be communicated to ETSI BRAN?</vt:lpstr>
      <vt:lpstr>PowerPoint Presentation</vt:lpstr>
      <vt:lpstr>The submission refining adaptivity related to “paused COT” was not discussed by ETSI BRAN in March 2018</vt:lpstr>
      <vt:lpstr>The SC will again discuss the issues related to adaptivity combined with the “paused COT” feature</vt:lpstr>
      <vt:lpstr>The problem is the revised adaptivity clause effectively allows UE to use ED of -62 dBm with “paused COT”</vt:lpstr>
      <vt:lpstr>The solution is to specify a responding device using “paused COT” must use ED-only at -72 dBm </vt:lpstr>
      <vt:lpstr>Does the SC want to take a position on requiring the use of ED-only with “paused COT” feature?</vt:lpstr>
      <vt:lpstr>PowerPoint Presentation</vt:lpstr>
      <vt:lpstr>There was a disagreement within ETSI BRAN on an interpretation of the “paused COT” feature</vt:lpstr>
      <vt:lpstr>The interpretation of the “paused COT” feature has been discussed previously in Coex SC &amp; ETSI BRAN</vt:lpstr>
      <vt:lpstr>The interpretation of the “paused COT” feature has was discussed by ETSI BRAN in March 2018</vt:lpstr>
      <vt:lpstr>Recent 3GPP RAN discussion of the use of the “paused COT” feature makes interpretation important</vt:lpstr>
      <vt:lpstr>It appears ETSI BRAN is converging on a compromise interpretation of “paused COT”</vt:lpstr>
      <vt:lpstr>PowerPoint Presentation</vt:lpstr>
      <vt:lpstr>The Coex SC will hear an update on coexistence relevant activities at the recent 3GPP RAN1 meeting</vt:lpstr>
      <vt:lpstr>PowerPoint Presentation</vt:lpstr>
      <vt:lpstr>The SC will continue its agenda from Wednesday</vt:lpstr>
      <vt:lpstr>PowerPoint Presentation</vt:lpstr>
      <vt:lpstr>The Coexistence SC will consider approval of the meeting minutes from Warsaw</vt:lpstr>
      <vt:lpstr>PowerPoint Presentation</vt:lpstr>
      <vt:lpstr>The SC may consider a LS to 3GPP RAN4 out of yesterday’s discussion</vt:lpstr>
      <vt:lpstr>PowerPoint Presentation</vt:lpstr>
      <vt:lpstr>The Coex SC previously noted another perspective on sharing new spectrum from LTE community</vt:lpstr>
      <vt:lpstr>A submission to FM57 proposes non LBT style access in the 6GHz band</vt:lpstr>
      <vt:lpstr>The Coex SC Chair sent a call to action in May 2018</vt:lpstr>
      <vt:lpstr>The Coex SC Chair sent a call to action in May 2018</vt:lpstr>
      <vt:lpstr>The Coex SC Chair sent a call to action in May 2018</vt:lpstr>
      <vt:lpstr>The Coex SC will discuss next steps for discussion about 6GHz coexistence</vt:lpstr>
      <vt:lpstr>PowerPoint Presentation</vt:lpstr>
      <vt:lpstr>802.11 WG will probably need to work with 3GPP RAN1 on “fair” access in 6GHz</vt:lpstr>
      <vt:lpstr>The SC will discuss the possibility of a workshop to engage with 3GPP RAN1 on sharing of 5/6GHz</vt:lpstr>
      <vt:lpstr>The Coex SC will discuss the next steps for a workshop</vt:lpstr>
      <vt:lpstr>PowerPoint Presentation</vt:lpstr>
      <vt:lpstr>In Irvine, the SC discussed a LS from WFA to 3GPP RAN in relation to coexistence testing</vt:lpstr>
      <vt:lpstr>The reply to the WFA confirmed 3GPP is reneging on previous validation commitments</vt:lpstr>
      <vt:lpstr>The Coex SC will review the most recent LS from WFA to 3GPP</vt:lpstr>
      <vt:lpstr>The Coex SC will review the most recent LS from WFA to 3GPP</vt:lpstr>
      <vt:lpstr>PowerPoint Presentation</vt:lpstr>
      <vt:lpstr>IEEE 802 has a long standing position about the use of blocking energy </vt:lpstr>
      <vt:lpstr>IEEE 802’s discussion with 3GPP related to blocking energy ultimately went nowhere</vt:lpstr>
      <vt:lpstr>There was not consensus in ETSI BRAN on restricting the use of blocking energy</vt:lpstr>
      <vt:lpstr>There is not consensus in ETSI BRAN on a new methodology being applied to blocking energy in LAA</vt:lpstr>
      <vt:lpstr>The new methodology applied to blocking energy means it should be disallowed for LAA </vt:lpstr>
      <vt:lpstr>Ericsson used an access method taxonomy to justify the use of blocking energy</vt:lpstr>
      <vt:lpstr>There was not consensus on the conclusions that can be drawn from the access method taxonomy </vt:lpstr>
      <vt:lpstr>The Coex SC will hear an update on discussions about blocking energy at ESTI BRAN in June 2018</vt:lpstr>
      <vt:lpstr>The WG may consider a LS to ESTI BRAN asking they consider discouraging or limiting blocking energy</vt:lpstr>
      <vt:lpstr>PowerPoint Presentation</vt:lpstr>
      <vt:lpstr>The SC may discuss the next ETSI BRAN meeting in September 2018</vt:lpstr>
      <vt:lpstr>PowerPoint Presentation</vt:lpstr>
      <vt:lpstr>The Coex SC will discuss plans for the next session in Hawaii</vt:lpstr>
      <vt:lpstr>The IEEE 802.11 Coexistence SC meeting in San Diego in July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2018-07-12T20:29:20Z</dcterms:modified>
</cp:coreProperties>
</file>