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71"/>
  </p:notesMasterIdLst>
  <p:handoutMasterIdLst>
    <p:handoutMasterId r:id="rId72"/>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913" r:id="rId14"/>
    <p:sldId id="914" r:id="rId15"/>
    <p:sldId id="925" r:id="rId16"/>
    <p:sldId id="1004" r:id="rId17"/>
    <p:sldId id="1005" r:id="rId18"/>
    <p:sldId id="1006" r:id="rId19"/>
    <p:sldId id="1013" r:id="rId20"/>
    <p:sldId id="1014" r:id="rId21"/>
    <p:sldId id="1015" r:id="rId22"/>
    <p:sldId id="1016" r:id="rId23"/>
    <p:sldId id="1017" r:id="rId24"/>
    <p:sldId id="1018" r:id="rId25"/>
    <p:sldId id="1019" r:id="rId26"/>
    <p:sldId id="1020" r:id="rId27"/>
    <p:sldId id="1021" r:id="rId28"/>
    <p:sldId id="1022" r:id="rId29"/>
    <p:sldId id="1023" r:id="rId30"/>
    <p:sldId id="1024" r:id="rId31"/>
    <p:sldId id="1025" r:id="rId32"/>
    <p:sldId id="1026" r:id="rId33"/>
    <p:sldId id="1027" r:id="rId34"/>
    <p:sldId id="1028" r:id="rId35"/>
    <p:sldId id="1029" r:id="rId36"/>
    <p:sldId id="1030" r:id="rId37"/>
    <p:sldId id="1031" r:id="rId38"/>
    <p:sldId id="1032" r:id="rId39"/>
    <p:sldId id="1033" r:id="rId40"/>
    <p:sldId id="1034" r:id="rId41"/>
    <p:sldId id="1035" r:id="rId42"/>
    <p:sldId id="1036" r:id="rId43"/>
    <p:sldId id="1037" r:id="rId44"/>
    <p:sldId id="1007" r:id="rId45"/>
    <p:sldId id="1008" r:id="rId46"/>
    <p:sldId id="1009" r:id="rId47"/>
    <p:sldId id="1010" r:id="rId48"/>
    <p:sldId id="1012" r:id="rId49"/>
    <p:sldId id="1038" r:id="rId50"/>
    <p:sldId id="1039" r:id="rId51"/>
    <p:sldId id="1040" r:id="rId52"/>
    <p:sldId id="1041" r:id="rId53"/>
    <p:sldId id="1042" r:id="rId54"/>
    <p:sldId id="1043" r:id="rId55"/>
    <p:sldId id="1044" r:id="rId56"/>
    <p:sldId id="1045" r:id="rId57"/>
    <p:sldId id="899" r:id="rId58"/>
    <p:sldId id="900" r:id="rId59"/>
    <p:sldId id="901" r:id="rId60"/>
    <p:sldId id="912" r:id="rId61"/>
    <p:sldId id="880" r:id="rId62"/>
    <p:sldId id="881" r:id="rId63"/>
    <p:sldId id="1048" r:id="rId64"/>
    <p:sldId id="1049" r:id="rId65"/>
    <p:sldId id="1047" r:id="rId66"/>
    <p:sldId id="1046" r:id="rId67"/>
    <p:sldId id="868" r:id="rId68"/>
    <p:sldId id="874" r:id="rId69"/>
    <p:sldId id="305" r:id="rId7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58" autoAdjust="0"/>
    <p:restoredTop sz="71403" autoAdjust="0"/>
  </p:normalViewPr>
  <p:slideViewPr>
    <p:cSldViewPr>
      <p:cViewPr varScale="1">
        <p:scale>
          <a:sx n="114" d="100"/>
          <a:sy n="114" d="100"/>
        </p:scale>
        <p:origin x="1936" y="8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802.11-18/1045r0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9233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July </a:t>
            </a:r>
            <a:r>
              <a:rPr lang="en-US" sz="1600" b="1" dirty="0" smtClean="0">
                <a:latin typeface="Arial" pitchFamily="34" charset="0"/>
              </a:rPr>
              <a:t>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586-01-coex-proposed-liaison-statement-to-etsi-bran-in-relation-to-adaptivity.docx" TargetMode="External"/><Relationship Id="rId2" Type="http://schemas.openxmlformats.org/officeDocument/2006/relationships/hyperlink" Target="https://mentor.ieee.org/802.11/dcn/18/11-18-0708-04-coex-proposed-liaison-statement-to-etsi-bran-in-relation-to-adaptivity.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www.ieee802.org/11/private/ETSI_documents/BRA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8/11-18-0706-00-coex-proposed-liaison-statement-to-etsi-bran-in-relation-to-blocking-energ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4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San Diego </a:t>
            </a:r>
            <a:r>
              <a:rPr lang="en-US" dirty="0" smtClean="0">
                <a:solidFill>
                  <a:schemeClr val="accent6"/>
                </a:solidFill>
              </a:rPr>
              <a:t>in </a:t>
            </a:r>
            <a:r>
              <a:rPr lang="en-US" dirty="0" smtClean="0">
                <a:solidFill>
                  <a:schemeClr val="accent6"/>
                </a:solidFill>
              </a:rPr>
              <a:t>July </a:t>
            </a:r>
            <a:r>
              <a:rPr lang="en-US" dirty="0" smtClean="0">
                <a:solidFill>
                  <a:schemeClr val="accent6"/>
                </a:solidFill>
              </a:rPr>
              <a:t>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1 June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
        <p:nvSpPr>
          <p:cNvPr id="3" name="Rectangle 2"/>
          <p:cNvSpPr/>
          <p:nvPr/>
        </p:nvSpPr>
        <p:spPr bwMode="auto">
          <a:xfrm rot="19518063">
            <a:off x="3352800" y="4438734"/>
            <a:ext cx="2362200" cy="15240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7200" b="1" i="0" u="none" strike="noStrike" cap="none" normalizeH="0" baseline="0" dirty="0" smtClean="0">
                <a:ln>
                  <a:noFill/>
                </a:ln>
                <a:solidFill>
                  <a:srgbClr val="FF0000"/>
                </a:solidFill>
                <a:effectLst/>
                <a:latin typeface="+mj-lt"/>
              </a:rPr>
              <a:t>Draft</a:t>
            </a:r>
            <a:endParaRPr kumimoji="0" lang="en-AU" sz="7200" b="1" i="0" u="none" strike="noStrike" cap="none" normalizeH="0" baseline="0" dirty="0" smtClean="0">
              <a:ln>
                <a:noFill/>
              </a:ln>
              <a:solidFill>
                <a:srgbClr val="FF0000"/>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Scope of IEEE 802.11 Coexistence SC</a:t>
            </a:r>
            <a:endParaRPr lang="en-AU" sz="2400" b="1"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5806037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reports of the ETSI BRAN meeting held in </a:t>
            </a:r>
            <a:r>
              <a:rPr lang="en-AU" dirty="0" smtClean="0"/>
              <a:t>June </a:t>
            </a:r>
            <a:r>
              <a:rPr lang="en-AU" dirty="0" smtClean="0"/>
              <a:t>2018</a:t>
            </a:r>
            <a:endParaRPr lang="en-AU" dirty="0"/>
          </a:p>
        </p:txBody>
      </p:sp>
      <p:sp>
        <p:nvSpPr>
          <p:cNvPr id="3" name="Content Placeholder 2"/>
          <p:cNvSpPr>
            <a:spLocks noGrp="1"/>
          </p:cNvSpPr>
          <p:nvPr>
            <p:ph idx="1"/>
          </p:nvPr>
        </p:nvSpPr>
        <p:spPr/>
        <p:txBody>
          <a:bodyPr/>
          <a:lstStyle/>
          <a:p>
            <a:pPr lvl="1"/>
            <a:r>
              <a:rPr lang="en-AU" dirty="0"/>
              <a:t>The </a:t>
            </a:r>
            <a:r>
              <a:rPr lang="en-AU" dirty="0" smtClean="0"/>
              <a:t>last </a:t>
            </a:r>
            <a:r>
              <a:rPr lang="en-AU" dirty="0"/>
              <a:t>meeting of ETSI BRAN </a:t>
            </a:r>
            <a:r>
              <a:rPr lang="en-AU" dirty="0" smtClean="0"/>
              <a:t>was held </a:t>
            </a:r>
            <a:r>
              <a:rPr lang="en-AU" dirty="0"/>
              <a:t>in </a:t>
            </a:r>
            <a:r>
              <a:rPr lang="en-AU" dirty="0" smtClean="0"/>
              <a:t>June</a:t>
            </a:r>
            <a:r>
              <a:rPr lang="en-AU" dirty="0" smtClean="0"/>
              <a:t> </a:t>
            </a:r>
            <a:r>
              <a:rPr lang="en-AU" dirty="0"/>
              <a:t>2018</a:t>
            </a:r>
          </a:p>
          <a:p>
            <a:pPr lvl="2"/>
            <a:r>
              <a:rPr lang="en-AU" dirty="0"/>
              <a:t>Dates: </a:t>
            </a:r>
            <a:r>
              <a:rPr lang="en-AU" dirty="0" smtClean="0"/>
              <a:t>18-21</a:t>
            </a:r>
            <a:r>
              <a:rPr lang="en-AU" dirty="0" smtClean="0"/>
              <a:t> June </a:t>
            </a:r>
            <a:r>
              <a:rPr lang="en-AU" dirty="0"/>
              <a:t>2018</a:t>
            </a:r>
          </a:p>
          <a:p>
            <a:pPr lvl="2"/>
            <a:r>
              <a:rPr lang="en-AU" dirty="0"/>
              <a:t>Location: Sophia </a:t>
            </a:r>
            <a:r>
              <a:rPr lang="en-AU" dirty="0" smtClean="0"/>
              <a:t>Antipolis</a:t>
            </a:r>
          </a:p>
          <a:p>
            <a:pPr lvl="1"/>
            <a:r>
              <a:rPr lang="en-AU" dirty="0" smtClean="0"/>
              <a:t>The </a:t>
            </a:r>
            <a:r>
              <a:rPr lang="en-AU" dirty="0" err="1" smtClean="0"/>
              <a:t>Coex</a:t>
            </a:r>
            <a:r>
              <a:rPr lang="en-AU" dirty="0" smtClean="0"/>
              <a:t> SC will hear a full report of the meeting particularly on issues related to:</a:t>
            </a:r>
          </a:p>
          <a:p>
            <a:pPr lvl="2"/>
            <a:r>
              <a:rPr lang="en-AU" dirty="0" smtClean="0"/>
              <a:t>Adaptivity</a:t>
            </a:r>
          </a:p>
          <a:p>
            <a:pPr lvl="2"/>
            <a:r>
              <a:rPr lang="en-AU" dirty="0" smtClean="0"/>
              <a:t>Blocking energy</a:t>
            </a:r>
          </a:p>
          <a:p>
            <a:pPr lvl="2"/>
            <a:r>
              <a:rPr lang="en-AU" dirty="0" smtClean="0"/>
              <a:t>Paused “COT” feature </a:t>
            </a:r>
            <a:r>
              <a:rPr lang="en-AU" dirty="0" smtClean="0"/>
              <a:t>interpretation</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552077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3985081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sent a LS to ETSI BRAN in relation to the adaptivity clauses in EN 301 893</a:t>
            </a:r>
            <a:endParaRPr lang="en-AU" dirty="0"/>
          </a:p>
        </p:txBody>
      </p:sp>
      <p:sp>
        <p:nvSpPr>
          <p:cNvPr id="3" name="Content Placeholder 2"/>
          <p:cNvSpPr>
            <a:spLocks noGrp="1"/>
          </p:cNvSpPr>
          <p:nvPr>
            <p:ph idx="1"/>
          </p:nvPr>
        </p:nvSpPr>
        <p:spPr/>
        <p:txBody>
          <a:bodyPr/>
          <a:lstStyle/>
          <a:p>
            <a:pPr lvl="1"/>
            <a:r>
              <a:rPr lang="en-AU" dirty="0" smtClean="0"/>
              <a:t>At the meeting in Warsaw, IEEE 802.11 WG approved a LS to ESTI BRAN supporting a compromise for the adaptivity clause</a:t>
            </a:r>
          </a:p>
          <a:p>
            <a:pPr lvl="2"/>
            <a:r>
              <a:rPr lang="en-AU" dirty="0"/>
              <a:t>The LS is in </a:t>
            </a:r>
            <a:r>
              <a:rPr lang="en-AU" dirty="0" smtClean="0">
                <a:hlinkClick r:id="rId2"/>
              </a:rPr>
              <a:t>11-18-0708-04</a:t>
            </a:r>
            <a:r>
              <a:rPr lang="en-AU" dirty="0" smtClean="0"/>
              <a:t> (uploaded as BRAN(18)098003)</a:t>
            </a:r>
          </a:p>
          <a:p>
            <a:pPr lvl="1"/>
            <a:r>
              <a:rPr lang="en-AU" dirty="0" smtClean="0"/>
              <a:t>The LS supported the adaptivity mechanism previously </a:t>
            </a:r>
            <a:r>
              <a:rPr lang="en-AU" dirty="0"/>
              <a:t>proposed in a LS </a:t>
            </a:r>
            <a:r>
              <a:rPr lang="en-AU" dirty="0" smtClean="0"/>
              <a:t>in </a:t>
            </a:r>
            <a:r>
              <a:rPr lang="en-AU" dirty="0" smtClean="0">
                <a:hlinkClick r:id="rId3"/>
              </a:rPr>
              <a:t>11-18-0586-01</a:t>
            </a:r>
            <a:r>
              <a:rPr lang="en-AU" dirty="0" smtClean="0"/>
              <a:t> (uploaded as BRAN(18)097012), but with documented motivations</a:t>
            </a:r>
          </a:p>
          <a:p>
            <a:pPr lvl="2"/>
            <a:r>
              <a:rPr lang="en-AU" dirty="0" smtClean="0"/>
              <a:t>The </a:t>
            </a:r>
            <a:r>
              <a:rPr lang="en-AU" dirty="0"/>
              <a:t>motivation being documented as “market reality” </a:t>
            </a:r>
          </a:p>
          <a:p>
            <a:pPr lvl="2"/>
            <a:r>
              <a:rPr lang="en-AU" dirty="0"/>
              <a:t>An agreement that there should be future science based investigation of coexistence that may lead to future changes to EN 301 893</a:t>
            </a:r>
          </a:p>
          <a:p>
            <a:pPr lvl="2"/>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033017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ETSI BRAN considered a new proposal for adaptivity in EN 301 893</a:t>
            </a:r>
            <a:endParaRPr lang="en-AU" dirty="0"/>
          </a:p>
        </p:txBody>
      </p:sp>
      <p:sp>
        <p:nvSpPr>
          <p:cNvPr id="3" name="Content Placeholder 2"/>
          <p:cNvSpPr>
            <a:spLocks noGrp="1"/>
          </p:cNvSpPr>
          <p:nvPr>
            <p:ph idx="1"/>
          </p:nvPr>
        </p:nvSpPr>
        <p:spPr/>
        <p:txBody>
          <a:bodyPr/>
          <a:lstStyle/>
          <a:p>
            <a:pPr lvl="1"/>
            <a:r>
              <a:rPr lang="en-AU" dirty="0" smtClean="0"/>
              <a:t>Broadcom, Intel, Cisco &amp; HPE submitted a revised proposal for refining the adaptivity clause in EN 301 893</a:t>
            </a:r>
          </a:p>
          <a:p>
            <a:pPr lvl="2"/>
            <a:r>
              <a:rPr lang="en-AU" dirty="0" smtClean="0"/>
              <a:t>See BRAN(18)098005 (embedded with permission)</a:t>
            </a:r>
          </a:p>
          <a:p>
            <a:pPr lvl="2"/>
            <a:r>
              <a:rPr lang="en-AU" dirty="0" smtClean="0"/>
              <a:t>Previous version was BRAN(18)097004/5</a:t>
            </a:r>
          </a:p>
          <a:p>
            <a:pPr lvl="1"/>
            <a:r>
              <a:rPr lang="en-AU" dirty="0" smtClean="0"/>
              <a:t>The revised proposal from </a:t>
            </a:r>
            <a:r>
              <a:rPr lang="en-AU" dirty="0"/>
              <a:t>Broadcom, Intel, Cisco &amp; HPE </a:t>
            </a:r>
            <a:r>
              <a:rPr lang="en-AU" dirty="0" smtClean="0"/>
              <a:t>was aligned with the IEEE 802.11 WG LS, indeed quoting it extensively</a:t>
            </a:r>
          </a:p>
          <a:p>
            <a:pPr lvl="1"/>
            <a:r>
              <a:rPr lang="en-AU" dirty="0" smtClean="0"/>
              <a:t>ETSI BRAN considered BRAN(18)098005 at its June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741716446"/>
              </p:ext>
            </p:extLst>
          </p:nvPr>
        </p:nvGraphicFramePr>
        <p:xfrm>
          <a:off x="6858000" y="2514600"/>
          <a:ext cx="914400" cy="806450"/>
        </p:xfrm>
        <a:graphic>
          <a:graphicData uri="http://schemas.openxmlformats.org/presentationml/2006/ole">
            <mc:AlternateContent xmlns:mc="http://schemas.openxmlformats.org/markup-compatibility/2006">
              <mc:Choice xmlns:v="urn:schemas-microsoft-com:vml" Requires="v">
                <p:oleObj spid="_x0000_s9223" name="Presentation" showAsIcon="1" r:id="rId3" imgW="914400" imgH="806400" progId="PowerPoint.Show.12">
                  <p:embed/>
                </p:oleObj>
              </mc:Choice>
              <mc:Fallback>
                <p:oleObj name="Presentation" showAsIcon="1" r:id="rId3" imgW="914400" imgH="806400" progId="PowerPoint.Show.12">
                  <p:embed/>
                  <p:pic>
                    <p:nvPicPr>
                      <p:cNvPr id="0" name=""/>
                      <p:cNvPicPr/>
                      <p:nvPr/>
                    </p:nvPicPr>
                    <p:blipFill>
                      <a:blip r:embed="rId4"/>
                      <a:stretch>
                        <a:fillRect/>
                      </a:stretch>
                    </p:blipFill>
                    <p:spPr>
                      <a:xfrm>
                        <a:off x="6858000" y="2514600"/>
                        <a:ext cx="914400" cy="806450"/>
                      </a:xfrm>
                      <a:prstGeom prst="rect">
                        <a:avLst/>
                      </a:prstGeom>
                    </p:spPr>
                  </p:pic>
                </p:oleObj>
              </mc:Fallback>
            </mc:AlternateContent>
          </a:graphicData>
        </a:graphic>
      </p:graphicFrame>
    </p:spTree>
    <p:extLst>
      <p:ext uri="{BB962C8B-B14F-4D97-AF65-F5344CB8AC3E}">
        <p14:creationId xmlns:p14="http://schemas.microsoft.com/office/powerpoint/2010/main" val="2446383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the outcome of adaptivity discussions at ETSI BRAN in June </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564983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issue &amp; 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751572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a:t>
            </a:r>
            <a:r>
              <a:rPr lang="en-AU" dirty="0" smtClean="0"/>
              <a:t>7th </a:t>
            </a:r>
            <a:r>
              <a:rPr lang="en-AU" dirty="0" smtClean="0"/>
              <a:t>F2F meeting of the </a:t>
            </a:r>
            <a:r>
              <a:rPr lang="en-AU" i="1" dirty="0" smtClean="0"/>
              <a:t>Coexistence Standing Committee </a:t>
            </a:r>
            <a:r>
              <a:rPr lang="en-AU" dirty="0" smtClean="0"/>
              <a:t>in </a:t>
            </a:r>
            <a:r>
              <a:rPr lang="en-AU" dirty="0" smtClean="0"/>
              <a:t>San Diego </a:t>
            </a:r>
            <a:r>
              <a:rPr lang="en-AU" dirty="0" smtClean="0"/>
              <a:t>in </a:t>
            </a:r>
            <a:r>
              <a:rPr lang="en-AU" dirty="0" smtClean="0"/>
              <a:t>July </a:t>
            </a:r>
            <a:r>
              <a:rPr lang="en-AU" dirty="0" smtClean="0"/>
              <a:t>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a:t>
            </a:r>
            <a:r>
              <a:rPr lang="en-AU" i="1" dirty="0" smtClean="0"/>
              <a:t>hoc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Chicago (Mar 2018</a:t>
            </a:r>
            <a:r>
              <a:rPr lang="en-AU" dirty="0" smtClean="0"/>
              <a:t>), Warsaw (May 2018) </a:t>
            </a:r>
            <a:r>
              <a:rPr lang="en-AU" dirty="0" smtClean="0"/>
              <a:t>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t>The submission refining adaptivity related to “paused COT” was not discussed by </a:t>
            </a:r>
            <a:r>
              <a:rPr lang="en-AU" dirty="0" smtClean="0"/>
              <a:t>ETSI BRAN in March 2018</a:t>
            </a:r>
            <a:endParaRPr lang="en-AU" dirty="0"/>
          </a:p>
        </p:txBody>
      </p:sp>
      <p:sp>
        <p:nvSpPr>
          <p:cNvPr id="3" name="Content Placeholder 2"/>
          <p:cNvSpPr>
            <a:spLocks noGrp="1"/>
          </p:cNvSpPr>
          <p:nvPr>
            <p:ph idx="1"/>
          </p:nvPr>
        </p:nvSpPr>
        <p:spPr/>
        <p:txBody>
          <a:bodyPr/>
          <a:lstStyle/>
          <a:p>
            <a:pPr lvl="1"/>
            <a:r>
              <a:rPr lang="en-AU" dirty="0" smtClean="0"/>
              <a:t>BRAN(18)097006/7 </a:t>
            </a:r>
            <a:r>
              <a:rPr lang="en-AU" dirty="0" smtClean="0"/>
              <a:t>were </a:t>
            </a:r>
            <a:r>
              <a:rPr lang="en-AU" dirty="0" smtClean="0"/>
              <a:t>submissions from </a:t>
            </a:r>
            <a:r>
              <a:rPr lang="en-GB" dirty="0"/>
              <a:t>Cisco, Intel, Broadcom &amp; </a:t>
            </a:r>
            <a:r>
              <a:rPr lang="en-GB" dirty="0" smtClean="0"/>
              <a:t>HPE to </a:t>
            </a:r>
            <a:r>
              <a:rPr lang="en-GB" dirty="0" smtClean="0"/>
              <a:t>the last ETSI </a:t>
            </a:r>
            <a:r>
              <a:rPr lang="en-GB" dirty="0" smtClean="0"/>
              <a:t>BRAN that </a:t>
            </a:r>
            <a:r>
              <a:rPr lang="en-AU" dirty="0" smtClean="0"/>
              <a:t>were discussed at the </a:t>
            </a:r>
            <a:r>
              <a:rPr lang="en-AU" dirty="0" err="1" smtClean="0"/>
              <a:t>Coex</a:t>
            </a:r>
            <a:r>
              <a:rPr lang="en-AU" dirty="0" smtClean="0"/>
              <a:t> SC meeting in Chicago</a:t>
            </a:r>
          </a:p>
          <a:p>
            <a:pPr lvl="1"/>
            <a:r>
              <a:rPr lang="en-AU" dirty="0"/>
              <a:t>BRAN(18)097006/7</a:t>
            </a:r>
            <a:r>
              <a:rPr lang="en-AU" dirty="0" smtClean="0"/>
              <a:t> document a minor change to the adaptivity clause related to “paused COT”</a:t>
            </a:r>
          </a:p>
          <a:p>
            <a:pPr lvl="2"/>
            <a:r>
              <a:rPr lang="en-AU" dirty="0" smtClean="0"/>
              <a:t>It only allows the use of ED of -72 dBm with the </a:t>
            </a:r>
            <a:r>
              <a:rPr lang="en-AU" dirty="0"/>
              <a:t>“paused COT</a:t>
            </a:r>
            <a:r>
              <a:rPr lang="en-AU" dirty="0" smtClean="0"/>
              <a:t>” feature to maintain the status quo</a:t>
            </a:r>
          </a:p>
          <a:p>
            <a:pPr lvl="1"/>
            <a:r>
              <a:rPr lang="en-AU" dirty="0" smtClean="0"/>
              <a:t>A </a:t>
            </a:r>
            <a:r>
              <a:rPr lang="en-AU" dirty="0" err="1" smtClean="0"/>
              <a:t>Coex</a:t>
            </a:r>
            <a:r>
              <a:rPr lang="en-AU" dirty="0" smtClean="0"/>
              <a:t> SC motion for the 802.11 WG to support these submissions failed 15/10/7, and it was not considered by the WG</a:t>
            </a:r>
          </a:p>
          <a:p>
            <a:pPr lvl="1"/>
            <a:r>
              <a:rPr lang="en-AU" dirty="0" smtClean="0"/>
              <a:t>The submission were not discussed in ETSI </a:t>
            </a:r>
            <a:r>
              <a:rPr lang="en-AU" dirty="0" smtClean="0"/>
              <a:t>BRAN in March, </a:t>
            </a:r>
            <a:r>
              <a:rPr lang="en-AU" dirty="0" smtClean="0"/>
              <a:t>beyond noting them, because they were dependent on a consensus on the adaptivity proposal in BRAN(18)097004r1/5</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434460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The SC may hear an update on BRAN discussion in June 2018 on adaptivity </a:t>
            </a:r>
            <a:r>
              <a:rPr lang="en-AU" dirty="0"/>
              <a:t>related to “paused COT</a:t>
            </a:r>
            <a:r>
              <a:rPr lang="en-AU" dirty="0" smtClean="0"/>
              <a:t>”</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674747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Paused COT interpretation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11186457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a disagreement within ETSI BRAN on an interpretation of the “paused COT” feature</a:t>
            </a:r>
            <a:endParaRPr lang="en-AU" dirty="0"/>
          </a:p>
        </p:txBody>
      </p:sp>
      <p:sp>
        <p:nvSpPr>
          <p:cNvPr id="3" name="Content Placeholder 2"/>
          <p:cNvSpPr>
            <a:spLocks noGrp="1"/>
          </p:cNvSpPr>
          <p:nvPr>
            <p:ph idx="1"/>
          </p:nvPr>
        </p:nvSpPr>
        <p:spPr/>
        <p:txBody>
          <a:bodyPr/>
          <a:lstStyle/>
          <a:p>
            <a:pPr lvl="1"/>
            <a:r>
              <a:rPr lang="en-AU" dirty="0" smtClean="0"/>
              <a:t>EN 301 893 contains a feature called “paused COT” that was inserted to allow:</a:t>
            </a:r>
          </a:p>
          <a:p>
            <a:pPr lvl="2"/>
            <a:r>
              <a:rPr lang="en-AU" dirty="0" smtClean="0"/>
              <a:t>An LAA eNB to send a grant to an EU</a:t>
            </a:r>
          </a:p>
          <a:p>
            <a:pPr lvl="2"/>
            <a:r>
              <a:rPr lang="en-AU" dirty="0" smtClean="0"/>
              <a:t>The LAA UE to access the medium after a “pause” and 25µs of energy detection</a:t>
            </a:r>
          </a:p>
          <a:p>
            <a:pPr lvl="1"/>
            <a:r>
              <a:rPr lang="en-AU" dirty="0" smtClean="0"/>
              <a:t>When it was included in EN 301 893, it was understood by many that:</a:t>
            </a:r>
          </a:p>
          <a:p>
            <a:pPr lvl="2"/>
            <a:r>
              <a:rPr lang="en-AU" dirty="0" smtClean="0"/>
              <a:t>Only a single grant per UE per COT was allowed</a:t>
            </a:r>
          </a:p>
          <a:p>
            <a:pPr lvl="2"/>
            <a:r>
              <a:rPr lang="en-AU" dirty="0" smtClean="0"/>
              <a:t>If energy was detected in the 25 µs period then the UE would have to wait for another grant</a:t>
            </a:r>
          </a:p>
          <a:p>
            <a:pPr lvl="1"/>
            <a:r>
              <a:rPr lang="en-AU" dirty="0" smtClean="0"/>
              <a:t>3GPP took a different view of what was agreed, asserting that the LAA UE can have multiple grants</a:t>
            </a:r>
          </a:p>
          <a:p>
            <a:pPr lvl="1"/>
            <a:r>
              <a:rPr lang="en-AU" dirty="0" smtClean="0"/>
              <a:t>The extrapolation of this view is a device could be issued with an infinite number of grants, which would effectively give the device access whenever there was any </a:t>
            </a:r>
            <a:r>
              <a:rPr lang="en-AU" dirty="0"/>
              <a:t>25 µs period </a:t>
            </a:r>
            <a:r>
              <a:rPr lang="en-AU" dirty="0" smtClean="0"/>
              <a:t>with energy less than -72 dBm</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0042456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smtClean="0"/>
              <a:t>The </a:t>
            </a:r>
            <a:r>
              <a:rPr lang="en-AU" dirty="0"/>
              <a:t>interpretation of the “paused COT” </a:t>
            </a:r>
            <a:r>
              <a:rPr lang="en-AU" dirty="0" smtClean="0"/>
              <a:t>feature has been discussed previously in </a:t>
            </a:r>
            <a:r>
              <a:rPr lang="en-AU" dirty="0" err="1" smtClean="0"/>
              <a:t>Coex</a:t>
            </a:r>
            <a:r>
              <a:rPr lang="en-AU" dirty="0" smtClean="0"/>
              <a:t> SC &amp; ETSI BRAN</a:t>
            </a:r>
            <a:endParaRPr lang="en-AU" dirty="0"/>
          </a:p>
        </p:txBody>
      </p:sp>
      <p:sp>
        <p:nvSpPr>
          <p:cNvPr id="3" name="Content Placeholder 2"/>
          <p:cNvSpPr>
            <a:spLocks noGrp="1"/>
          </p:cNvSpPr>
          <p:nvPr>
            <p:ph idx="1"/>
          </p:nvPr>
        </p:nvSpPr>
        <p:spPr/>
        <p:txBody>
          <a:bodyPr/>
          <a:lstStyle/>
          <a:p>
            <a:pPr lvl="1"/>
            <a:r>
              <a:rPr lang="en-AU" dirty="0" smtClean="0"/>
              <a:t>The pause COT interpretation issue was discussed by the </a:t>
            </a:r>
            <a:r>
              <a:rPr lang="en-AU" dirty="0" err="1" smtClean="0"/>
              <a:t>Coex</a:t>
            </a:r>
            <a:r>
              <a:rPr lang="en-AU" dirty="0" smtClean="0"/>
              <a:t> SC in Nov 2017</a:t>
            </a:r>
          </a:p>
          <a:p>
            <a:pPr lvl="2"/>
            <a:r>
              <a:rPr lang="en-AU" dirty="0" smtClean="0"/>
              <a:t>See </a:t>
            </a:r>
            <a:r>
              <a:rPr lang="en-AU" dirty="0">
                <a:hlinkClick r:id="rId2"/>
              </a:rPr>
              <a:t>11-17-1577-00</a:t>
            </a:r>
            <a:endParaRPr lang="en-AU" dirty="0" smtClean="0"/>
          </a:p>
          <a:p>
            <a:pPr lvl="1"/>
            <a:r>
              <a:rPr lang="en-AU" dirty="0" smtClean="0"/>
              <a:t>It was subsequently discussed by ETSI BRAN in Dec 2017 without consensus</a:t>
            </a:r>
          </a:p>
          <a:p>
            <a:pPr lvl="2"/>
            <a:r>
              <a:rPr lang="en-AU" dirty="0" smtClean="0"/>
              <a:t>There was no agreement</a:t>
            </a:r>
          </a:p>
          <a:p>
            <a:pPr lvl="2"/>
            <a:r>
              <a:rPr lang="en-AU" dirty="0" smtClean="0"/>
              <a:t>However, it was requested that explicit text be proposed for discussion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1585552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The interpretation of the “paused COT” feature has </a:t>
            </a:r>
            <a:r>
              <a:rPr lang="en-AU" dirty="0" smtClean="0"/>
              <a:t>was </a:t>
            </a:r>
            <a:r>
              <a:rPr lang="en-AU" dirty="0"/>
              <a:t>discussed </a:t>
            </a:r>
            <a:r>
              <a:rPr lang="en-AU" dirty="0" smtClean="0"/>
              <a:t>by ETSI BRAN in March 2018</a:t>
            </a:r>
            <a:endParaRPr lang="en-AU" dirty="0"/>
          </a:p>
        </p:txBody>
      </p:sp>
      <p:sp>
        <p:nvSpPr>
          <p:cNvPr id="3" name="Content Placeholder 2"/>
          <p:cNvSpPr>
            <a:spLocks noGrp="1"/>
          </p:cNvSpPr>
          <p:nvPr>
            <p:ph idx="1"/>
          </p:nvPr>
        </p:nvSpPr>
        <p:spPr/>
        <p:txBody>
          <a:bodyPr/>
          <a:lstStyle/>
          <a:p>
            <a:pPr lvl="1"/>
            <a:r>
              <a:rPr lang="en-AU" dirty="0"/>
              <a:t>At the March 2018 meeting of ETSI BRAN, Broadcom proposed </a:t>
            </a:r>
            <a:r>
              <a:rPr lang="en-AU" dirty="0" smtClean="0"/>
              <a:t>explicit text </a:t>
            </a:r>
            <a:r>
              <a:rPr lang="en-AU" dirty="0"/>
              <a:t>in BRAN(18)097031 as follows: </a:t>
            </a:r>
            <a:endParaRPr lang="en-AU" dirty="0" smtClean="0"/>
          </a:p>
          <a:p>
            <a:pPr lvl="2"/>
            <a:r>
              <a:rPr lang="en-GB" i="1" dirty="0"/>
              <a:t>The Channel Access Engine may grant a maximum of one authorization to transmit for each Responding Device within a single </a:t>
            </a:r>
            <a:r>
              <a:rPr lang="en-GB" i="1" dirty="0" smtClean="0"/>
              <a:t>COT</a:t>
            </a:r>
            <a:endParaRPr lang="en-AU" i="1" dirty="0" smtClean="0"/>
          </a:p>
          <a:p>
            <a:pPr lvl="1"/>
            <a:r>
              <a:rPr lang="en-GB" dirty="0" smtClean="0"/>
              <a:t>There was limited discussion on the issue and no consensus</a:t>
            </a:r>
          </a:p>
          <a:p>
            <a:pPr lvl="2"/>
            <a:r>
              <a:rPr lang="en-GB" dirty="0" smtClean="0"/>
              <a:t>Ericsson volunteered to work with Broadcom on an appropriate number of grants (per </a:t>
            </a:r>
            <a:r>
              <a:rPr lang="en-GB" dirty="0"/>
              <a:t>Responding </a:t>
            </a:r>
            <a:r>
              <a:rPr lang="en-GB" dirty="0" smtClean="0"/>
              <a:t>Device?) between 1 and 10</a:t>
            </a:r>
          </a:p>
          <a:p>
            <a:pPr lvl="2"/>
            <a:r>
              <a:rPr lang="en-GB" dirty="0" smtClean="0"/>
              <a:t>Broadcom suggested a rate limit of a maximum of one grant per </a:t>
            </a:r>
            <a:r>
              <a:rPr lang="en-GB" dirty="0" err="1" smtClean="0"/>
              <a:t>ms</a:t>
            </a:r>
            <a:r>
              <a:rPr lang="en-GB" dirty="0" smtClean="0"/>
              <a:t> per </a:t>
            </a:r>
            <a:r>
              <a:rPr lang="en-GB" dirty="0"/>
              <a:t>Responding Device</a:t>
            </a:r>
            <a:endParaRPr lang="en-GB" dirty="0" smtClean="0"/>
          </a:p>
          <a:p>
            <a:pPr lvl="2"/>
            <a:r>
              <a:rPr lang="en-GB" dirty="0" smtClean="0"/>
              <a:t>Qualcomm asked to be kept in the loop</a:t>
            </a:r>
          </a:p>
          <a:p>
            <a:pPr lvl="1"/>
            <a:r>
              <a:rPr lang="en-GB" dirty="0" smtClean="0"/>
              <a:t>It was decided to address the issue again at </a:t>
            </a:r>
            <a:r>
              <a:rPr lang="en-GB" dirty="0" smtClean="0"/>
              <a:t>BRAN in June 2018</a:t>
            </a:r>
            <a:endParaRPr lang="en-GB" dirty="0" smtClean="0"/>
          </a:p>
          <a:p>
            <a:pPr lvl="1"/>
            <a:r>
              <a:rPr lang="en-GB" dirty="0" smtClean="0"/>
              <a:t>AFM comment: there seems to be at least be agreement that there should be some sort of finite limit to the number of attempts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38459168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229600" cy="1066800"/>
          </a:xfrm>
        </p:spPr>
        <p:txBody>
          <a:bodyPr/>
          <a:lstStyle/>
          <a:p>
            <a:r>
              <a:rPr lang="en-AU" dirty="0" smtClean="0"/>
              <a:t>Recent 3GPP RAN discussion of the use of the “paused COT” feature makes interpretation important</a:t>
            </a:r>
            <a:endParaRPr lang="en-AU" dirty="0"/>
          </a:p>
        </p:txBody>
      </p:sp>
      <p:sp>
        <p:nvSpPr>
          <p:cNvPr id="3" name="Content Placeholder 2"/>
          <p:cNvSpPr>
            <a:spLocks noGrp="1"/>
          </p:cNvSpPr>
          <p:nvPr>
            <p:ph idx="1"/>
          </p:nvPr>
        </p:nvSpPr>
        <p:spPr/>
        <p:txBody>
          <a:bodyPr/>
          <a:lstStyle/>
          <a:p>
            <a:pPr lvl="1"/>
            <a:r>
              <a:rPr lang="en-AU" dirty="0" smtClean="0"/>
              <a:t>The issue of the interpretation of the paused COT feature may be important because 3GPP RAN1 is reported to be relying on the features as part of NR-U</a:t>
            </a:r>
          </a:p>
          <a:p>
            <a:pPr lvl="1"/>
            <a:r>
              <a:rPr lang="en-AU" dirty="0" smtClean="0"/>
              <a:t>In particular, it has been reported that they are considering access schemes for NR-U that allow </a:t>
            </a:r>
            <a:r>
              <a:rPr lang="en-AU" i="1" dirty="0" smtClean="0"/>
              <a:t>m</a:t>
            </a:r>
            <a:r>
              <a:rPr lang="en-US" i="1" dirty="0" err="1" smtClean="0"/>
              <a:t>ultiple</a:t>
            </a:r>
            <a:r>
              <a:rPr lang="en-US" i="1" dirty="0" smtClean="0"/>
              <a:t> </a:t>
            </a:r>
            <a:r>
              <a:rPr lang="en-US" i="1" dirty="0"/>
              <a:t>DL-UL switching </a:t>
            </a:r>
            <a:r>
              <a:rPr lang="en-US" i="1" dirty="0" smtClean="0"/>
              <a:t>points (grants) </a:t>
            </a:r>
            <a:r>
              <a:rPr lang="en-US" i="1" dirty="0"/>
              <a:t>within a TXOP along with gaps &gt; 25 </a:t>
            </a:r>
            <a:r>
              <a:rPr lang="en-US" i="1" dirty="0" smtClean="0"/>
              <a:t>us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34253994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 report of the discussion about “paused COT” at ETSI BRAN in June 2018</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3404448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3893819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has a long standing concern about the use of </a:t>
            </a:r>
            <a:r>
              <a:rPr lang="en-AU" i="1" dirty="0" smtClean="0"/>
              <a:t>blocking energy </a:t>
            </a:r>
            <a:endParaRPr lang="en-AU" i="1" dirty="0"/>
          </a:p>
        </p:txBody>
      </p:sp>
      <p:sp>
        <p:nvSpPr>
          <p:cNvPr id="3" name="Content Placeholder 2"/>
          <p:cNvSpPr>
            <a:spLocks noGrp="1"/>
          </p:cNvSpPr>
          <p:nvPr>
            <p:ph idx="1"/>
          </p:nvPr>
        </p:nvSpPr>
        <p:spPr/>
        <p:txBody>
          <a:bodyPr/>
          <a:lstStyle/>
          <a:p>
            <a:pPr lvl="1"/>
            <a:r>
              <a:rPr lang="en-AU" dirty="0" smtClean="0"/>
              <a:t>IEEE 802 has expressed concern to 3GPP RAN/RAN1 about the use of </a:t>
            </a:r>
            <a:r>
              <a:rPr lang="en-AU" i="1" dirty="0" smtClean="0"/>
              <a:t>blocking energy </a:t>
            </a:r>
            <a:r>
              <a:rPr lang="en-AU" dirty="0" smtClean="0"/>
              <a:t>by some implementations of LAA for a number of years</a:t>
            </a:r>
          </a:p>
          <a:p>
            <a:pPr lvl="1"/>
            <a:r>
              <a:rPr lang="en-AU" i="1" dirty="0" smtClean="0"/>
              <a:t>Blocking energy </a:t>
            </a:r>
            <a:r>
              <a:rPr lang="en-AU" dirty="0" smtClean="0"/>
              <a:t>is the energy transmitted in the time between when the LBT mechanism gives it access and the time it is ready to use the medium</a:t>
            </a:r>
          </a:p>
          <a:p>
            <a:pPr lvl="2"/>
            <a:r>
              <a:rPr lang="en-AU" dirty="0" smtClean="0"/>
              <a:t>Also known as </a:t>
            </a:r>
            <a:r>
              <a:rPr lang="en-AU" i="1" dirty="0" smtClean="0"/>
              <a:t>reservation signals</a:t>
            </a:r>
          </a:p>
          <a:p>
            <a:pPr lvl="1"/>
            <a:r>
              <a:rPr lang="en-AU" dirty="0" smtClean="0"/>
              <a:t>The primary purpose of </a:t>
            </a:r>
            <a:r>
              <a:rPr lang="en-AU" i="1" dirty="0" smtClean="0"/>
              <a:t>blocking energy</a:t>
            </a:r>
            <a:r>
              <a:rPr lang="en-AU" dirty="0" smtClean="0"/>
              <a:t> is to stop other system gaining access to the medium in the meantime</a:t>
            </a:r>
            <a:r>
              <a:rPr lang="en-AU" i="1" dirty="0" smtClean="0"/>
              <a:t> </a:t>
            </a:r>
          </a:p>
          <a:p>
            <a:pPr lvl="1"/>
            <a:r>
              <a:rPr lang="en-AU" dirty="0" smtClean="0"/>
              <a:t>The concern expressed by IEEE 802 in various Liaison Statements regarding </a:t>
            </a:r>
            <a:r>
              <a:rPr lang="en-AU" i="1" dirty="0" smtClean="0"/>
              <a:t>blocking energy </a:t>
            </a:r>
            <a:r>
              <a:rPr lang="en-AU" dirty="0" smtClean="0"/>
              <a:t>was that it was unnecessary use of the medium and, as such, it represented inappropriate interference to other devices</a:t>
            </a:r>
          </a:p>
          <a:p>
            <a:endParaRPr lang="en-AU" dirty="0" smtClean="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567082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first task for the Coexistence SC 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Coexistence SC 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a:t>
            </a:fld>
            <a:endParaRPr lang="en-US"/>
          </a:p>
        </p:txBody>
      </p:sp>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802’s discussion with 3GPP related to blocking energy ultimately went nowhere</a:t>
            </a:r>
            <a:endParaRPr lang="en-AU" dirty="0"/>
          </a:p>
        </p:txBody>
      </p:sp>
      <p:sp>
        <p:nvSpPr>
          <p:cNvPr id="3" name="Content Placeholder 2"/>
          <p:cNvSpPr>
            <a:spLocks noGrp="1"/>
          </p:cNvSpPr>
          <p:nvPr>
            <p:ph idx="1"/>
          </p:nvPr>
        </p:nvSpPr>
        <p:spPr>
          <a:xfrm>
            <a:off x="685800" y="1905000"/>
            <a:ext cx="7772400" cy="4114800"/>
          </a:xfrm>
        </p:spPr>
        <p:txBody>
          <a:bodyPr/>
          <a:lstStyle/>
          <a:p>
            <a:pPr lvl="1"/>
            <a:r>
              <a:rPr lang="en-AU" dirty="0" smtClean="0"/>
              <a:t>The position expressed by IEEE 802 to 3GPP RAN/RAN1 was that </a:t>
            </a:r>
            <a:r>
              <a:rPr lang="en-AU" i="1" dirty="0" smtClean="0"/>
              <a:t>blocking energy </a:t>
            </a:r>
            <a:r>
              <a:rPr lang="en-AU" dirty="0" smtClean="0"/>
              <a:t>should be limited to a level less than currently used by some LAA implementations</a:t>
            </a:r>
          </a:p>
          <a:p>
            <a:pPr lvl="2"/>
            <a:r>
              <a:rPr lang="en-AU" dirty="0" smtClean="0"/>
              <a:t>Current </a:t>
            </a:r>
            <a:r>
              <a:rPr lang="en-AU" i="1" dirty="0" smtClean="0"/>
              <a:t>blocking energy </a:t>
            </a:r>
            <a:r>
              <a:rPr lang="en-AU" dirty="0" smtClean="0"/>
              <a:t>is used up to 0.5ms or 1ms per COT (up to ~8ms)</a:t>
            </a:r>
          </a:p>
          <a:p>
            <a:pPr lvl="1"/>
            <a:r>
              <a:rPr lang="en-AU" dirty="0"/>
              <a:t>3GPP </a:t>
            </a:r>
            <a:r>
              <a:rPr lang="en-AU" dirty="0" smtClean="0"/>
              <a:t>RAN/RAN1 agreed that the use of </a:t>
            </a:r>
            <a:r>
              <a:rPr lang="en-AU" i="1" dirty="0" smtClean="0"/>
              <a:t>blocking energy </a:t>
            </a:r>
            <a:r>
              <a:rPr lang="en-AU" dirty="0" smtClean="0"/>
              <a:t>is undesirable</a:t>
            </a:r>
          </a:p>
          <a:p>
            <a:pPr lvl="2"/>
            <a:r>
              <a:rPr lang="en-AU" dirty="0" smtClean="0"/>
              <a:t>They noted it is unnecessary for good performance</a:t>
            </a:r>
          </a:p>
          <a:p>
            <a:pPr lvl="2"/>
            <a:r>
              <a:rPr lang="en-AU" dirty="0" smtClean="0"/>
              <a:t>They noted it is so unnecessary that the LAA spec did even not define it</a:t>
            </a:r>
          </a:p>
          <a:p>
            <a:pPr lvl="1"/>
            <a:r>
              <a:rPr lang="en-AU" dirty="0"/>
              <a:t>3GPP RAN/RAN1 </a:t>
            </a:r>
            <a:r>
              <a:rPr lang="en-AU" dirty="0" smtClean="0"/>
              <a:t>agreed at one point to limit the need for </a:t>
            </a:r>
            <a:r>
              <a:rPr lang="en-AU" i="1" dirty="0" smtClean="0"/>
              <a:t>blocking energy </a:t>
            </a:r>
            <a:r>
              <a:rPr lang="en-AU" dirty="0" smtClean="0"/>
              <a:t>by defining additional starting positions to the LAA spec</a:t>
            </a:r>
          </a:p>
          <a:p>
            <a:pPr lvl="2"/>
            <a:r>
              <a:rPr lang="en-AU" dirty="0" smtClean="0"/>
              <a:t>This would reduce the length of any blocking energy</a:t>
            </a:r>
          </a:p>
          <a:p>
            <a:pPr lvl="1"/>
            <a:r>
              <a:rPr lang="en-AU" dirty="0" smtClean="0"/>
              <a:t>IEEE 802 agreed that this approach might be a reasonable compromise, subject to testing with real systems</a:t>
            </a:r>
          </a:p>
          <a:p>
            <a:pPr lvl="1"/>
            <a:r>
              <a:rPr lang="en-AU" dirty="0" smtClean="0"/>
              <a:t>Unfortunately, 3GPP RAN1 later reneged on their commitment to define additional starting positions in LAA</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052322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AU" dirty="0" smtClean="0"/>
              <a:t>There was </a:t>
            </a:r>
            <a:r>
              <a:rPr lang="en-AU" dirty="0" smtClean="0"/>
              <a:t>not </a:t>
            </a:r>
            <a:r>
              <a:rPr lang="en-AU" dirty="0" smtClean="0"/>
              <a:t>consensus in ETSI BRAN on restricting the use of </a:t>
            </a:r>
            <a:r>
              <a:rPr lang="en-AU" i="1" dirty="0" smtClean="0"/>
              <a:t>blocking energy </a:t>
            </a:r>
            <a:r>
              <a:rPr lang="en-AU" dirty="0" smtClean="0"/>
              <a:t>as a compromise</a:t>
            </a:r>
            <a:endParaRPr lang="en-AU" dirty="0"/>
          </a:p>
        </p:txBody>
      </p:sp>
      <p:sp>
        <p:nvSpPr>
          <p:cNvPr id="3" name="Content Placeholder 2"/>
          <p:cNvSpPr>
            <a:spLocks noGrp="1"/>
          </p:cNvSpPr>
          <p:nvPr>
            <p:ph idx="1"/>
          </p:nvPr>
        </p:nvSpPr>
        <p:spPr>
          <a:xfrm>
            <a:off x="685800" y="1828800"/>
            <a:ext cx="7772400" cy="4114800"/>
          </a:xfrm>
        </p:spPr>
        <p:txBody>
          <a:bodyPr/>
          <a:lstStyle/>
          <a:p>
            <a:pPr lvl="1"/>
            <a:r>
              <a:rPr lang="en-AU" dirty="0" smtClean="0"/>
              <a:t>There has been a series of discussions about </a:t>
            </a:r>
            <a:r>
              <a:rPr lang="en-AU" i="1" dirty="0" smtClean="0"/>
              <a:t>blocking energy </a:t>
            </a:r>
            <a:r>
              <a:rPr lang="en-AU" dirty="0" smtClean="0"/>
              <a:t>in ESTI BRAN over a number of years, without consensus</a:t>
            </a:r>
          </a:p>
          <a:p>
            <a:pPr lvl="1"/>
            <a:r>
              <a:rPr lang="en-AU" dirty="0" smtClean="0"/>
              <a:t>In Dec 2017, Cisco made a compromise proposal that any use of </a:t>
            </a:r>
            <a:r>
              <a:rPr lang="en-AU" i="1" dirty="0" smtClean="0"/>
              <a:t>blocking energy </a:t>
            </a:r>
            <a:r>
              <a:rPr lang="en-AU" dirty="0" smtClean="0"/>
              <a:t>be limited to 100µs </a:t>
            </a:r>
          </a:p>
          <a:p>
            <a:pPr lvl="2"/>
            <a:r>
              <a:rPr lang="en-AU" dirty="0" smtClean="0"/>
              <a:t>This would have the effect of limiting the use of </a:t>
            </a:r>
            <a:r>
              <a:rPr lang="en-AU" i="1" dirty="0" smtClean="0"/>
              <a:t>blocking energy </a:t>
            </a:r>
            <a:r>
              <a:rPr lang="en-AU" dirty="0" smtClean="0"/>
              <a:t>by LAA implementations to no longer than the time before the next symbol </a:t>
            </a:r>
          </a:p>
          <a:p>
            <a:pPr lvl="2"/>
            <a:r>
              <a:rPr lang="en-AU" dirty="0" smtClean="0"/>
              <a:t>It recognised that some use of </a:t>
            </a:r>
            <a:r>
              <a:rPr lang="en-AU" i="1" dirty="0" smtClean="0"/>
              <a:t>blocking energy </a:t>
            </a:r>
            <a:r>
              <a:rPr lang="en-AU" dirty="0" smtClean="0"/>
              <a:t>is reasonable/acceptable </a:t>
            </a:r>
          </a:p>
          <a:p>
            <a:pPr lvl="1"/>
            <a:r>
              <a:rPr lang="en-AU" dirty="0" smtClean="0"/>
              <a:t>There were many objections to this proposal from both Wi-Fi &amp; LTE communities</a:t>
            </a:r>
          </a:p>
          <a:p>
            <a:pPr lvl="2"/>
            <a:r>
              <a:rPr lang="en-AU" dirty="0" smtClean="0"/>
              <a:t>Some objections were self interested because of a desire not to change LAA implementations in the pipeline</a:t>
            </a:r>
          </a:p>
          <a:p>
            <a:pPr lvl="3"/>
            <a:r>
              <a:rPr lang="en-AU" dirty="0"/>
              <a:t>N</a:t>
            </a:r>
            <a:r>
              <a:rPr lang="en-AU" dirty="0" smtClean="0"/>
              <a:t>ote: it believed this is why 3GPP couldn’t agree on adding new starting positions</a:t>
            </a:r>
          </a:p>
          <a:p>
            <a:pPr lvl="2"/>
            <a:r>
              <a:rPr lang="en-AU" dirty="0" smtClean="0"/>
              <a:t>Some objected on the basis it was not fair to pick on </a:t>
            </a:r>
            <a:r>
              <a:rPr lang="en-AU" i="1" dirty="0" smtClean="0"/>
              <a:t>blocking energy </a:t>
            </a:r>
            <a:r>
              <a:rPr lang="en-AU" dirty="0" smtClean="0"/>
              <a:t>when there were many other examples of inefficient use of the medium</a:t>
            </a:r>
          </a:p>
          <a:p>
            <a:pPr lvl="3"/>
            <a:r>
              <a:rPr lang="en-AU" dirty="0" err="1" smtClean="0"/>
              <a:t>eg</a:t>
            </a:r>
            <a:r>
              <a:rPr lang="en-AU" dirty="0" smtClean="0"/>
              <a:t> padding, use of low data rate, </a:t>
            </a:r>
            <a:r>
              <a:rPr lang="en-AU" dirty="0" err="1" smtClean="0"/>
              <a:t>etc</a:t>
            </a:r>
            <a:endParaRPr lang="en-AU" dirty="0" smtClean="0"/>
          </a:p>
          <a:p>
            <a:pPr lvl="3"/>
            <a:r>
              <a:rPr lang="en-AU" dirty="0" smtClean="0"/>
              <a:t>Some in Wi-Fi community were concerned some 802.11ax features might be impacted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5940930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There was not consensus on the use of a new methodology being applied to </a:t>
            </a:r>
            <a:r>
              <a:rPr lang="en-AU" i="1" dirty="0" smtClean="0"/>
              <a:t>blocking energy </a:t>
            </a:r>
            <a:r>
              <a:rPr lang="en-AU" dirty="0" smtClean="0"/>
              <a:t>in LAA</a:t>
            </a:r>
            <a:endParaRPr lang="en-AU" dirty="0"/>
          </a:p>
        </p:txBody>
      </p:sp>
      <p:sp>
        <p:nvSpPr>
          <p:cNvPr id="3" name="Content Placeholder 2"/>
          <p:cNvSpPr>
            <a:spLocks noGrp="1"/>
          </p:cNvSpPr>
          <p:nvPr>
            <p:ph idx="1"/>
          </p:nvPr>
        </p:nvSpPr>
        <p:spPr/>
        <p:txBody>
          <a:bodyPr/>
          <a:lstStyle/>
          <a:p>
            <a:pPr lvl="1"/>
            <a:r>
              <a:rPr lang="en-AU" dirty="0" smtClean="0"/>
              <a:t>Before the March 2018 BRAN meeting, Cisco (Andrew Myles) facilitated an e-mail discussion on a new approach to dealing with </a:t>
            </a:r>
            <a:r>
              <a:rPr lang="en-AU" i="1" dirty="0" smtClean="0"/>
              <a:t>blocking energy</a:t>
            </a:r>
          </a:p>
          <a:p>
            <a:pPr lvl="1"/>
            <a:r>
              <a:rPr lang="en-AU" dirty="0" smtClean="0"/>
              <a:t>The discussion and conclusions are summarised in BRAN(18)097010, which was presented to ETSI BRAN in March 2018</a:t>
            </a:r>
          </a:p>
          <a:p>
            <a:pPr lvl="2"/>
            <a:r>
              <a:rPr lang="en-AU" dirty="0"/>
              <a:t>BRAN(18)097010</a:t>
            </a:r>
            <a:r>
              <a:rPr lang="en-AU" dirty="0" smtClean="0"/>
              <a:t> documented </a:t>
            </a:r>
            <a:r>
              <a:rPr lang="en-AU" dirty="0"/>
              <a:t>a methodology for dealing with “blindingly obvious” </a:t>
            </a:r>
            <a:r>
              <a:rPr lang="en-AU" dirty="0" smtClean="0"/>
              <a:t>cases</a:t>
            </a:r>
          </a:p>
          <a:p>
            <a:pPr lvl="2"/>
            <a:r>
              <a:rPr lang="en-AU" dirty="0" smtClean="0"/>
              <a:t>The </a:t>
            </a:r>
            <a:r>
              <a:rPr lang="en-AU" dirty="0"/>
              <a:t>BRAN(18)097010 </a:t>
            </a:r>
            <a:r>
              <a:rPr lang="en-AU" dirty="0" smtClean="0"/>
              <a:t>methodology applied to </a:t>
            </a:r>
            <a:r>
              <a:rPr lang="en-AU" i="1" dirty="0" smtClean="0"/>
              <a:t>blocking energy </a:t>
            </a:r>
            <a:r>
              <a:rPr lang="en-AU" dirty="0" smtClean="0"/>
              <a:t>means it should be disallowed for LAA</a:t>
            </a:r>
          </a:p>
          <a:p>
            <a:pPr lvl="2"/>
            <a:r>
              <a:rPr lang="en-AU" dirty="0"/>
              <a:t>BRAN(18)097010</a:t>
            </a:r>
            <a:r>
              <a:rPr lang="en-AU" dirty="0" smtClean="0"/>
              <a:t> did not propose a mechanism for disallowing </a:t>
            </a:r>
            <a:r>
              <a:rPr lang="en-AU" i="1" dirty="0" smtClean="0"/>
              <a:t>blocking energy </a:t>
            </a:r>
            <a:r>
              <a:rPr lang="en-AU" dirty="0" smtClean="0"/>
              <a:t>for LAA</a:t>
            </a:r>
          </a:p>
          <a:p>
            <a:pPr lvl="1"/>
            <a:r>
              <a:rPr lang="en-AU" dirty="0" smtClean="0"/>
              <a:t>Despite this work, there is still </a:t>
            </a:r>
            <a:r>
              <a:rPr lang="en-AU" dirty="0"/>
              <a:t>not consensus in ETSI BRAN on the question of </a:t>
            </a:r>
            <a:r>
              <a:rPr lang="en-AU" i="1" dirty="0"/>
              <a:t>blocking </a:t>
            </a:r>
            <a:r>
              <a:rPr lang="en-AU" i="1" dirty="0" smtClean="0"/>
              <a:t>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graphicFrame>
        <p:nvGraphicFramePr>
          <p:cNvPr id="6" name="Object 5">
            <a:hlinkClick r:id="" action="ppaction://ole?verb=0"/>
          </p:cNvPr>
          <p:cNvGraphicFramePr>
            <a:graphicFrameLocks noChangeAspect="1"/>
          </p:cNvGraphicFramePr>
          <p:nvPr>
            <p:extLst/>
          </p:nvPr>
        </p:nvGraphicFramePr>
        <p:xfrm>
          <a:off x="8086725" y="2667000"/>
          <a:ext cx="914400" cy="792163"/>
        </p:xfrm>
        <a:graphic>
          <a:graphicData uri="http://schemas.openxmlformats.org/presentationml/2006/ole">
            <mc:AlternateContent xmlns:mc="http://schemas.openxmlformats.org/markup-compatibility/2006">
              <mc:Choice xmlns:v="urn:schemas-microsoft-com:vml" Requires="v">
                <p:oleObj spid="_x0000_s10247" name="Presentation" showAsIcon="1" r:id="rId3" imgW="914400" imgH="792360" progId="PowerPoint.Show.12">
                  <p:embed/>
                </p:oleObj>
              </mc:Choice>
              <mc:Fallback>
                <p:oleObj name="Presentation" showAsIcon="1" r:id="rId3" imgW="914400" imgH="792360" progId="PowerPoint.Show.12">
                  <p:embed/>
                  <p:pic>
                    <p:nvPicPr>
                      <p:cNvPr id="6" name="Object 5">
                        <a:hlinkClick r:id="" action="ppaction://ole?verb=0"/>
                      </p:cNvPr>
                      <p:cNvPicPr/>
                      <p:nvPr/>
                    </p:nvPicPr>
                    <p:blipFill>
                      <a:blip r:embed="rId4"/>
                      <a:stretch>
                        <a:fillRect/>
                      </a:stretch>
                    </p:blipFill>
                    <p:spPr>
                      <a:xfrm>
                        <a:off x="8086725" y="26670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4526302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BRAN(18)097010 documented a methodology for dealing with </a:t>
            </a:r>
            <a:r>
              <a:rPr lang="en-AU" dirty="0"/>
              <a:t>“blindingly obvious</a:t>
            </a:r>
            <a:r>
              <a:rPr lang="en-AU" dirty="0" smtClean="0"/>
              <a:t>” cases</a:t>
            </a: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endParaRPr lang="en-AU" dirty="0" smtClean="0"/>
          </a:p>
          <a:p>
            <a:pPr lvl="1"/>
            <a:r>
              <a:rPr lang="en-AU" dirty="0" smtClean="0"/>
              <a:t>The general principle in Europe is that devices should not transmit unnecessarily because the transmission will often cause interference</a:t>
            </a:r>
          </a:p>
          <a:p>
            <a:pPr lvl="2"/>
            <a:r>
              <a:rPr lang="en-AU" dirty="0" smtClean="0"/>
              <a:t>Based on consensus that </a:t>
            </a:r>
            <a:r>
              <a:rPr lang="en-AU" i="1" dirty="0" smtClean="0"/>
              <a:t>unnecessary </a:t>
            </a:r>
            <a:r>
              <a:rPr lang="en-AU" i="1" dirty="0"/>
              <a:t>or transmissions </a:t>
            </a:r>
            <a:r>
              <a:rPr lang="en-US" i="1" dirty="0"/>
              <a:t>whose sole purpose is preventing other devices using the spectrum are not allowed</a:t>
            </a:r>
            <a:endParaRPr lang="en-AU" dirty="0"/>
          </a:p>
          <a:p>
            <a:pPr lvl="1"/>
            <a:r>
              <a:rPr lang="en-AU" dirty="0"/>
              <a:t>However, it is often </a:t>
            </a:r>
            <a:r>
              <a:rPr lang="en-AU" dirty="0" smtClean="0"/>
              <a:t>difficult </a:t>
            </a:r>
            <a:r>
              <a:rPr lang="en-AU" dirty="0"/>
              <a:t>to make </a:t>
            </a:r>
            <a:r>
              <a:rPr lang="en-AU" dirty="0" smtClean="0"/>
              <a:t>judgements on </a:t>
            </a:r>
            <a:r>
              <a:rPr lang="en-AU" dirty="0"/>
              <a:t>what is </a:t>
            </a:r>
            <a:r>
              <a:rPr lang="en-AU" dirty="0" smtClean="0"/>
              <a:t>an </a:t>
            </a:r>
            <a:r>
              <a:rPr lang="en-AU" i="1" dirty="0" smtClean="0"/>
              <a:t>unnecessary transmission </a:t>
            </a:r>
            <a:r>
              <a:rPr lang="en-AU" dirty="0" smtClean="0"/>
              <a:t>in </a:t>
            </a:r>
            <a:r>
              <a:rPr lang="en-AU" dirty="0"/>
              <a:t>complex systems like LAA </a:t>
            </a:r>
            <a:r>
              <a:rPr lang="en-AU" dirty="0" smtClean="0"/>
              <a:t>or Wi-Fi </a:t>
            </a:r>
          </a:p>
          <a:p>
            <a:pPr lvl="2"/>
            <a:r>
              <a:rPr lang="en-AU" dirty="0" smtClean="0"/>
              <a:t>ETSI BRAN does not normally have the skills to make these </a:t>
            </a:r>
            <a:r>
              <a:rPr lang="en-AU" dirty="0"/>
              <a:t>judgements</a:t>
            </a:r>
          </a:p>
          <a:p>
            <a:pPr lvl="1"/>
            <a:r>
              <a:rPr lang="en-AU" dirty="0"/>
              <a:t>That does not mean ETSI BRAN should do nothing; it has a responsibility to at least deal with the “blindingly obvious” cases</a:t>
            </a:r>
          </a:p>
          <a:p>
            <a:pPr lvl="1"/>
            <a:r>
              <a:rPr lang="en-AU" dirty="0"/>
              <a:t>It was proposed that “blindingly obvious” </a:t>
            </a:r>
            <a:r>
              <a:rPr lang="en-AU" dirty="0" smtClean="0"/>
              <a:t>cases are those in which</a:t>
            </a:r>
          </a:p>
          <a:p>
            <a:pPr lvl="2"/>
            <a:r>
              <a:rPr lang="en-AU" dirty="0" smtClean="0"/>
              <a:t>There is universal agreement it is </a:t>
            </a:r>
            <a:r>
              <a:rPr lang="en-AU" dirty="0"/>
              <a:t>“blindingly obvious” </a:t>
            </a:r>
            <a:r>
              <a:rPr lang="en-AU" dirty="0" smtClean="0"/>
              <a:t>; OR</a:t>
            </a:r>
          </a:p>
          <a:p>
            <a:pPr lvl="2"/>
            <a:r>
              <a:rPr lang="en-AU" dirty="0" smtClean="0"/>
              <a:t>An </a:t>
            </a:r>
            <a:r>
              <a:rPr lang="en-AU" i="1" dirty="0" smtClean="0"/>
              <a:t>authoritative source </a:t>
            </a:r>
            <a:r>
              <a:rPr lang="en-AU" dirty="0" smtClean="0"/>
              <a:t>provided evidence it is </a:t>
            </a:r>
            <a:r>
              <a:rPr lang="en-AU" dirty="0"/>
              <a:t>“blindingly obvious”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8367337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a:t>The BRAN(18)097010 </a:t>
            </a:r>
            <a:r>
              <a:rPr lang="en-AU" dirty="0" smtClean="0"/>
              <a:t>methodology </a:t>
            </a:r>
            <a:r>
              <a:rPr lang="en-AU" dirty="0"/>
              <a:t>applied to </a:t>
            </a:r>
            <a:r>
              <a:rPr lang="en-AU" i="1" dirty="0"/>
              <a:t>blocking energy </a:t>
            </a:r>
            <a:r>
              <a:rPr lang="en-AU" dirty="0"/>
              <a:t>means it should be </a:t>
            </a:r>
            <a:r>
              <a:rPr lang="en-AU" dirty="0" smtClean="0"/>
              <a:t>disallowed for LAA</a:t>
            </a:r>
            <a:r>
              <a:rPr lang="en-AU" dirty="0"/>
              <a:t/>
            </a:r>
            <a:br>
              <a:rPr lang="en-AU" dirty="0"/>
            </a:br>
            <a:endParaRPr lang="en-AU" dirty="0"/>
          </a:p>
        </p:txBody>
      </p:sp>
      <p:sp>
        <p:nvSpPr>
          <p:cNvPr id="3" name="Content Placeholder 2"/>
          <p:cNvSpPr>
            <a:spLocks noGrp="1"/>
          </p:cNvSpPr>
          <p:nvPr>
            <p:ph idx="1"/>
          </p:nvPr>
        </p:nvSpPr>
        <p:spPr/>
        <p:txBody>
          <a:bodyPr/>
          <a:lstStyle/>
          <a:p>
            <a:r>
              <a:rPr lang="en-AU" dirty="0" smtClean="0"/>
              <a:t>Summary of </a:t>
            </a:r>
            <a:r>
              <a:rPr lang="en-AU" dirty="0"/>
              <a:t>BRAN(18)097010 methodology </a:t>
            </a:r>
            <a:r>
              <a:rPr lang="en-AU" dirty="0" smtClean="0"/>
              <a:t>applied to LAA</a:t>
            </a:r>
          </a:p>
          <a:p>
            <a:pPr lvl="1"/>
            <a:r>
              <a:rPr lang="en-AU" dirty="0" smtClean="0"/>
              <a:t>3GPP RAN1 is an </a:t>
            </a:r>
            <a:r>
              <a:rPr lang="en-AU" i="1" dirty="0" smtClean="0"/>
              <a:t>authoritative source </a:t>
            </a:r>
            <a:r>
              <a:rPr lang="en-AU" dirty="0" smtClean="0"/>
              <a:t>on LAA matters</a:t>
            </a:r>
          </a:p>
          <a:p>
            <a:pPr lvl="2"/>
            <a:r>
              <a:rPr lang="en-AU" dirty="0" smtClean="0"/>
              <a:t>Particularly on the use of </a:t>
            </a:r>
            <a:r>
              <a:rPr lang="en-AU" i="1" dirty="0" smtClean="0"/>
              <a:t>blocking energy </a:t>
            </a:r>
            <a:r>
              <a:rPr lang="en-AU" dirty="0" smtClean="0"/>
              <a:t>(also known as </a:t>
            </a:r>
            <a:r>
              <a:rPr lang="en-AU" i="1" dirty="0" smtClean="0"/>
              <a:t>reservation signals</a:t>
            </a:r>
            <a:r>
              <a:rPr lang="en-AU" dirty="0" smtClean="0"/>
              <a:t>)</a:t>
            </a:r>
          </a:p>
          <a:p>
            <a:pPr lvl="1"/>
            <a:r>
              <a:rPr lang="en-AU" dirty="0"/>
              <a:t>3GPP RAN1 has explicitly stated in LS’s to IEEE 802.11 </a:t>
            </a:r>
            <a:r>
              <a:rPr lang="en-AU" dirty="0" smtClean="0"/>
              <a:t>WG that </a:t>
            </a:r>
            <a:r>
              <a:rPr lang="en-AU" i="1" dirty="0"/>
              <a:t>reservation signals </a:t>
            </a:r>
            <a:r>
              <a:rPr lang="en-AU" dirty="0"/>
              <a:t>are unnecessary for good </a:t>
            </a:r>
            <a:r>
              <a:rPr lang="en-AU" dirty="0" smtClean="0"/>
              <a:t>performance</a:t>
            </a:r>
            <a:endParaRPr lang="en-AU" dirty="0"/>
          </a:p>
          <a:p>
            <a:pPr lvl="1"/>
            <a:r>
              <a:rPr lang="en-AU" dirty="0"/>
              <a:t>3GPP RAN1 </a:t>
            </a:r>
            <a:r>
              <a:rPr lang="en-AU" dirty="0" smtClean="0"/>
              <a:t>has also stated </a:t>
            </a:r>
            <a:r>
              <a:rPr lang="en-AU" i="1" dirty="0"/>
              <a:t>blocking energy</a:t>
            </a:r>
            <a:r>
              <a:rPr lang="en-AU" i="1" dirty="0" smtClean="0"/>
              <a:t> </a:t>
            </a:r>
            <a:r>
              <a:rPr lang="en-AU" dirty="0" smtClean="0"/>
              <a:t>is </a:t>
            </a:r>
            <a:r>
              <a:rPr lang="en-AU" dirty="0"/>
              <a:t>not </a:t>
            </a:r>
            <a:r>
              <a:rPr lang="en-AU" dirty="0" smtClean="0"/>
              <a:t>defined </a:t>
            </a:r>
            <a:r>
              <a:rPr lang="en-AU" dirty="0"/>
              <a:t>in the LAA </a:t>
            </a:r>
            <a:r>
              <a:rPr lang="en-AU" dirty="0" smtClean="0"/>
              <a:t>specification</a:t>
            </a:r>
          </a:p>
          <a:p>
            <a:pPr lvl="2"/>
            <a:r>
              <a:rPr lang="en-AU" dirty="0" smtClean="0"/>
              <a:t>Suggesting </a:t>
            </a:r>
            <a:r>
              <a:rPr lang="en-AU" i="1" dirty="0" smtClean="0"/>
              <a:t>blocking energy </a:t>
            </a:r>
            <a:r>
              <a:rPr lang="en-AU" dirty="0" smtClean="0"/>
              <a:t>is so unnecessary that it is not even defined</a:t>
            </a:r>
          </a:p>
          <a:p>
            <a:pPr lvl="1"/>
            <a:r>
              <a:rPr lang="en-AU" dirty="0" smtClean="0"/>
              <a:t>There is thus a “blindingly obvious” case that </a:t>
            </a:r>
            <a:r>
              <a:rPr lang="en-AU" i="1" dirty="0" smtClean="0"/>
              <a:t>blocking energy </a:t>
            </a:r>
            <a:r>
              <a:rPr lang="en-AU" dirty="0" smtClean="0"/>
              <a:t>should not be allowed in the very specific case of LAA</a:t>
            </a:r>
          </a:p>
          <a:p>
            <a:pPr lvl="2"/>
            <a:r>
              <a:rPr lang="en-AU" dirty="0" smtClean="0"/>
              <a:t>Note: this conclusion creates no precedent for any other situation because it depends on the existence of an authoritative source </a:t>
            </a:r>
            <a:r>
              <a:rPr lang="en-AU" dirty="0"/>
              <a:t>(3GPP RAN1 in this case</a:t>
            </a:r>
            <a:r>
              <a:rPr lang="en-AU" dirty="0" smtClean="0"/>
              <a:t>) to judge the particular facts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7596099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BRAN(18)097010 did not propose a mechanism for disallowing </a:t>
            </a:r>
            <a:r>
              <a:rPr lang="en-AU" i="1" dirty="0"/>
              <a:t>blocking energy </a:t>
            </a:r>
            <a:r>
              <a:rPr lang="en-AU" dirty="0"/>
              <a:t>for LAA</a:t>
            </a:r>
            <a:br>
              <a:rPr lang="en-AU" dirty="0"/>
            </a:br>
            <a:endParaRPr lang="en-AU" dirty="0"/>
          </a:p>
        </p:txBody>
      </p:sp>
      <p:sp>
        <p:nvSpPr>
          <p:cNvPr id="3" name="Content Placeholder 2"/>
          <p:cNvSpPr>
            <a:spLocks noGrp="1"/>
          </p:cNvSpPr>
          <p:nvPr>
            <p:ph idx="1"/>
          </p:nvPr>
        </p:nvSpPr>
        <p:spPr/>
        <p:txBody>
          <a:bodyPr/>
          <a:lstStyle/>
          <a:p>
            <a:pPr lvl="1"/>
            <a:r>
              <a:rPr lang="en-AU" dirty="0" smtClean="0"/>
              <a:t>BRAN(18)097010 concluded that:</a:t>
            </a:r>
          </a:p>
          <a:p>
            <a:pPr lvl="2"/>
            <a:r>
              <a:rPr lang="en-AU" dirty="0" smtClean="0"/>
              <a:t>The use of </a:t>
            </a:r>
            <a:r>
              <a:rPr lang="en-AU" i="1" dirty="0" smtClean="0"/>
              <a:t>blocking energy </a:t>
            </a:r>
            <a:r>
              <a:rPr lang="en-AU" dirty="0" smtClean="0"/>
              <a:t>by some implementations of LAA …</a:t>
            </a:r>
          </a:p>
          <a:p>
            <a:pPr lvl="2"/>
            <a:r>
              <a:rPr lang="en-AU" dirty="0" smtClean="0"/>
              <a:t>… represents a “blindingly obvious” example of an unnecessary transmission …</a:t>
            </a:r>
          </a:p>
          <a:p>
            <a:pPr lvl="2"/>
            <a:r>
              <a:rPr lang="en-AU" dirty="0" smtClean="0"/>
              <a:t>… and so should be disallowed</a:t>
            </a:r>
          </a:p>
          <a:p>
            <a:pPr lvl="1"/>
            <a:r>
              <a:rPr lang="en-AU" dirty="0" smtClean="0"/>
              <a:t>BRAN(18)097010 did not say how </a:t>
            </a:r>
            <a:r>
              <a:rPr lang="en-AU" i="1" dirty="0" smtClean="0"/>
              <a:t>blocking energy </a:t>
            </a:r>
            <a:r>
              <a:rPr lang="en-AU" dirty="0" smtClean="0"/>
              <a:t>should be disallowed by did float a couple of possibilities:</a:t>
            </a:r>
          </a:p>
          <a:p>
            <a:pPr lvl="2"/>
            <a:r>
              <a:rPr lang="en-AU" dirty="0" smtClean="0"/>
              <a:t>Refine </a:t>
            </a:r>
            <a:r>
              <a:rPr lang="en-AU" dirty="0"/>
              <a:t>EN 301 893, perhaps to </a:t>
            </a:r>
            <a:r>
              <a:rPr lang="en-US" dirty="0"/>
              <a:t>restricted the use of </a:t>
            </a:r>
            <a:r>
              <a:rPr lang="en-US" i="1" dirty="0"/>
              <a:t>blocking energy </a:t>
            </a:r>
            <a:r>
              <a:rPr lang="en-US" dirty="0"/>
              <a:t>to a maximum period of 100us, as proposed in Dec 2017</a:t>
            </a:r>
          </a:p>
          <a:p>
            <a:pPr lvl="2"/>
            <a:r>
              <a:rPr lang="en-US" dirty="0"/>
              <a:t>Issue some sort of “opinion” that makes it clear the use of </a:t>
            </a:r>
            <a:r>
              <a:rPr lang="en-US" i="1" dirty="0"/>
              <a:t>blocking energy</a:t>
            </a:r>
            <a:r>
              <a:rPr lang="en-US" dirty="0"/>
              <a:t>, as used by some implementations of LAA, is not allowed</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5000985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still not consensus in ETSI BRAN on the question of </a:t>
            </a:r>
            <a:r>
              <a:rPr lang="en-AU" i="1" dirty="0" smtClean="0"/>
              <a:t>blocking energy</a:t>
            </a:r>
            <a:endParaRPr lang="en-AU" i="1" dirty="0"/>
          </a:p>
        </p:txBody>
      </p:sp>
      <p:sp>
        <p:nvSpPr>
          <p:cNvPr id="3" name="Content Placeholder 2"/>
          <p:cNvSpPr>
            <a:spLocks noGrp="1"/>
          </p:cNvSpPr>
          <p:nvPr>
            <p:ph idx="1"/>
          </p:nvPr>
        </p:nvSpPr>
        <p:spPr>
          <a:xfrm>
            <a:off x="685800" y="1752600"/>
            <a:ext cx="7772400" cy="4114800"/>
          </a:xfrm>
        </p:spPr>
        <p:txBody>
          <a:bodyPr/>
          <a:lstStyle/>
          <a:p>
            <a:r>
              <a:rPr lang="en-AU" dirty="0" smtClean="0"/>
              <a:t>Summary of discussion</a:t>
            </a:r>
          </a:p>
          <a:p>
            <a:pPr lvl="1"/>
            <a:r>
              <a:rPr lang="en-AU" b="1" dirty="0" smtClean="0"/>
              <a:t>WFA</a:t>
            </a:r>
            <a:r>
              <a:rPr lang="en-AU" dirty="0" smtClean="0"/>
              <a:t> rep stated he </a:t>
            </a:r>
            <a:r>
              <a:rPr lang="en-GB" dirty="0" smtClean="0"/>
              <a:t>believed </a:t>
            </a:r>
            <a:r>
              <a:rPr lang="en-GB" i="1" dirty="0"/>
              <a:t>that the presentation showed that there might be a need for creation of an additional </a:t>
            </a:r>
            <a:r>
              <a:rPr lang="en-GB" i="1" dirty="0" smtClean="0"/>
              <a:t>test</a:t>
            </a:r>
          </a:p>
          <a:p>
            <a:pPr lvl="1"/>
            <a:r>
              <a:rPr lang="en-GB" b="1" dirty="0" smtClean="0"/>
              <a:t>Nokia</a:t>
            </a:r>
            <a:r>
              <a:rPr lang="en-GB" dirty="0" smtClean="0"/>
              <a:t> stated they were </a:t>
            </a:r>
            <a:r>
              <a:rPr lang="en-GB" i="1" dirty="0"/>
              <a:t>not sure that the problem was clearly </a:t>
            </a:r>
            <a:r>
              <a:rPr lang="en-GB" i="1" dirty="0" smtClean="0"/>
              <a:t>described</a:t>
            </a:r>
            <a:r>
              <a:rPr lang="en-GB" dirty="0" smtClean="0"/>
              <a:t> and questioned any </a:t>
            </a:r>
            <a:r>
              <a:rPr lang="en-GB" i="1" dirty="0" smtClean="0"/>
              <a:t>need </a:t>
            </a:r>
            <a:r>
              <a:rPr lang="en-GB" i="1" dirty="0"/>
              <a:t>for a continuation of the discussion at </a:t>
            </a:r>
            <a:r>
              <a:rPr lang="en-GB" i="1" dirty="0" smtClean="0"/>
              <a:t>BRAN</a:t>
            </a:r>
          </a:p>
          <a:p>
            <a:pPr lvl="1"/>
            <a:r>
              <a:rPr lang="en-GB" b="1" i="1" dirty="0"/>
              <a:t>Ericsson</a:t>
            </a:r>
            <a:r>
              <a:rPr lang="en-GB" i="1" dirty="0"/>
              <a:t> doesn’t support this </a:t>
            </a:r>
            <a:r>
              <a:rPr lang="en-GB" i="1" dirty="0" smtClean="0"/>
              <a:t>document and </a:t>
            </a:r>
            <a:r>
              <a:rPr lang="en-GB" dirty="0" smtClean="0"/>
              <a:t>believes </a:t>
            </a:r>
            <a:r>
              <a:rPr lang="en-GB" i="1" dirty="0"/>
              <a:t>that the further discussion may delay the progress of the </a:t>
            </a:r>
            <a:r>
              <a:rPr lang="en-GB" i="1" dirty="0" smtClean="0"/>
              <a:t>standard </a:t>
            </a:r>
            <a:r>
              <a:rPr lang="en-GB" dirty="0" smtClean="0"/>
              <a:t>(EN 301 893)</a:t>
            </a:r>
          </a:p>
          <a:p>
            <a:pPr lvl="1"/>
            <a:r>
              <a:rPr lang="en-GB" b="1" dirty="0" smtClean="0"/>
              <a:t>German Federal </a:t>
            </a:r>
            <a:r>
              <a:rPr lang="en-GB" b="1" dirty="0"/>
              <a:t>Ministry of Economic Affairs </a:t>
            </a:r>
            <a:r>
              <a:rPr lang="en-GB" b="1" dirty="0" smtClean="0"/>
              <a:t>&amp; Energy </a:t>
            </a:r>
            <a:r>
              <a:rPr lang="en-GB" i="1" dirty="0" smtClean="0"/>
              <a:t>asked </a:t>
            </a:r>
            <a:r>
              <a:rPr lang="en-GB" i="1" dirty="0"/>
              <a:t>for more technical details to demonstrate the </a:t>
            </a:r>
            <a:r>
              <a:rPr lang="en-GB" i="1" dirty="0" smtClean="0"/>
              <a:t>problem</a:t>
            </a:r>
            <a:endParaRPr lang="en-AU" dirty="0"/>
          </a:p>
          <a:p>
            <a:pPr lvl="2"/>
            <a:r>
              <a:rPr lang="en-GB" dirty="0" smtClean="0"/>
              <a:t>He also noted </a:t>
            </a:r>
            <a:r>
              <a:rPr lang="en-GB" dirty="0"/>
              <a:t>that BRAN has put significant effort into defining an LBT mechanism and asked why it is not sufficient? </a:t>
            </a:r>
            <a:endParaRPr lang="en-GB" dirty="0" smtClean="0"/>
          </a:p>
          <a:p>
            <a:pPr lvl="3"/>
            <a:r>
              <a:rPr lang="en-GB" dirty="0" smtClean="0"/>
              <a:t>Andrew Myles responded that LBT rules actually allow a bad actor to fill the medium with noise almost continuously; LBT was not designed to stop this</a:t>
            </a:r>
          </a:p>
          <a:p>
            <a:pPr lvl="1"/>
            <a:r>
              <a:rPr lang="en-GB" dirty="0" smtClean="0"/>
              <a:t>…</a:t>
            </a:r>
            <a:endParaRPr lang="en-AU" dirty="0"/>
          </a:p>
          <a:p>
            <a:pPr lvl="1"/>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6557749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still not consensus in ETSI BRAN on the question of </a:t>
            </a:r>
            <a:r>
              <a:rPr lang="en-AU" i="1" dirty="0" smtClean="0"/>
              <a:t>blocking energy</a:t>
            </a:r>
            <a:endParaRPr lang="en-AU" i="1" dirty="0"/>
          </a:p>
        </p:txBody>
      </p:sp>
      <p:sp>
        <p:nvSpPr>
          <p:cNvPr id="3" name="Content Placeholder 2"/>
          <p:cNvSpPr>
            <a:spLocks noGrp="1"/>
          </p:cNvSpPr>
          <p:nvPr>
            <p:ph idx="1"/>
          </p:nvPr>
        </p:nvSpPr>
        <p:spPr/>
        <p:txBody>
          <a:bodyPr/>
          <a:lstStyle/>
          <a:p>
            <a:r>
              <a:rPr lang="en-AU" dirty="0" smtClean="0"/>
              <a:t>Summary of discussion</a:t>
            </a:r>
          </a:p>
          <a:p>
            <a:pPr lvl="1"/>
            <a:r>
              <a:rPr lang="en-GB" dirty="0" smtClean="0"/>
              <a:t>…</a:t>
            </a:r>
          </a:p>
          <a:p>
            <a:pPr lvl="1"/>
            <a:r>
              <a:rPr lang="en-GB" dirty="0" smtClean="0"/>
              <a:t>OFCOM asked why the principles being proposed don’t mean that EN 301 893 should </a:t>
            </a:r>
            <a:r>
              <a:rPr lang="en-GB" dirty="0"/>
              <a:t>force </a:t>
            </a:r>
            <a:r>
              <a:rPr lang="en-GB" dirty="0" smtClean="0"/>
              <a:t>use of </a:t>
            </a:r>
            <a:r>
              <a:rPr lang="en-GB" dirty="0"/>
              <a:t>higher data </a:t>
            </a:r>
            <a:r>
              <a:rPr lang="en-GB" dirty="0" smtClean="0"/>
              <a:t>rates</a:t>
            </a:r>
          </a:p>
          <a:p>
            <a:pPr lvl="2"/>
            <a:r>
              <a:rPr lang="en-GB" dirty="0" smtClean="0"/>
              <a:t>Andrew Myles responded, </a:t>
            </a:r>
            <a:r>
              <a:rPr lang="en-GB" i="1" dirty="0"/>
              <a:t>w</a:t>
            </a:r>
            <a:r>
              <a:rPr lang="en-GB" i="1" dirty="0" smtClean="0"/>
              <a:t>ith </a:t>
            </a:r>
            <a:r>
              <a:rPr lang="en-GB" i="1" dirty="0"/>
              <a:t>data rates it is not always obvious what is the best rate, although all spectrum users should be encouraged to use the highest rate possible in the interests of efficient use of spectrum. In contrast, 3GPP is an authoritative source that has stated blocking energy is never </a:t>
            </a:r>
            <a:r>
              <a:rPr lang="en-GB" i="1" dirty="0" smtClean="0"/>
              <a:t>required</a:t>
            </a:r>
          </a:p>
          <a:p>
            <a:pPr lvl="1"/>
            <a:r>
              <a:rPr lang="en-GB" dirty="0" smtClean="0"/>
              <a:t>Qualcomm</a:t>
            </a:r>
            <a:r>
              <a:rPr lang="en-GB" i="1" dirty="0" smtClean="0"/>
              <a:t> </a:t>
            </a:r>
            <a:r>
              <a:rPr lang="en-GB" i="1" dirty="0"/>
              <a:t>disagree on this </a:t>
            </a:r>
            <a:r>
              <a:rPr lang="en-GB" i="1" dirty="0" smtClean="0"/>
              <a:t>approach </a:t>
            </a:r>
            <a:r>
              <a:rPr lang="en-GB" dirty="0" smtClean="0"/>
              <a:t>and called on BRAN </a:t>
            </a:r>
            <a:r>
              <a:rPr lang="en-GB" i="1" dirty="0"/>
              <a:t>to concentrate on more important </a:t>
            </a:r>
            <a:r>
              <a:rPr lang="en-GB" i="1" dirty="0" smtClean="0"/>
              <a:t>issues</a:t>
            </a:r>
          </a:p>
          <a:p>
            <a:pPr marL="1588" lvl="1" indent="0">
              <a:buNone/>
            </a:pPr>
            <a:r>
              <a:rPr lang="en-GB" b="1" dirty="0" smtClean="0"/>
              <a:t>Conclusion</a:t>
            </a:r>
          </a:p>
          <a:p>
            <a:pPr lvl="1"/>
            <a:r>
              <a:rPr lang="en-GB" i="1" dirty="0"/>
              <a:t>Acting TC BRAN Chairman summarised that the discussion will be continued by </a:t>
            </a:r>
            <a:r>
              <a:rPr lang="en-GB" i="1" dirty="0" smtClean="0"/>
              <a:t>email</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814914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Ericsson used an access method taxonomy to justify the use of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There was a presentation from Ericsson before the </a:t>
            </a:r>
            <a:r>
              <a:rPr lang="en-AU" i="1" dirty="0" smtClean="0"/>
              <a:t>blocking energy </a:t>
            </a:r>
            <a:r>
              <a:rPr lang="en-AU" dirty="0" smtClean="0"/>
              <a:t>discussion that was related to </a:t>
            </a:r>
            <a:r>
              <a:rPr lang="en-AU" i="1" dirty="0" smtClean="0"/>
              <a:t>blocking energy</a:t>
            </a:r>
          </a:p>
          <a:p>
            <a:pPr lvl="1"/>
            <a:r>
              <a:rPr lang="en-AU" dirty="0" smtClean="0"/>
              <a:t>It provided a taxonomy of access methods in BRAN(18)0000001</a:t>
            </a:r>
          </a:p>
          <a:p>
            <a:pPr lvl="2"/>
            <a:r>
              <a:rPr lang="en-GB" i="1" dirty="0"/>
              <a:t>The main purpose was not to make a proposal for a change in the standard, but to bring discussion on mechanism to a technical matter (the purpose these mechanism serve</a:t>
            </a:r>
            <a:r>
              <a:rPr lang="en-GB" i="1" dirty="0" smtClean="0"/>
              <a:t>)</a:t>
            </a:r>
          </a:p>
          <a:p>
            <a:pPr lvl="1"/>
            <a:r>
              <a:rPr lang="en-AU" dirty="0" smtClean="0"/>
              <a:t>BRAN(18)0000001 </a:t>
            </a:r>
            <a:r>
              <a:rPr lang="en-GB" dirty="0" smtClean="0"/>
              <a:t>listed various mechanisms for devices to share the medium with other devices using the same &amp; different technologies </a:t>
            </a:r>
          </a:p>
          <a:p>
            <a:pPr lvl="2"/>
            <a:r>
              <a:rPr lang="en-GB" dirty="0" smtClean="0"/>
              <a:t>At both PHY and MAC levels</a:t>
            </a:r>
          </a:p>
          <a:p>
            <a:pPr lvl="1"/>
            <a:r>
              <a:rPr lang="en-GB" dirty="0" smtClean="0"/>
              <a:t>It highlighted that many PHY based synchronisation methods need to use padding of various types, </a:t>
            </a:r>
            <a:r>
              <a:rPr lang="en-GB" dirty="0" err="1" smtClean="0"/>
              <a:t>ie</a:t>
            </a:r>
            <a:r>
              <a:rPr lang="en-GB" dirty="0" smtClean="0"/>
              <a:t> padding can be necessary</a:t>
            </a:r>
          </a:p>
          <a:p>
            <a:pPr lvl="2"/>
            <a:r>
              <a:rPr lang="en-GB" dirty="0"/>
              <a:t>P</a:t>
            </a:r>
            <a:r>
              <a:rPr lang="en-GB" dirty="0" smtClean="0"/>
              <a:t>re-pending, appending or inserted into a transmission</a:t>
            </a:r>
            <a:endParaRPr lang="en-AU" dirty="0"/>
          </a:p>
          <a:p>
            <a:pPr lvl="1"/>
            <a:r>
              <a:rPr lang="en-AU" dirty="0" smtClean="0"/>
              <a:t>The implication of the presentation was that </a:t>
            </a:r>
            <a:r>
              <a:rPr lang="en-AU" i="1" dirty="0" smtClean="0"/>
              <a:t>blocking energy </a:t>
            </a:r>
            <a:r>
              <a:rPr lang="en-AU" dirty="0" smtClean="0"/>
              <a:t>(as a PHY synchronisation mechanism) is also justified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
        <p:nvSpPr>
          <p:cNvPr id="6" name="Rectangle 5"/>
          <p:cNvSpPr/>
          <p:nvPr/>
        </p:nvSpPr>
        <p:spPr bwMode="auto">
          <a:xfrm>
            <a:off x="152400" y="2133600"/>
            <a:ext cx="533400" cy="609600"/>
          </a:xfrm>
          <a:prstGeom prst="rect">
            <a:avLst/>
          </a:prstGeom>
          <a:solidFill>
            <a:schemeClr val="bg1"/>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hlinkClick r:id="rId2"/>
              </a:rPr>
              <a:t>File link</a:t>
            </a:r>
            <a:endParaRPr kumimoji="0" lang="en-AU" sz="14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3491813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the conclusions that can be drawn from the </a:t>
            </a:r>
            <a:r>
              <a:rPr lang="en-AU" dirty="0"/>
              <a:t>access method taxonomy </a:t>
            </a:r>
          </a:p>
        </p:txBody>
      </p:sp>
      <p:sp>
        <p:nvSpPr>
          <p:cNvPr id="3" name="Content Placeholder 2"/>
          <p:cNvSpPr>
            <a:spLocks noGrp="1"/>
          </p:cNvSpPr>
          <p:nvPr>
            <p:ph idx="1"/>
          </p:nvPr>
        </p:nvSpPr>
        <p:spPr/>
        <p:txBody>
          <a:bodyPr/>
          <a:lstStyle/>
          <a:p>
            <a:pPr lvl="1"/>
            <a:r>
              <a:rPr lang="en-AU" dirty="0" smtClean="0"/>
              <a:t>There was limited discussion of </a:t>
            </a:r>
            <a:r>
              <a:rPr lang="en-AU" dirty="0"/>
              <a:t>in </a:t>
            </a:r>
            <a:r>
              <a:rPr lang="en-AU" dirty="0" smtClean="0"/>
              <a:t>BRAN(18)0000001 at the time of presentation; it was discussed in more detail as part of the </a:t>
            </a:r>
            <a:r>
              <a:rPr lang="en-AU" i="1" dirty="0" smtClean="0"/>
              <a:t>blocking energy</a:t>
            </a:r>
            <a:r>
              <a:rPr lang="en-AU" dirty="0" smtClean="0"/>
              <a:t> discussion</a:t>
            </a:r>
          </a:p>
          <a:p>
            <a:pPr lvl="1"/>
            <a:r>
              <a:rPr lang="en-AU" dirty="0" smtClean="0"/>
              <a:t>Andrew Myles asserted BRAN(18)0000001 cannot be used to justify the use of </a:t>
            </a:r>
            <a:r>
              <a:rPr lang="en-AU" i="1" dirty="0" smtClean="0"/>
              <a:t>blocking energy </a:t>
            </a:r>
            <a:r>
              <a:rPr lang="en-AU" dirty="0" smtClean="0"/>
              <a:t>by some implementations of LAA; he noted that:</a:t>
            </a:r>
          </a:p>
          <a:p>
            <a:pPr lvl="2"/>
            <a:r>
              <a:rPr lang="en-AU" dirty="0" smtClean="0"/>
              <a:t>BRAN(18)0000001 highlighted the inclusion of a mechanism in the taxonomy does not mean it is appropriate for use</a:t>
            </a:r>
          </a:p>
          <a:p>
            <a:pPr lvl="3"/>
            <a:r>
              <a:rPr lang="en-AU" dirty="0" err="1" smtClean="0"/>
              <a:t>eg</a:t>
            </a:r>
            <a:r>
              <a:rPr lang="en-AU" dirty="0" smtClean="0"/>
              <a:t> PCF is in the taxonomy and yet its use is not allowed under EN 301 893 rules because it does not enable sharing</a:t>
            </a:r>
          </a:p>
          <a:p>
            <a:pPr lvl="2"/>
            <a:r>
              <a:rPr lang="en-AU" dirty="0" smtClean="0"/>
              <a:t>There is agreement that many PHY sync methods are indeed necessary, whereas even 3GPP RAN1 agrees the use of </a:t>
            </a:r>
            <a:r>
              <a:rPr lang="en-AU" i="1" dirty="0" smtClean="0"/>
              <a:t>blocking energy </a:t>
            </a:r>
            <a:r>
              <a:rPr lang="en-AU" dirty="0" smtClean="0"/>
              <a:t>with LAA is unnecessary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695661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hear an update on discussions about blocking energy at ESTI BRAN in June 2018</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9526048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Review of recent ETSI BRAN meeting</a:t>
            </a:r>
          </a:p>
          <a:p>
            <a:pPr marL="342900" lvl="1" indent="-342900" algn="ctr">
              <a:buNone/>
            </a:pPr>
            <a:r>
              <a:rPr lang="en-AU" sz="2400" b="1" dirty="0" smtClean="0">
                <a:solidFill>
                  <a:srgbClr val="FF0000"/>
                </a:solidFill>
              </a:rPr>
              <a:t>Blocking energy – next steps?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4375852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the </a:t>
            </a:r>
            <a:r>
              <a:rPr lang="en-AU" dirty="0" err="1"/>
              <a:t>Coex</a:t>
            </a:r>
            <a:r>
              <a:rPr lang="en-AU" dirty="0"/>
              <a:t> SC discuss the situation related to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the </a:t>
            </a:r>
            <a:r>
              <a:rPr lang="en-AU" dirty="0" err="1" smtClean="0"/>
              <a:t>Coex</a:t>
            </a:r>
            <a:r>
              <a:rPr lang="en-AU" dirty="0" smtClean="0"/>
              <a:t> SC discuss the situation related to </a:t>
            </a:r>
            <a:r>
              <a:rPr lang="en-AU" i="1" dirty="0" smtClean="0"/>
              <a:t>blocking energy</a:t>
            </a:r>
          </a:p>
          <a:p>
            <a:pPr lvl="1"/>
            <a:r>
              <a:rPr lang="en-AU" dirty="0" smtClean="0"/>
              <a:t>Ultimately, the </a:t>
            </a:r>
            <a:r>
              <a:rPr lang="en-AU" dirty="0" err="1" smtClean="0"/>
              <a:t>Coex</a:t>
            </a:r>
            <a:r>
              <a:rPr lang="en-AU" dirty="0" smtClean="0"/>
              <a:t> SC may consider approving a LS to ETSI BRAN for consideration at their next </a:t>
            </a:r>
            <a:r>
              <a:rPr lang="en-AU" dirty="0" smtClean="0"/>
              <a:t>meeting</a:t>
            </a:r>
            <a:endParaRPr lang="en-AU" dirty="0" smtClean="0"/>
          </a:p>
          <a:p>
            <a:pPr lvl="2"/>
            <a:r>
              <a:rPr lang="en-AU" dirty="0" smtClean="0"/>
              <a:t>Any voting in the </a:t>
            </a:r>
            <a:r>
              <a:rPr lang="en-AU" dirty="0" err="1" smtClean="0"/>
              <a:t>Coex</a:t>
            </a:r>
            <a:r>
              <a:rPr lang="en-AU" dirty="0" smtClean="0"/>
              <a:t> SC will occur Thu PM1</a:t>
            </a:r>
          </a:p>
          <a:p>
            <a:pPr lvl="2"/>
            <a:r>
              <a:rPr lang="en-AU" dirty="0" smtClean="0"/>
              <a:t>Any voting in the WG will occur on Fri AM</a:t>
            </a:r>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9114054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WG </a:t>
            </a:r>
            <a:r>
              <a:rPr lang="en-AU" dirty="0" smtClean="0"/>
              <a:t>may </a:t>
            </a:r>
            <a:r>
              <a:rPr lang="en-AU" dirty="0"/>
              <a:t>consider a LS to ESTI BRAN </a:t>
            </a:r>
            <a:r>
              <a:rPr lang="en-AU" dirty="0" smtClean="0"/>
              <a:t>asking they consider discouraging or limiting </a:t>
            </a:r>
            <a:r>
              <a:rPr lang="en-AU" i="1" dirty="0" smtClean="0"/>
              <a:t>blocking energy</a:t>
            </a:r>
            <a:endParaRPr lang="en-AU" i="1" dirty="0"/>
          </a:p>
        </p:txBody>
      </p:sp>
      <p:sp>
        <p:nvSpPr>
          <p:cNvPr id="3" name="Content Placeholder 2"/>
          <p:cNvSpPr>
            <a:spLocks noGrp="1"/>
          </p:cNvSpPr>
          <p:nvPr>
            <p:ph idx="1"/>
          </p:nvPr>
        </p:nvSpPr>
        <p:spPr/>
        <p:txBody>
          <a:bodyPr/>
          <a:lstStyle/>
          <a:p>
            <a:pPr lvl="1"/>
            <a:r>
              <a:rPr lang="en-AU" dirty="0" smtClean="0"/>
              <a:t>It is proposed that IEEE 802.11 WG </a:t>
            </a:r>
            <a:r>
              <a:rPr lang="en-AU" dirty="0"/>
              <a:t>consider a LS to ESTI BRAN asking they consider discouraging or limiting </a:t>
            </a:r>
            <a:r>
              <a:rPr lang="en-AU" i="1" dirty="0"/>
              <a:t>blocking </a:t>
            </a:r>
            <a:r>
              <a:rPr lang="en-AU" i="1" dirty="0" smtClean="0"/>
              <a:t>energy</a:t>
            </a:r>
          </a:p>
          <a:p>
            <a:pPr lvl="1"/>
            <a:r>
              <a:rPr lang="en-AU" dirty="0" smtClean="0"/>
              <a:t>This would be consistent with IEEE 802’s previous LS’s to 3GPP RAN/RAN1 related to </a:t>
            </a:r>
            <a:r>
              <a:rPr lang="en-AU" i="1" dirty="0" smtClean="0"/>
              <a:t>blocking energy</a:t>
            </a:r>
          </a:p>
          <a:p>
            <a:pPr lvl="1"/>
            <a:r>
              <a:rPr lang="en-AU" dirty="0" smtClean="0"/>
              <a:t>The complete proposed LS is in </a:t>
            </a:r>
            <a:r>
              <a:rPr lang="en-AU" dirty="0" smtClean="0">
                <a:solidFill>
                  <a:srgbClr val="FF0000"/>
                </a:solidFill>
                <a:hlinkClick r:id="rId2"/>
              </a:rPr>
              <a:t>11-18-0706r0</a:t>
            </a:r>
            <a:endParaRPr lang="en-AU" dirty="0" smtClean="0">
              <a:solidFill>
                <a:srgbClr val="FF0000"/>
              </a:solidFill>
            </a:endParaRPr>
          </a:p>
          <a:p>
            <a:pPr lvl="1"/>
            <a:r>
              <a:rPr lang="en-AU" dirty="0" smtClean="0"/>
              <a:t>A possible motion for Thu PM1 is:</a:t>
            </a:r>
          </a:p>
          <a:p>
            <a:pPr lvl="2"/>
            <a:r>
              <a:rPr lang="en-AU" i="1" dirty="0" smtClean="0"/>
              <a:t>The IEEE 802.11 </a:t>
            </a:r>
            <a:r>
              <a:rPr lang="en-AU" i="1" dirty="0" err="1" smtClean="0"/>
              <a:t>Coex</a:t>
            </a:r>
            <a:r>
              <a:rPr lang="en-AU" i="1" dirty="0" smtClean="0"/>
              <a:t> SC recommends that the material in</a:t>
            </a:r>
            <a:r>
              <a:rPr lang="en-AU" i="1" dirty="0">
                <a:solidFill>
                  <a:srgbClr val="FF0000"/>
                </a:solidFill>
                <a:hlinkClick r:id="rId2"/>
              </a:rPr>
              <a:t> 11-18-0706r0</a:t>
            </a:r>
            <a:r>
              <a:rPr lang="en-AU" i="1" dirty="0" smtClean="0"/>
              <a:t> be sent to ETSI BRAN, expressing support for discouraging or limiting the use of blocking energy</a:t>
            </a:r>
            <a:endParaRPr lang="en-AU" i="1" dirty="0"/>
          </a:p>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16985911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3521759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3GPP RAN1 </a:t>
            </a:r>
            <a:r>
              <a:rPr lang="en-AU" dirty="0" smtClean="0">
                <a:solidFill>
                  <a:srgbClr val="FF0000"/>
                </a:solidFill>
              </a:rPr>
              <a:t>(#</a:t>
            </a:r>
            <a:r>
              <a:rPr lang="en-AU" dirty="0" err="1" smtClean="0">
                <a:solidFill>
                  <a:srgbClr val="FF0000"/>
                </a:solidFill>
              </a:rPr>
              <a:t>tbd</a:t>
            </a:r>
            <a:r>
              <a:rPr lang="en-AU" dirty="0" smtClean="0">
                <a:solidFill>
                  <a:srgbClr val="FF0000"/>
                </a:solidFill>
              </a:rPr>
              <a:t>) </a:t>
            </a:r>
            <a:r>
              <a:rPr lang="en-AU" dirty="0" smtClean="0">
                <a:solidFill>
                  <a:srgbClr val="FF0000"/>
                </a:solidFill>
              </a:rPr>
              <a:t>was held </a:t>
            </a:r>
            <a:r>
              <a:rPr lang="en-AU" dirty="0" smtClean="0">
                <a:solidFill>
                  <a:srgbClr val="FF0000"/>
                </a:solidFill>
              </a:rPr>
              <a:t>when in where</a:t>
            </a:r>
            <a:endParaRPr lang="en-AU" dirty="0" smtClean="0">
              <a:solidFill>
                <a:srgbClr val="FF0000"/>
              </a:solidFill>
            </a:endParaRPr>
          </a:p>
          <a:p>
            <a:pPr lvl="1"/>
            <a:r>
              <a:rPr lang="en-AU" dirty="0" smtClean="0"/>
              <a:t>The </a:t>
            </a:r>
            <a:r>
              <a:rPr lang="en-AU" dirty="0" err="1" smtClean="0"/>
              <a:t>Coex</a:t>
            </a:r>
            <a:r>
              <a:rPr lang="en-AU" dirty="0" smtClean="0"/>
              <a:t> SC may hear a status update … focused on coexistence issues of course!</a:t>
            </a:r>
          </a:p>
          <a:p>
            <a:pPr lvl="2"/>
            <a:r>
              <a:rPr lang="en-AU" dirty="0" smtClean="0"/>
              <a:t>See </a:t>
            </a:r>
            <a:r>
              <a:rPr lang="en-AU" dirty="0" err="1" smtClean="0">
                <a:solidFill>
                  <a:srgbClr val="FF0000"/>
                </a:solidFill>
              </a:rPr>
              <a:t>tbd</a:t>
            </a:r>
            <a:endParaRPr lang="en-US" dirty="0" smtClean="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296168201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6GHz greenfield</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9125073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a:t>
            </a:r>
            <a:r>
              <a:rPr lang="en-AU" dirty="0" smtClean="0"/>
              <a:t>previously noted another </a:t>
            </a:r>
            <a:r>
              <a:rPr lang="en-AU" dirty="0" smtClean="0"/>
              <a:t>perspective on sharing new spectrum from LTE community</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
        <p:nvSpPr>
          <p:cNvPr id="3" name="Content Placeholder 2"/>
          <p:cNvSpPr>
            <a:spLocks noGrp="1"/>
          </p:cNvSpPr>
          <p:nvPr>
            <p:ph idx="1"/>
          </p:nvPr>
        </p:nvSpPr>
        <p:spPr/>
        <p:txBody>
          <a:bodyPr/>
          <a:lstStyle/>
          <a:p>
            <a:pPr lvl="1"/>
            <a:r>
              <a:rPr lang="en-AU" dirty="0" smtClean="0"/>
              <a:t>In previous meetings the </a:t>
            </a:r>
            <a:r>
              <a:rPr lang="en-AU" dirty="0" err="1" smtClean="0"/>
              <a:t>Coex</a:t>
            </a:r>
            <a:r>
              <a:rPr lang="en-AU" dirty="0" smtClean="0"/>
              <a:t> SC has discussed the possibility of new coexistence mechanisms in new spectrum</a:t>
            </a:r>
          </a:p>
          <a:p>
            <a:pPr lvl="2"/>
            <a:r>
              <a:rPr lang="en-AU" dirty="0" err="1" smtClean="0"/>
              <a:t>eg</a:t>
            </a:r>
            <a:r>
              <a:rPr lang="en-AU" dirty="0" smtClean="0"/>
              <a:t> a new preamble at 6Ghz</a:t>
            </a:r>
          </a:p>
          <a:p>
            <a:pPr lvl="1"/>
            <a:r>
              <a:rPr lang="en-AU" dirty="0" smtClean="0"/>
              <a:t>There was not much interest at the time, mainly because most in the 802.11 community want to think of 6GHz as an extension of 5GHz </a:t>
            </a:r>
          </a:p>
          <a:p>
            <a:pPr lvl="2"/>
            <a:r>
              <a:rPr lang="en-AU" dirty="0" smtClean="0"/>
              <a:t>The simplest approach, aligned with status quo</a:t>
            </a:r>
          </a:p>
          <a:p>
            <a:pPr lvl="1"/>
            <a:r>
              <a:rPr lang="en-AU" dirty="0" smtClean="0"/>
              <a:t>However, it appears the LTE community has different ideas</a:t>
            </a:r>
          </a:p>
          <a:p>
            <a:pPr lvl="2"/>
            <a:r>
              <a:rPr lang="en-AU" dirty="0" smtClean="0"/>
              <a:t>See embedded </a:t>
            </a:r>
            <a:r>
              <a:rPr lang="en-AU" dirty="0"/>
              <a:t>document from </a:t>
            </a:r>
            <a:r>
              <a:rPr lang="en-AU" dirty="0" smtClean="0"/>
              <a:t>Qualcomm, Nokia</a:t>
            </a:r>
            <a:br>
              <a:rPr lang="en-AU" dirty="0" smtClean="0"/>
            </a:br>
            <a:r>
              <a:rPr lang="en-AU" dirty="0" smtClean="0"/>
              <a:t>&amp; Ericsson to CEPT ECC </a:t>
            </a:r>
            <a:r>
              <a:rPr lang="en-AU" dirty="0" smtClean="0"/>
              <a:t>FM57</a:t>
            </a:r>
          </a:p>
          <a:p>
            <a:pPr lvl="1"/>
            <a:r>
              <a:rPr lang="en-AU" dirty="0" smtClean="0"/>
              <a:t>This material was discussed by the </a:t>
            </a:r>
            <a:r>
              <a:rPr lang="en-AU" dirty="0" err="1" smtClean="0"/>
              <a:t>Coex</a:t>
            </a:r>
            <a:r>
              <a:rPr lang="en-AU" dirty="0" smtClean="0"/>
              <a:t> SC in Warsaw in May 2018</a:t>
            </a:r>
            <a:endParaRPr lang="en-AU" dirty="0" smtClean="0"/>
          </a:p>
        </p:txBody>
      </p:sp>
      <p:graphicFrame>
        <p:nvGraphicFramePr>
          <p:cNvPr id="7" name="Content Placeholder 5"/>
          <p:cNvGraphicFramePr>
            <a:graphicFrameLocks noChangeAspect="1"/>
          </p:cNvGraphicFramePr>
          <p:nvPr>
            <p:extLst/>
          </p:nvPr>
        </p:nvGraphicFramePr>
        <p:xfrm>
          <a:off x="7120700" y="4038600"/>
          <a:ext cx="914400" cy="792163"/>
        </p:xfrm>
        <a:graphic>
          <a:graphicData uri="http://schemas.openxmlformats.org/presentationml/2006/ole">
            <mc:AlternateContent xmlns:mc="http://schemas.openxmlformats.org/markup-compatibility/2006">
              <mc:Choice xmlns:v="urn:schemas-microsoft-com:vml" Requires="v">
                <p:oleObj spid="_x0000_s11272" name="Document" showAsIcon="1" r:id="rId3" imgW="914400" imgH="792360" progId="Word.Document.12">
                  <p:embed/>
                </p:oleObj>
              </mc:Choice>
              <mc:Fallback>
                <p:oleObj name="Document" showAsIcon="1" r:id="rId3" imgW="914400" imgH="792360" progId="Word.Document.12">
                  <p:embed/>
                  <p:pic>
                    <p:nvPicPr>
                      <p:cNvPr id="7" name="Content Placeholder 5"/>
                      <p:cNvPicPr/>
                      <p:nvPr/>
                    </p:nvPicPr>
                    <p:blipFill>
                      <a:blip r:embed="rId4"/>
                      <a:stretch>
                        <a:fillRect/>
                      </a:stretch>
                    </p:blipFill>
                    <p:spPr>
                      <a:xfrm>
                        <a:off x="7120700" y="40386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10776088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 submission to FM57 proposes non LBT style access in the 6GHz band</a:t>
            </a:r>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pic>
        <p:nvPicPr>
          <p:cNvPr id="6" name="Picture 5"/>
          <p:cNvPicPr>
            <a:picLocks noChangeAspect="1"/>
          </p:cNvPicPr>
          <p:nvPr/>
        </p:nvPicPr>
        <p:blipFill>
          <a:blip r:embed="rId2"/>
          <a:stretch>
            <a:fillRect/>
          </a:stretch>
        </p:blipFill>
        <p:spPr>
          <a:xfrm>
            <a:off x="685800" y="1981200"/>
            <a:ext cx="7772400" cy="4243350"/>
          </a:xfrm>
          <a:prstGeom prst="rect">
            <a:avLst/>
          </a:prstGeom>
          <a:ln>
            <a:solidFill>
              <a:schemeClr val="tx1"/>
            </a:solidFill>
          </a:ln>
        </p:spPr>
      </p:pic>
    </p:spTree>
    <p:extLst>
      <p:ext uri="{BB962C8B-B14F-4D97-AF65-F5344CB8AC3E}">
        <p14:creationId xmlns:p14="http://schemas.microsoft.com/office/powerpoint/2010/main" val="9619812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Chair sent a call to action in May 2018</a:t>
            </a:r>
            <a:endParaRPr lang="en-AU" dirty="0"/>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i="1" dirty="0" smtClean="0"/>
              <a:t>… discussions </a:t>
            </a:r>
            <a:r>
              <a:rPr lang="en-AU" i="1" dirty="0"/>
              <a:t>are beginning to transition from coexistence in the legacy 5GHz band (legacy in the sense they contain a large number of existing Wi-Fi deployments) to coexistence in the greenfield 6GHz band (greenfield in the sense it currently contains few/no Wi-Fi or unlicensed LTE deployments). The greenfield nature of 6GHz means that we can more easily consider different coexistence mechanisms and </a:t>
            </a:r>
            <a:r>
              <a:rPr lang="en-AU" i="1" dirty="0" smtClean="0"/>
              <a:t>thresholds.</a:t>
            </a:r>
          </a:p>
          <a:p>
            <a:pPr lvl="1"/>
            <a:r>
              <a:rPr lang="en-AU" i="1" dirty="0" smtClean="0"/>
              <a:t>Indeed</a:t>
            </a:r>
            <a:r>
              <a:rPr lang="en-AU" i="1" dirty="0"/>
              <a:t>, a variety of suggestions have been made for mechanisms that are claimed to support fair and efficient coexistence between 802.11 and other technologies in the 6Ghz band, including:</a:t>
            </a:r>
          </a:p>
          <a:p>
            <a:pPr lvl="2"/>
            <a:r>
              <a:rPr lang="en-AU" i="1" dirty="0"/>
              <a:t>Status quo: use the 5GHz rules (from refined EN 301 893) in 6Ghz band</a:t>
            </a:r>
          </a:p>
          <a:p>
            <a:pPr lvl="2"/>
            <a:r>
              <a:rPr lang="en-AU" i="1" dirty="0"/>
              <a:t>ED-only: all technologies use ED-only (</a:t>
            </a:r>
            <a:r>
              <a:rPr lang="en-AU" i="1" dirty="0" err="1"/>
              <a:t>ie</a:t>
            </a:r>
            <a:r>
              <a:rPr lang="en-AU" i="1" dirty="0"/>
              <a:t> no use of PD)</a:t>
            </a:r>
          </a:p>
          <a:p>
            <a:pPr lvl="3"/>
            <a:r>
              <a:rPr lang="en-AU" i="1" dirty="0"/>
              <a:t>Thresholds suggested include -72dBm, -62dB or even -</a:t>
            </a:r>
            <a:r>
              <a:rPr lang="en-AU" i="1" dirty="0" smtClean="0"/>
              <a:t>52dBm</a:t>
            </a:r>
          </a:p>
          <a:p>
            <a:pPr lvl="2"/>
            <a:r>
              <a:rPr lang="en-AU" i="1" dirty="0" smtClean="0"/>
              <a:t>…</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4029174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2"/>
            <a:r>
              <a:rPr lang="en-AU" dirty="0" smtClean="0"/>
              <a:t>… </a:t>
            </a:r>
          </a:p>
          <a:p>
            <a:pPr lvl="2"/>
            <a:r>
              <a:rPr lang="en-AU" i="1" dirty="0" smtClean="0"/>
              <a:t>Common </a:t>
            </a:r>
            <a:r>
              <a:rPr lang="en-AU" i="1" dirty="0"/>
              <a:t>preamble: all technologies use the traditional 802.11 mechanism and thresholds using a common preamble</a:t>
            </a:r>
          </a:p>
          <a:p>
            <a:pPr lvl="3"/>
            <a:r>
              <a:rPr lang="en-AU" i="1" dirty="0"/>
              <a:t>Could be either 802.11a preamble or a new preamble</a:t>
            </a:r>
          </a:p>
          <a:p>
            <a:pPr lvl="3"/>
            <a:r>
              <a:rPr lang="en-AU" i="1" dirty="0"/>
              <a:t>Note: the use of the 802.11a preamble is likely to unpopular in 3GPP, and previously 802.11 chip vendors indicated it was too late for them to consider a new preamble in 6GHz</a:t>
            </a:r>
          </a:p>
          <a:p>
            <a:pPr lvl="2"/>
            <a:r>
              <a:rPr lang="en-AU" i="1" dirty="0"/>
              <a:t>Alt 4: any technology that detects its own preamble at -82 dBm can use an ED of -62 dBm, otherwise a an ED of -72 dBm</a:t>
            </a:r>
          </a:p>
          <a:p>
            <a:pPr lvl="3"/>
            <a:r>
              <a:rPr lang="en-AU" i="1" dirty="0"/>
              <a:t>Note: this means that LAA would only defer to 802.11 at ED of -62dBm</a:t>
            </a:r>
          </a:p>
          <a:p>
            <a:pPr lvl="3"/>
            <a:r>
              <a:rPr lang="en-AU" i="1" dirty="0"/>
              <a:t>Note: IEEE 802.11 WG’s LS to ETSI BRAN  noted that 3GPP simulations have already demonstrated this approach is unfair to 802.11 systems using the traditional mechanism and </a:t>
            </a:r>
            <a:r>
              <a:rPr lang="en-AU" i="1" dirty="0" smtClean="0"/>
              <a:t>thresholds</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319271267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Chair sent a call to action in May 2018</a:t>
            </a:r>
          </a:p>
        </p:txBody>
      </p:sp>
      <p:sp>
        <p:nvSpPr>
          <p:cNvPr id="3" name="Content Placeholder 2"/>
          <p:cNvSpPr>
            <a:spLocks noGrp="1"/>
          </p:cNvSpPr>
          <p:nvPr>
            <p:ph idx="1"/>
          </p:nvPr>
        </p:nvSpPr>
        <p:spPr/>
        <p:txBody>
          <a:bodyPr/>
          <a:lstStyle/>
          <a:p>
            <a:r>
              <a:rPr lang="en-AU" dirty="0" smtClean="0"/>
              <a:t>Call to action sent by </a:t>
            </a:r>
            <a:r>
              <a:rPr lang="en-AU" dirty="0" err="1" smtClean="0"/>
              <a:t>Coex</a:t>
            </a:r>
            <a:r>
              <a:rPr lang="en-AU" dirty="0" smtClean="0"/>
              <a:t> SC Chair to reflector</a:t>
            </a:r>
          </a:p>
          <a:p>
            <a:pPr lvl="1"/>
            <a:r>
              <a:rPr lang="en-AU" b="1" i="1" dirty="0" smtClean="0"/>
              <a:t>Call </a:t>
            </a:r>
            <a:r>
              <a:rPr lang="en-AU" b="1" i="1" dirty="0"/>
              <a:t>for action</a:t>
            </a:r>
            <a:r>
              <a:rPr lang="en-AU" i="1" dirty="0"/>
              <a:t>: I would ask that anyone who has studies that support any of these options, or that show any of these options are unacceptable, to make them available for consideration by the IEEE 802.11 Coexistence SC in July or Sept or at the proposed 802.11/3GPP Coexistence </a:t>
            </a:r>
            <a:r>
              <a:rPr lang="en-AU" i="1" dirty="0" smtClean="0"/>
              <a:t>Workshop.</a:t>
            </a:r>
          </a:p>
          <a:p>
            <a:pPr lvl="1"/>
            <a:r>
              <a:rPr lang="en-AU" i="1" dirty="0" smtClean="0"/>
              <a:t>Studies </a:t>
            </a:r>
            <a:r>
              <a:rPr lang="en-AU" i="1" dirty="0"/>
              <a:t>could be based on analysis, old or new simulations or actual deployment </a:t>
            </a:r>
            <a:r>
              <a:rPr lang="en-AU" i="1" dirty="0" smtClean="0"/>
              <a:t>measurements.</a:t>
            </a:r>
          </a:p>
          <a:p>
            <a:pPr lvl="1"/>
            <a:r>
              <a:rPr lang="en-AU" i="1" dirty="0" smtClean="0"/>
              <a:t>If </a:t>
            </a:r>
            <a:r>
              <a:rPr lang="en-AU" i="1" dirty="0"/>
              <a:t>you think you might be able to contribute such a study, please ping me as soon as possible so I can plan upcoming agendas.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0487899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next steps for discussion about 6GHz coexistence</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52</a:t>
            </a:fld>
            <a:endParaRPr lang="en-US"/>
          </a:p>
        </p:txBody>
      </p:sp>
    </p:spTree>
    <p:extLst>
      <p:ext uri="{BB962C8B-B14F-4D97-AF65-F5344CB8AC3E}">
        <p14:creationId xmlns:p14="http://schemas.microsoft.com/office/powerpoint/2010/main" val="41620189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workshop?</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53</a:t>
            </a:fld>
            <a:endParaRPr lang="en-US"/>
          </a:p>
        </p:txBody>
      </p:sp>
    </p:spTree>
    <p:extLst>
      <p:ext uri="{BB962C8B-B14F-4D97-AF65-F5344CB8AC3E}">
        <p14:creationId xmlns:p14="http://schemas.microsoft.com/office/powerpoint/2010/main" val="27023492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802.11 WG will probably need to work with 3GPP RAN1 on “fair” access in 6GHz</a:t>
            </a:r>
            <a:endParaRPr lang="en-AU" dirty="0"/>
          </a:p>
        </p:txBody>
      </p:sp>
      <p:sp>
        <p:nvSpPr>
          <p:cNvPr id="3" name="Content Placeholder 2"/>
          <p:cNvSpPr>
            <a:spLocks noGrp="1"/>
          </p:cNvSpPr>
          <p:nvPr>
            <p:ph idx="1"/>
          </p:nvPr>
        </p:nvSpPr>
        <p:spPr/>
        <p:txBody>
          <a:bodyPr/>
          <a:lstStyle/>
          <a:p>
            <a:pPr lvl="1"/>
            <a:r>
              <a:rPr lang="en-AU" dirty="0" smtClean="0"/>
              <a:t>It was noted in Chicago that 3GPP is treating 802.11 as an incumbent in the 5GHz band, which they have agreed to protect with a “one way definition”</a:t>
            </a:r>
          </a:p>
          <a:p>
            <a:pPr lvl="2"/>
            <a:r>
              <a:rPr lang="en-AU" dirty="0" err="1" smtClean="0"/>
              <a:t>ie</a:t>
            </a:r>
            <a:r>
              <a:rPr lang="en-AU" dirty="0" smtClean="0"/>
              <a:t>, the addition of an LAA systems will not cause any more loss of performance on a Wi-Fi system that the addition of a Wi-Fi system will cause </a:t>
            </a:r>
          </a:p>
          <a:p>
            <a:pPr lvl="2"/>
            <a:r>
              <a:rPr lang="en-AU" dirty="0" err="1"/>
              <a:t>i</a:t>
            </a:r>
            <a:r>
              <a:rPr lang="en-AU" dirty="0" err="1" smtClean="0"/>
              <a:t>e</a:t>
            </a:r>
            <a:r>
              <a:rPr lang="en-AU" dirty="0" smtClean="0"/>
              <a:t>, there is no expectation that Wi-Fi (with possible exception of 802.11ax) will do the same to LAA</a:t>
            </a:r>
          </a:p>
          <a:p>
            <a:pPr lvl="1"/>
            <a:r>
              <a:rPr lang="en-AU" dirty="0" smtClean="0"/>
              <a:t>It was also noted that 3GPP consider 6 GHz to be greenfield spectrum and so Wi-Fi should expect no “incumbency” based protection </a:t>
            </a:r>
          </a:p>
          <a:p>
            <a:pPr lvl="1"/>
            <a:r>
              <a:rPr lang="en-AU" dirty="0" smtClean="0"/>
              <a:t>This highlights the need for 3GPP RAN1 and IEEE 802.11 to engage with the goal of agreeing on how fair access between all technologies can be maintained in the 6GHz band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4117984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will discuss the possibility of a workshop to engage with 3GPP RAN1 on sharing of </a:t>
            </a:r>
            <a:r>
              <a:rPr lang="en-AU" dirty="0" smtClean="0"/>
              <a:t>5/6GHz</a:t>
            </a:r>
            <a:endParaRPr lang="en-AU" dirty="0"/>
          </a:p>
        </p:txBody>
      </p:sp>
      <p:sp>
        <p:nvSpPr>
          <p:cNvPr id="3" name="Content Placeholder 2"/>
          <p:cNvSpPr>
            <a:spLocks noGrp="1"/>
          </p:cNvSpPr>
          <p:nvPr>
            <p:ph idx="1"/>
          </p:nvPr>
        </p:nvSpPr>
        <p:spPr/>
        <p:txBody>
          <a:bodyPr/>
          <a:lstStyle/>
          <a:p>
            <a:pPr lvl="1"/>
            <a:r>
              <a:rPr lang="en-AU" dirty="0" smtClean="0"/>
              <a:t>In Chicago it was suggested that IEEE 802.11 WG be proactive about engaging with 3GPP on “fair” sharing mechanisms for 6GHz</a:t>
            </a:r>
          </a:p>
          <a:p>
            <a:pPr lvl="1"/>
            <a:r>
              <a:rPr lang="en-AU" dirty="0" smtClean="0"/>
              <a:t>It was further suggested that IEEE 802 could invite 3GPP RAN1 to participate in a workshop on this </a:t>
            </a:r>
            <a:r>
              <a:rPr lang="en-AU" dirty="0" smtClean="0"/>
              <a:t>topic (as well is 5GHz)</a:t>
            </a:r>
            <a:endParaRPr lang="en-AU" dirty="0" smtClean="0"/>
          </a:p>
          <a:p>
            <a:pPr lvl="2"/>
            <a:r>
              <a:rPr lang="en-AU" dirty="0" smtClean="0"/>
              <a:t>Possibly at the IEEE </a:t>
            </a:r>
            <a:r>
              <a:rPr lang="en-AU" dirty="0" smtClean="0"/>
              <a:t>802.11 interim in Sept </a:t>
            </a:r>
            <a:r>
              <a:rPr lang="en-AU" dirty="0" smtClean="0"/>
              <a:t>2018 (with invitation in </a:t>
            </a:r>
            <a:r>
              <a:rPr lang="en-AU" dirty="0" smtClean="0"/>
              <a:t>July </a:t>
            </a:r>
            <a:r>
              <a:rPr lang="en-AU" dirty="0" smtClean="0"/>
              <a:t>2018)</a:t>
            </a:r>
          </a:p>
          <a:p>
            <a:pPr lvl="1"/>
            <a:r>
              <a:rPr lang="en-AU" dirty="0" smtClean="0"/>
              <a:t>There </a:t>
            </a:r>
            <a:r>
              <a:rPr lang="en-AU" dirty="0"/>
              <a:t>has been some </a:t>
            </a:r>
            <a:r>
              <a:rPr lang="en-AU" dirty="0" smtClean="0"/>
              <a:t>positive feedback </a:t>
            </a:r>
            <a:r>
              <a:rPr lang="en-AU" dirty="0"/>
              <a:t>to the suggestion for a </a:t>
            </a:r>
            <a:r>
              <a:rPr lang="en-AU" dirty="0" smtClean="0"/>
              <a:t>workshop but no one has really stepped up</a:t>
            </a:r>
          </a:p>
          <a:p>
            <a:pPr lvl="2"/>
            <a:r>
              <a:rPr lang="en-AU" dirty="0" smtClean="0"/>
              <a:t>Agenda</a:t>
            </a:r>
          </a:p>
          <a:p>
            <a:pPr lvl="2"/>
            <a:r>
              <a:rPr lang="en-AU" dirty="0" smtClean="0"/>
              <a:t>Contributions</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404941282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at least flagging to 3GPP RAN1 that 802.11 WG is interested in coexistence</a:t>
            </a:r>
            <a:endParaRPr lang="en-AU" dirty="0"/>
          </a:p>
        </p:txBody>
      </p:sp>
      <p:sp>
        <p:nvSpPr>
          <p:cNvPr id="3" name="Content Placeholder 2"/>
          <p:cNvSpPr>
            <a:spLocks noGrp="1"/>
          </p:cNvSpPr>
          <p:nvPr>
            <p:ph idx="1"/>
          </p:nvPr>
        </p:nvSpPr>
        <p:spPr/>
        <p:txBody>
          <a:bodyPr/>
          <a:lstStyle/>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29967492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57</a:t>
            </a:fld>
            <a:endParaRPr lang="en-US"/>
          </a:p>
        </p:txBody>
      </p:sp>
    </p:spTree>
    <p:extLst>
      <p:ext uri="{BB962C8B-B14F-4D97-AF65-F5344CB8AC3E}">
        <p14:creationId xmlns:p14="http://schemas.microsoft.com/office/powerpoint/2010/main" val="81346627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58</a:t>
            </a:fld>
            <a:endParaRPr lang="en-US"/>
          </a:p>
        </p:txBody>
      </p:sp>
    </p:spTree>
    <p:extLst>
      <p:ext uri="{BB962C8B-B14F-4D97-AF65-F5344CB8AC3E}">
        <p14:creationId xmlns:p14="http://schemas.microsoft.com/office/powerpoint/2010/main" val="172849879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59</a:t>
            </a:fld>
            <a:endParaRPr lang="en-US"/>
          </a:p>
        </p:txBody>
      </p:sp>
    </p:spTree>
    <p:extLst>
      <p:ext uri="{BB962C8B-B14F-4D97-AF65-F5344CB8AC3E}">
        <p14:creationId xmlns:p14="http://schemas.microsoft.com/office/powerpoint/2010/main" val="1065741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a:t>
            </a:r>
            <a:r>
              <a:rPr lang="en-AU" altLang="en-US" sz="1400" dirty="0" smtClean="0"/>
              <a:t>. A </a:t>
            </a:r>
            <a:r>
              <a:rPr lang="en-AU" altLang="en-US" sz="1400" dirty="0"/>
              <a:t>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a:t>
            </a:r>
            <a:r>
              <a:rPr lang="en-GB" altLang="en-US" sz="1400" dirty="0" smtClean="0"/>
              <a:t>. If </a:t>
            </a:r>
            <a:r>
              <a:rPr lang="en-GB" altLang="en-US" sz="1400" dirty="0"/>
              <a:t>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review the most recent LS from WFA to 3GPP RAN4</a:t>
            </a:r>
            <a:endParaRPr lang="en-AU" dirty="0"/>
          </a:p>
        </p:txBody>
      </p:sp>
      <p:sp>
        <p:nvSpPr>
          <p:cNvPr id="3" name="Content Placeholder 2"/>
          <p:cNvSpPr>
            <a:spLocks noGrp="1"/>
          </p:cNvSpPr>
          <p:nvPr>
            <p:ph idx="1"/>
          </p:nvPr>
        </p:nvSpPr>
        <p:spPr/>
        <p:txBody>
          <a:bodyPr/>
          <a:lstStyle/>
          <a:p>
            <a:pPr lvl="1"/>
            <a:r>
              <a:rPr lang="en-AU" dirty="0" smtClean="0"/>
              <a:t>It is understood that the WFA has not yet sent a response  …</a:t>
            </a:r>
          </a:p>
          <a:p>
            <a:pPr lvl="1"/>
            <a:r>
              <a:rPr lang="en-AU" dirty="0" smtClean="0"/>
              <a:t>… and so there will be no further discussion at this time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60</a:t>
            </a:fld>
            <a:endParaRPr lang="en-US"/>
          </a:p>
        </p:txBody>
      </p:sp>
    </p:spTree>
    <p:extLst>
      <p:ext uri="{BB962C8B-B14F-4D97-AF65-F5344CB8AC3E}">
        <p14:creationId xmlns:p14="http://schemas.microsoft.com/office/powerpoint/2010/main" val="266636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61</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So </a:t>
            </a:r>
            <a:r>
              <a:rPr lang="en-AU" dirty="0" smtClean="0"/>
              <a:t>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62</a:t>
            </a:fld>
            <a:endParaRPr lang="en-US"/>
          </a:p>
        </p:txBody>
      </p:sp>
    </p:spTree>
    <p:extLst>
      <p:ext uri="{BB962C8B-B14F-4D97-AF65-F5344CB8AC3E}">
        <p14:creationId xmlns:p14="http://schemas.microsoft.com/office/powerpoint/2010/main" val="25388568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Update on deterministic access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63</a:t>
            </a:fld>
            <a:endParaRPr lang="en-US"/>
          </a:p>
        </p:txBody>
      </p:sp>
    </p:spTree>
    <p:extLst>
      <p:ext uri="{BB962C8B-B14F-4D97-AF65-F5344CB8AC3E}">
        <p14:creationId xmlns:p14="http://schemas.microsoft.com/office/powerpoint/2010/main" val="38109268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SC may discuss the deterministic access mechanism and its effect on coexistence</a:t>
            </a:r>
            <a:endParaRPr lang="en-AU" dirty="0"/>
          </a:p>
        </p:txBody>
      </p:sp>
      <p:sp>
        <p:nvSpPr>
          <p:cNvPr id="3" name="Content Placeholder 2"/>
          <p:cNvSpPr>
            <a:spLocks noGrp="1"/>
          </p:cNvSpPr>
          <p:nvPr>
            <p:ph idx="1"/>
          </p:nvPr>
        </p:nvSpPr>
        <p:spPr/>
        <p:txBody>
          <a:bodyPr/>
          <a:lstStyle/>
          <a:p>
            <a:endParaRPr lang="en-AU"/>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64</a:t>
            </a:fld>
            <a:endParaRPr lang="en-US"/>
          </a:p>
        </p:txBody>
      </p:sp>
    </p:spTree>
    <p:extLst>
      <p:ext uri="{BB962C8B-B14F-4D97-AF65-F5344CB8AC3E}">
        <p14:creationId xmlns:p14="http://schemas.microsoft.com/office/powerpoint/2010/main" val="4944935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a:t>
            </a:r>
            <a:r>
              <a:rPr lang="en-AU" sz="2400" b="1" dirty="0" smtClean="0">
                <a:solidFill>
                  <a:srgbClr val="FF0000"/>
                </a:solidFill>
              </a:rPr>
              <a:t>ETSI </a:t>
            </a:r>
            <a:r>
              <a:rPr lang="en-AU" sz="2400" b="1" dirty="0" smtClean="0">
                <a:solidFill>
                  <a:srgbClr val="FF0000"/>
                </a:solidFill>
              </a:rPr>
              <a:t>BRAN </a:t>
            </a:r>
            <a:r>
              <a:rPr lang="en-AU" sz="2400" b="1" dirty="0" smtClean="0">
                <a:solidFill>
                  <a:srgbClr val="FF0000"/>
                </a:solidFill>
              </a:rPr>
              <a:t>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65</a:t>
            </a:fld>
            <a:endParaRPr lang="en-US"/>
          </a:p>
        </p:txBody>
      </p:sp>
    </p:spTree>
    <p:extLst>
      <p:ext uri="{BB962C8B-B14F-4D97-AF65-F5344CB8AC3E}">
        <p14:creationId xmlns:p14="http://schemas.microsoft.com/office/powerpoint/2010/main" val="24091601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SC may </a:t>
            </a:r>
            <a:r>
              <a:rPr lang="en-AU" dirty="0" smtClean="0"/>
              <a:t>discuss </a:t>
            </a:r>
            <a:r>
              <a:rPr lang="en-AU" dirty="0"/>
              <a:t>the next ETSI BRAN meeting in </a:t>
            </a:r>
            <a:r>
              <a:rPr lang="en-AU" dirty="0">
                <a:solidFill>
                  <a:srgbClr val="FF0000"/>
                </a:solidFill>
              </a:rPr>
              <a:t>month</a:t>
            </a:r>
            <a:endParaRPr lang="en-AU" dirty="0"/>
          </a:p>
        </p:txBody>
      </p:sp>
      <p:sp>
        <p:nvSpPr>
          <p:cNvPr id="3" name="Content Placeholder 2"/>
          <p:cNvSpPr>
            <a:spLocks noGrp="1"/>
          </p:cNvSpPr>
          <p:nvPr>
            <p:ph idx="1"/>
          </p:nvPr>
        </p:nvSpPr>
        <p:spPr/>
        <p:txBody>
          <a:bodyPr/>
          <a:lstStyle/>
          <a:p>
            <a:pPr lvl="1"/>
            <a:r>
              <a:rPr lang="en-AU" dirty="0"/>
              <a:t>The SC may also discuss the next ETSI BRAN meeting in </a:t>
            </a:r>
            <a:r>
              <a:rPr lang="en-AU" dirty="0">
                <a:solidFill>
                  <a:srgbClr val="FF0000"/>
                </a:solidFill>
              </a:rPr>
              <a:t>month</a:t>
            </a:r>
          </a:p>
          <a:p>
            <a:pPr lvl="2"/>
            <a:r>
              <a:rPr lang="en-AU" dirty="0" smtClean="0"/>
              <a:t>Topics</a:t>
            </a:r>
          </a:p>
          <a:p>
            <a:pPr lvl="2"/>
            <a:r>
              <a:rPr lang="en-AU" dirty="0" smtClean="0"/>
              <a:t>Participation </a:t>
            </a:r>
            <a:r>
              <a:rPr lang="en-AU" dirty="0"/>
              <a:t>by Wi-Fi stakeholders</a:t>
            </a:r>
          </a:p>
          <a:p>
            <a:pPr lvl="2"/>
            <a:r>
              <a:rPr lang="en-AU" dirty="0"/>
              <a:t>Potential LS’s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66</a:t>
            </a:fld>
            <a:endParaRPr lang="en-US"/>
          </a:p>
        </p:txBody>
      </p:sp>
    </p:spTree>
    <p:extLst>
      <p:ext uri="{BB962C8B-B14F-4D97-AF65-F5344CB8AC3E}">
        <p14:creationId xmlns:p14="http://schemas.microsoft.com/office/powerpoint/2010/main" val="365846499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67</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a:t>
            </a:r>
            <a:r>
              <a:rPr lang="en-AU" dirty="0" smtClean="0"/>
              <a:t>Hawaii</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a:t>
            </a:r>
            <a:r>
              <a:rPr lang="en-AU" dirty="0" smtClean="0"/>
              <a:t>of 3GPP RAN1 activities</a:t>
            </a:r>
          </a:p>
          <a:p>
            <a:pPr lvl="3"/>
            <a:r>
              <a:rPr lang="en-AU" dirty="0" smtClean="0"/>
              <a:t>Focus on NR-U</a:t>
            </a:r>
          </a:p>
          <a:p>
            <a:pPr lvl="2"/>
            <a:r>
              <a:rPr lang="en-AU" dirty="0" smtClean="0"/>
              <a:t>… &lt;other suggestions?&gt;</a:t>
            </a:r>
          </a:p>
          <a:p>
            <a:pPr lvl="2"/>
            <a:endParaRPr lang="en-AU" dirty="0"/>
          </a:p>
          <a:p>
            <a:pPr marL="184150" lvl="2" indent="0">
              <a:buNone/>
            </a:pPr>
            <a:endParaRPr lang="en-AU" dirty="0" smtClean="0"/>
          </a:p>
          <a:p>
            <a:pPr lvl="2"/>
            <a:endParaRPr lang="en-AU" dirty="0"/>
          </a:p>
          <a:p>
            <a:pPr lvl="2"/>
            <a:endParaRPr lang="en-AU" dirty="0" smtClean="0"/>
          </a:p>
          <a:p>
            <a:pPr lvl="2"/>
            <a:endParaRPr lang="en-AU" dirty="0"/>
          </a:p>
          <a:p>
            <a:pPr marL="0" indent="0"/>
            <a:r>
              <a:rPr lang="en-AU" dirty="0" smtClean="0">
                <a:solidFill>
                  <a:srgbClr val="FF0000"/>
                </a:solidFill>
              </a:rPr>
              <a:t>Bottom line: do not rely on a few people/companies to drive good coexistence between 802.11 and other technologies – they can’t do it by themselves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68</a:t>
            </a:fld>
            <a:endParaRPr lang="en-US"/>
          </a:p>
        </p:txBody>
      </p:sp>
    </p:spTree>
    <p:extLst>
      <p:ext uri="{BB962C8B-B14F-4D97-AF65-F5344CB8AC3E}">
        <p14:creationId xmlns:p14="http://schemas.microsoft.com/office/powerpoint/2010/main" val="24619790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a:t>
            </a:r>
            <a:r>
              <a:rPr lang="en-AU" dirty="0" smtClean="0"/>
              <a:t>San Diego </a:t>
            </a:r>
            <a:r>
              <a:rPr lang="en-AU" dirty="0" smtClean="0"/>
              <a:t>in </a:t>
            </a:r>
            <a:r>
              <a:rPr lang="en-AU" dirty="0" smtClean="0"/>
              <a:t>July </a:t>
            </a:r>
            <a:r>
              <a:rPr lang="en-AU" dirty="0" smtClean="0"/>
              <a:t>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69</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smtClean="0"/>
              <a:t>agenda for San Diego</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Scope of IEEE 802.11 Coexistence </a:t>
            </a:r>
            <a:r>
              <a:rPr lang="en-AU" dirty="0" smtClean="0"/>
              <a:t>SC</a:t>
            </a:r>
            <a:r>
              <a:rPr lang="en-AU" dirty="0" smtClean="0"/>
              <a:t> (a reminder)</a:t>
            </a:r>
          </a:p>
          <a:p>
            <a:pPr lvl="2"/>
            <a:r>
              <a:rPr lang="en-AU" dirty="0" smtClean="0"/>
              <a:t>Relationships</a:t>
            </a:r>
            <a:endParaRPr lang="en-AU" dirty="0" smtClean="0"/>
          </a:p>
          <a:p>
            <a:pPr lvl="3"/>
            <a:r>
              <a:rPr lang="en-AU" dirty="0"/>
              <a:t>Review </a:t>
            </a:r>
            <a:r>
              <a:rPr lang="en-AU" dirty="0" smtClean="0"/>
              <a:t>recent ETSI BRAN meeting </a:t>
            </a:r>
            <a:r>
              <a:rPr lang="en-AU" dirty="0" smtClean="0"/>
              <a:t>results</a:t>
            </a:r>
            <a:endParaRPr lang="en-AU" dirty="0" smtClean="0"/>
          </a:p>
          <a:p>
            <a:pPr lvl="3"/>
            <a:r>
              <a:rPr lang="en-AU" dirty="0" smtClean="0"/>
              <a:t>Review recent 3GPP RAN1 activities</a:t>
            </a:r>
          </a:p>
          <a:p>
            <a:pPr lvl="3"/>
            <a:r>
              <a:rPr lang="en-AU" dirty="0" smtClean="0"/>
              <a:t>Discuss possibility of a </a:t>
            </a:r>
            <a:r>
              <a:rPr lang="en-AU" dirty="0"/>
              <a:t>coexistence workshop </a:t>
            </a:r>
            <a:r>
              <a:rPr lang="en-AU" dirty="0" smtClean="0"/>
              <a:t>(and/or LS) with </a:t>
            </a:r>
            <a:r>
              <a:rPr lang="en-AU" dirty="0" smtClean="0"/>
              <a:t>3GPP</a:t>
            </a:r>
          </a:p>
          <a:p>
            <a:pPr lvl="3"/>
            <a:r>
              <a:rPr lang="en-AU" dirty="0" smtClean="0"/>
              <a:t>Follow up on WFA’s recent LS to 3GPP RAN4</a:t>
            </a:r>
          </a:p>
          <a:p>
            <a:pPr lvl="3"/>
            <a:r>
              <a:rPr lang="en-AU" dirty="0" smtClean="0"/>
              <a:t>…</a:t>
            </a:r>
          </a:p>
          <a:p>
            <a:pPr lvl="2"/>
            <a:r>
              <a:rPr lang="en-AU" dirty="0"/>
              <a:t>Technical issues</a:t>
            </a:r>
          </a:p>
          <a:p>
            <a:pPr lvl="3"/>
            <a:r>
              <a:rPr lang="en-AU" dirty="0"/>
              <a:t>Adaptivity in EN 301 893</a:t>
            </a:r>
            <a:endParaRPr lang="en-AU" dirty="0" smtClean="0"/>
          </a:p>
          <a:p>
            <a:pPr lvl="3"/>
            <a:r>
              <a:rPr lang="en-AU" dirty="0" smtClean="0"/>
              <a:t>Blocking energy </a:t>
            </a:r>
            <a:r>
              <a:rPr lang="en-AU" dirty="0" smtClean="0"/>
              <a:t>in ETSI BRAN</a:t>
            </a:r>
            <a:endParaRPr lang="en-AU" dirty="0" smtClean="0"/>
          </a:p>
          <a:p>
            <a:pPr lvl="3"/>
            <a:r>
              <a:rPr lang="en-AU" dirty="0" smtClean="0"/>
              <a:t>“Paused COT” </a:t>
            </a:r>
            <a:r>
              <a:rPr lang="en-AU" dirty="0"/>
              <a:t>interpretation in EN 301 893</a:t>
            </a:r>
            <a:endParaRPr lang="en-AU" dirty="0" smtClean="0"/>
          </a:p>
          <a:p>
            <a:pPr lvl="3"/>
            <a:r>
              <a:rPr lang="en-AU" dirty="0"/>
              <a:t>G</a:t>
            </a:r>
            <a:r>
              <a:rPr lang="en-AU" dirty="0" smtClean="0"/>
              <a:t>reenfield coexistence</a:t>
            </a:r>
          </a:p>
          <a:p>
            <a:pPr lvl="3"/>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49530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t>
            </a:r>
            <a:r>
              <a:rPr lang="en-AU" dirty="0"/>
              <a:t>agenda for San Diego</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MulteFire</a:t>
            </a:r>
            <a:endParaRPr lang="en-AU" dirty="0" smtClean="0"/>
          </a:p>
          <a:p>
            <a:pPr lvl="3"/>
            <a:r>
              <a:rPr lang="en-AU" dirty="0" smtClean="0"/>
              <a:t>Deterministic access</a:t>
            </a:r>
          </a:p>
          <a:p>
            <a:pPr lvl="3"/>
            <a:r>
              <a:rPr lang="en-AU" dirty="0" smtClean="0"/>
              <a:t>Next ETSI BRAN meeting</a:t>
            </a:r>
          </a:p>
          <a:p>
            <a:pPr lvl="3"/>
            <a:r>
              <a:rPr lang="en-AU" dirty="0" smtClean="0"/>
              <a:t>…</a:t>
            </a:r>
            <a:endParaRPr lang="en-AU" dirty="0" smtClean="0"/>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a:t>
            </a:r>
            <a:r>
              <a:rPr lang="en-AU" dirty="0" smtClean="0"/>
              <a:t>Warsaw</a:t>
            </a:r>
            <a:endParaRPr lang="en-AU" dirty="0"/>
          </a:p>
        </p:txBody>
      </p:sp>
      <p:sp>
        <p:nvSpPr>
          <p:cNvPr id="3" name="Content Placeholder 2"/>
          <p:cNvSpPr>
            <a:spLocks noGrp="1"/>
          </p:cNvSpPr>
          <p:nvPr>
            <p:ph idx="1"/>
          </p:nvPr>
        </p:nvSpPr>
        <p:spPr/>
        <p:txBody>
          <a:bodyPr/>
          <a:lstStyle/>
          <a:p>
            <a:pPr lvl="1"/>
            <a:r>
              <a:rPr lang="en-AU" dirty="0" smtClean="0"/>
              <a:t>The </a:t>
            </a:r>
            <a:r>
              <a:rPr lang="en-AU" dirty="0" smtClean="0"/>
              <a:t>minutes </a:t>
            </a:r>
            <a:r>
              <a:rPr lang="en-AU" dirty="0"/>
              <a:t>for the Coexistence SC at the </a:t>
            </a:r>
            <a:r>
              <a:rPr lang="en-AU" dirty="0" smtClean="0"/>
              <a:t>Warsaw </a:t>
            </a:r>
            <a:r>
              <a:rPr lang="en-AU" dirty="0"/>
              <a:t>meeting in </a:t>
            </a:r>
            <a:r>
              <a:rPr lang="en-AU" dirty="0" smtClean="0"/>
              <a:t>May 2018 </a:t>
            </a:r>
            <a:r>
              <a:rPr lang="en-AU" dirty="0" smtClean="0"/>
              <a:t>are </a:t>
            </a:r>
            <a:r>
              <a:rPr lang="en-AU" dirty="0" smtClean="0"/>
              <a:t>available on Mentor:</a:t>
            </a:r>
          </a:p>
          <a:p>
            <a:pPr lvl="2"/>
            <a:r>
              <a:rPr lang="en-AU" dirty="0" smtClean="0">
                <a:solidFill>
                  <a:srgbClr val="FF0000"/>
                </a:solidFill>
              </a:rPr>
              <a:t>11-18-xxxx-00</a:t>
            </a:r>
            <a:endParaRPr lang="en-AU" dirty="0" smtClean="0">
              <a:solidFill>
                <a:srgbClr val="FF0000"/>
              </a:solidFill>
            </a:endParaRPr>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5463</Words>
  <Application>Microsoft Office PowerPoint</Application>
  <PresentationFormat>On-screen Show (4:3)</PresentationFormat>
  <Paragraphs>526</Paragraphs>
  <Slides>69</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69</vt:i4>
      </vt:variant>
    </vt:vector>
  </HeadingPairs>
  <TitlesOfParts>
    <vt:vector size="76" baseType="lpstr">
      <vt:lpstr>Arial</vt:lpstr>
      <vt:lpstr>Times New Roman</vt:lpstr>
      <vt:lpstr>Wingdings</vt:lpstr>
      <vt:lpstr>802-11-Submission</vt:lpstr>
      <vt:lpstr>Microsoft PowerPoint Presentation</vt:lpstr>
      <vt:lpstr>Document</vt:lpstr>
      <vt:lpstr>Presentation</vt:lpstr>
      <vt:lpstr>Agenda for IEEE 802.11 Coexistence SC meeting in San Diego in July 2018</vt:lpstr>
      <vt:lpstr>Welcome to the 7th F2F meeting of the Coexistence Standing Committee in San Diego in July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 for San Diego</vt:lpstr>
      <vt:lpstr>The Coexistence SC will consider a proposed agenda for San Diego</vt:lpstr>
      <vt:lpstr>The Coexistence SC will consider approval of the meeting minutes from Warsaw</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 SC will hear reports of the ETSI BRAN meeting held in June 2018</vt:lpstr>
      <vt:lpstr>PowerPoint Presentation</vt:lpstr>
      <vt:lpstr>IEEE 802.11 WG sent a LS to ETSI BRAN in relation to the adaptivity clauses in EN 301 893</vt:lpstr>
      <vt:lpstr>ETSI BRAN considered a new proposal for adaptivity in EN 301 893</vt:lpstr>
      <vt:lpstr>The SC will hear the outcome of adaptivity discussions at ETSI BRAN in June </vt:lpstr>
      <vt:lpstr>PowerPoint Presentation</vt:lpstr>
      <vt:lpstr>The submission refining adaptivity related to “paused COT” was not discussed by ETSI BRAN in March 2018</vt:lpstr>
      <vt:lpstr>The SC may hear an update on BRAN discussion in June 2018 on adaptivity related to “paused COT”</vt:lpstr>
      <vt:lpstr>PowerPoint Presentation</vt:lpstr>
      <vt:lpstr>There is a disagreement within ETSI BRAN on an interpretation of the “paused COT” feature</vt:lpstr>
      <vt:lpstr>The interpretation of the “paused COT” feature has been discussed previously in Coex SC &amp; ETSI BRAN</vt:lpstr>
      <vt:lpstr>The interpretation of the “paused COT” feature has was discussed by ETSI BRAN in March 2018</vt:lpstr>
      <vt:lpstr>Recent 3GPP RAN discussion of the use of the “paused COT” feature makes interpretation important</vt:lpstr>
      <vt:lpstr>The SC will hear a report of the discussion about “paused COT” at ETSI BRAN in June 2018</vt:lpstr>
      <vt:lpstr>PowerPoint Presentation</vt:lpstr>
      <vt:lpstr>IEEE 802 has a long standing concern about the use of blocking energy </vt:lpstr>
      <vt:lpstr>IEEE 802’s discussion with 3GPP related to blocking energy ultimately went nowhere</vt:lpstr>
      <vt:lpstr>There was not consensus in ETSI BRAN on restricting the use of blocking energy as a compromise</vt:lpstr>
      <vt:lpstr>There was not consensus on the use of a new methodology being applied to blocking energy in LAA</vt:lpstr>
      <vt:lpstr>BRAN(18)097010 documented a methodology for dealing with “blindingly obvious” cases</vt:lpstr>
      <vt:lpstr>The BRAN(18)097010 methodology applied to blocking energy means it should be disallowed for LAA </vt:lpstr>
      <vt:lpstr>BRAN(18)097010 did not propose a mechanism for disallowing blocking energy for LAA </vt:lpstr>
      <vt:lpstr>There is still not consensus in ETSI BRAN on the question of blocking energy</vt:lpstr>
      <vt:lpstr>There is still not consensus in ETSI BRAN on the question of blocking energy</vt:lpstr>
      <vt:lpstr>Ericsson used an access method taxonomy to justify the use of blocking energy</vt:lpstr>
      <vt:lpstr>There was not consensus on the conclusions that can be drawn from the access method taxonomy </vt:lpstr>
      <vt:lpstr>The SC will hear an update on discussions about blocking energy at ESTI BRAN in June 2018</vt:lpstr>
      <vt:lpstr>PowerPoint Presentation</vt:lpstr>
      <vt:lpstr>It is proposed that the Coex SC discuss the situation related to blocking energy</vt:lpstr>
      <vt:lpstr>The WG may consider a LS to ESTI BRAN asking they consider discouraging or limiting blocking energy</vt:lpstr>
      <vt:lpstr>PowerPoint Presentation</vt:lpstr>
      <vt:lpstr>The Coex SC will hear an update on coexistence relevant activities at the recent 3GPP RAN1 meeting</vt:lpstr>
      <vt:lpstr>PowerPoint Presentation</vt:lpstr>
      <vt:lpstr>The Coex SC previously noted another perspective on sharing new spectrum from LTE community</vt:lpstr>
      <vt:lpstr>A submission to FM57 proposes non LBT style access in the 6GHz band</vt:lpstr>
      <vt:lpstr>The Coex SC Chair sent a call to action in May 2018</vt:lpstr>
      <vt:lpstr>The Coex SC Chair sent a call to action in May 2018</vt:lpstr>
      <vt:lpstr>The Coex SC Chair sent a call to action in May 2018</vt:lpstr>
      <vt:lpstr>The Coex SC will discuss next steps for discussion about 6GHz coexistence</vt:lpstr>
      <vt:lpstr>PowerPoint Presentation</vt:lpstr>
      <vt:lpstr>802.11 WG will probably need to work with 3GPP RAN1 on “fair” access in 6GHz</vt:lpstr>
      <vt:lpstr>The SC will discuss the possibility of a workshop to engage with 3GPP RAN1 on sharing of 5/6GHz</vt:lpstr>
      <vt:lpstr>The Coex SC will discuss at least flagging to 3GPP RAN1 that 802.11 WG is interested in coexistence</vt:lpstr>
      <vt:lpstr>PowerPoint Presentation</vt:lpstr>
      <vt:lpstr>In Irvine, the SC discussed a LS from WFA to 3GPP RAN in relation to coexistence testing</vt:lpstr>
      <vt:lpstr>The reply to the WFA confirmed 3GPP is reneging on previous validation commitments</vt:lpstr>
      <vt:lpstr>The Coex SC may review the most recent LS from WFA to 3GPP RAN4</vt:lpstr>
      <vt:lpstr>PowerPoint Presentation</vt:lpstr>
      <vt:lpstr>Does anyone think we should look at MulteFire coexistence?</vt:lpstr>
      <vt:lpstr>PowerPoint Presentation</vt:lpstr>
      <vt:lpstr>The SC may discuss the deterministic access mechanism and its effect on coexistence</vt:lpstr>
      <vt:lpstr>PowerPoint Presentation</vt:lpstr>
      <vt:lpstr>The SC may discuss the next ETSI BRAN meeting in month</vt:lpstr>
      <vt:lpstr>PowerPoint Presentation</vt:lpstr>
      <vt:lpstr>The Coex SC will discuss plans for the next session in Hawaii</vt:lpstr>
      <vt:lpstr>The IEEE 802.11 Coexistence SC meeting in San Diego in July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2018-06-01T06:46:53Z</dcterms:modified>
</cp:coreProperties>
</file>