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813" r:id="rId34"/>
    <p:sldId id="776" r:id="rId35"/>
    <p:sldId id="807" r:id="rId36"/>
    <p:sldId id="816" r:id="rId37"/>
    <p:sldId id="818" r:id="rId38"/>
    <p:sldId id="819" r:id="rId39"/>
    <p:sldId id="800" r:id="rId40"/>
    <p:sldId id="694" r:id="rId41"/>
    <p:sldId id="695" r:id="rId42"/>
    <p:sldId id="815" r:id="rId43"/>
    <p:sldId id="814" r:id="rId44"/>
    <p:sldId id="740" r:id="rId45"/>
    <p:sldId id="741"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64" d="100"/>
          <a:sy n="64" d="100"/>
        </p:scale>
        <p:origin x="696" y="4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547"/>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802.11-18/1042r9</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167"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a:t>
            </a:r>
            <a:r>
              <a:rPr lang="en-US" b="0" dirty="0" smtClean="0"/>
              <a:t>48</a:t>
            </a:r>
            <a:r>
              <a:rPr lang="en-US" dirty="0" smtClean="0"/>
              <a:t> </a:t>
            </a:r>
            <a:r>
              <a:rPr lang="en-US" dirty="0" smtClean="0"/>
              <a:t>s</a:t>
            </a:r>
            <a:r>
              <a:rPr lang="en-US" b="0" dirty="0" smtClean="0"/>
              <a:t>ubmissions (updated on July </a:t>
            </a:r>
            <a:r>
              <a:rPr lang="en-US" dirty="0" smtClean="0"/>
              <a:t>12</a:t>
            </a:r>
            <a:r>
              <a:rPr lang="en-US" b="0" dirty="0" smtClean="0"/>
              <a:t>)</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26150328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Vinod </a:t>
                      </a:r>
                      <a:r>
                        <a:rPr lang="en-US" sz="1100" b="0" i="0" u="none" strike="noStrike" dirty="0" err="1">
                          <a:solidFill>
                            <a:srgbClr val="00B050"/>
                          </a:solidFill>
                          <a:effectLst/>
                          <a:latin typeface="Calibri" panose="020F0502020204030204" pitchFamily="34" charset="0"/>
                        </a:rPr>
                        <a:t>Kristem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224432804"/>
              </p:ext>
            </p:extLst>
          </p:nvPr>
        </p:nvGraphicFramePr>
        <p:xfrm>
          <a:off x="677863" y="2621748"/>
          <a:ext cx="7772399" cy="2047257"/>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18/1204</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Formulation for OOK Waveform</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Rui</a:t>
                      </a:r>
                      <a:r>
                        <a:rPr lang="en-US" sz="1100" b="0" i="0" u="none" strike="noStrike" dirty="0" smtClean="0">
                          <a:solidFill>
                            <a:srgbClr val="00B050"/>
                          </a:solidFill>
                          <a:effectLst/>
                          <a:latin typeface="Calibri" panose="020F0502020204030204" pitchFamily="34" charset="0"/>
                        </a:rPr>
                        <a:t> Yang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InterDigital</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 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18/1179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Spectral Line suppression</a:t>
                      </a:r>
                      <a:r>
                        <a:rPr lang="en-US" sz="1100" b="0" i="0" u="none" strike="noStrike" baseline="0" dirty="0" smtClean="0">
                          <a:solidFill>
                            <a:srgbClr val="00B050"/>
                          </a:solidFill>
                          <a:effectLst/>
                          <a:latin typeface="Calibri" panose="020F0502020204030204" pitchFamily="34" charset="0"/>
                        </a:rPr>
                        <a:t> for MC-OOK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18/1218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Example</a:t>
                      </a:r>
                      <a:r>
                        <a:rPr lang="en-US" sz="1100" b="0" i="0" u="none" strike="noStrike" baseline="0" dirty="0" smtClean="0">
                          <a:solidFill>
                            <a:srgbClr val="00B050"/>
                          </a:solidFill>
                          <a:effectLst/>
                          <a:latin typeface="Calibri" panose="020F0502020204030204" pitchFamily="34" charset="0"/>
                        </a:rPr>
                        <a:t> OFDM symbols for the spec.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18/1302</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solidFill>
                            <a:schemeClr val="tx1"/>
                          </a:solidFill>
                          <a:effectLst/>
                        </a:rPr>
                        <a:t>Spec Text on Symbol Randomization</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Steve Shellhammer</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Qualcomm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PHY</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18/1311</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effectLst/>
                        </a:rPr>
                        <a:t>Spec Text on CSD recommendations</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Vinod </a:t>
                      </a:r>
                      <a:r>
                        <a:rPr lang="en-US" sz="1100" b="0" i="0" u="none" strike="noStrike" dirty="0" err="1">
                          <a:solidFill>
                            <a:schemeClr val="tx1"/>
                          </a:solidFill>
                          <a:effectLst/>
                          <a:latin typeface="Calibri" panose="020F0502020204030204" pitchFamily="34" charset="0"/>
                        </a:rPr>
                        <a:t>Kristem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97165752"/>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a:solidFill>
                            <a:schemeClr val="bg1">
                              <a:lumMod val="65000"/>
                            </a:schemeClr>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rgbClr val="00B05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043239364"/>
              </p:ext>
            </p:extLst>
          </p:nvPr>
        </p:nvGraphicFramePr>
        <p:xfrm>
          <a:off x="723900" y="2438400"/>
          <a:ext cx="7858635" cy="3079212"/>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18/1206</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Issues on channel usage in WUR FDMA transmission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Hanseul</a:t>
                      </a:r>
                      <a:r>
                        <a:rPr lang="en-US" sz="1100" b="0" i="0" u="none" strike="noStrike" dirty="0" smtClean="0">
                          <a:solidFill>
                            <a:srgbClr val="00B050"/>
                          </a:solidFill>
                          <a:effectLst/>
                          <a:latin typeface="Calibri" panose="020F0502020204030204" pitchFamily="34" charset="0"/>
                        </a:rPr>
                        <a:t> Hong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Yonsei</a:t>
                      </a:r>
                      <a:r>
                        <a:rPr lang="en-US" sz="1100" b="0" i="0" u="none" strike="noStrike" dirty="0" smtClean="0">
                          <a:solidFill>
                            <a:srgbClr val="00B050"/>
                          </a:solidFill>
                          <a:effectLst/>
                          <a:latin typeface="Calibri" panose="020F0502020204030204" pitchFamily="34" charset="0"/>
                        </a:rPr>
                        <a:t> Univ.</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18/1207</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11ba with Conventional 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Jinsoo</a:t>
                      </a:r>
                      <a:r>
                        <a:rPr lang="en-US" sz="1100" b="0" i="0" u="none" strike="noStrike" dirty="0" smtClean="0">
                          <a:solidFill>
                            <a:schemeClr val="bg1">
                              <a:lumMod val="65000"/>
                            </a:schemeClr>
                          </a:solidFill>
                          <a:effectLst/>
                          <a:latin typeface="Calibri" panose="020F0502020204030204" pitchFamily="34" charset="0"/>
                        </a:rPr>
                        <a:t> </a:t>
                      </a:r>
                      <a:r>
                        <a:rPr lang="en-US" sz="1100" b="0" i="0" u="none" strike="noStrike" dirty="0" err="1" smtClean="0">
                          <a:solidFill>
                            <a:schemeClr val="bg1">
                              <a:lumMod val="65000"/>
                            </a:schemeClr>
                          </a:solidFill>
                          <a:effectLst/>
                          <a:latin typeface="Calibri" panose="020F0502020204030204" pitchFamily="34" charset="0"/>
                        </a:rPr>
                        <a:t>Ahn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Yonsei</a:t>
                      </a:r>
                      <a:r>
                        <a:rPr lang="en-US" sz="1100" b="0" i="0" u="none" strike="noStrike" dirty="0" smtClean="0">
                          <a:solidFill>
                            <a:schemeClr val="bg1">
                              <a:lumMod val="65000"/>
                            </a:schemeClr>
                          </a:solidFill>
                          <a:effectLst/>
                          <a:latin typeface="Calibri" panose="020F0502020204030204" pitchFamily="34" charset="0"/>
                        </a:rPr>
                        <a:t> Univ.</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MAC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18/0895</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Addressing in VL Wake-up frame (SP)</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18/1241</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Remaining Issues on Individually-addressed BU Delivery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18/1293</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WUR Discovery Period</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Taewon</a:t>
                      </a:r>
                      <a:r>
                        <a:rPr lang="en-US" sz="1100" b="0" i="0" u="none" strike="noStrike" dirty="0">
                          <a:solidFill>
                            <a:srgbClr val="00B050"/>
                          </a:solidFill>
                          <a:effectLst/>
                          <a:latin typeface="Calibri" panose="020F0502020204030204" pitchFamily="34" charset="0"/>
                        </a:rPr>
                        <a:t>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Group Addressed Frame Indication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Suhwook</a:t>
                      </a:r>
                      <a:r>
                        <a:rPr lang="en-US" sz="1100" b="0" i="0" u="none" strike="noStrike" dirty="0">
                          <a:solidFill>
                            <a:srgbClr val="00B050"/>
                          </a:solidFill>
                          <a:effectLst/>
                          <a:latin typeface="Calibri" panose="020F0502020204030204" pitchFamily="34" charset="0"/>
                        </a:rPr>
                        <a:t>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endParaRPr lang="en-US" altLang="en-US" sz="1300" dirty="0"/>
          </a:p>
          <a:p>
            <a:pPr lvl="1">
              <a:spcBef>
                <a:spcPts val="0"/>
              </a:spcBef>
            </a:pPr>
            <a:r>
              <a:rPr lang="en-US" altLang="en-US" sz="1300" dirty="0"/>
              <a:t>P</a:t>
            </a:r>
            <a:r>
              <a:rPr lang="en-US" altLang="en-US" sz="1300" dirty="0" smtClean="0"/>
              <a:t>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a:t>
            </a:r>
            <a:r>
              <a:rPr lang="en-US" altLang="en-US" sz="1300" dirty="0" smtClean="0"/>
              <a:t>resentations</a:t>
            </a:r>
            <a:r>
              <a:rPr lang="en-US" altLang="en-US" sz="1300" dirty="0"/>
              <a:t>,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4213" y="1600200"/>
            <a:ext cx="8382000" cy="4494213"/>
          </a:xfrm>
        </p:spPr>
        <p:txBody>
          <a:bodyPr/>
          <a:lstStyle/>
          <a:p>
            <a:pPr>
              <a:spcBef>
                <a:spcPts val="200"/>
              </a:spcBef>
              <a:defRPr/>
            </a:pPr>
            <a:r>
              <a:rPr lang="en-US" altLang="en-US" dirty="0" smtClean="0"/>
              <a:t>Call </a:t>
            </a:r>
            <a:r>
              <a:rPr lang="en-US" altLang="en-US" dirty="0"/>
              <a:t>meeting to </a:t>
            </a:r>
            <a:r>
              <a:rPr lang="en-US" altLang="en-US" dirty="0" smtClean="0"/>
              <a:t>order</a:t>
            </a:r>
          </a:p>
          <a:p>
            <a:pPr>
              <a:spcBef>
                <a:spcPts val="200"/>
              </a:spcBef>
              <a:defRPr/>
            </a:pPr>
            <a:r>
              <a:rPr lang="en-US" altLang="en-US" dirty="0" smtClean="0"/>
              <a:t>Acting Secretary: Po-kai Huang</a:t>
            </a:r>
            <a:endParaRPr lang="en-US" altLang="en-US" dirty="0"/>
          </a:p>
          <a:p>
            <a:pPr>
              <a:spcBef>
                <a:spcPts val="200"/>
              </a:spcBef>
              <a:defRPr/>
            </a:pPr>
            <a:r>
              <a:rPr lang="en-US" altLang="en-US" dirty="0"/>
              <a:t>IEEE 802 and 802.11 IPR Policy and procedure</a:t>
            </a:r>
          </a:p>
          <a:p>
            <a:pPr>
              <a:spcBef>
                <a:spcPts val="200"/>
              </a:spcBef>
              <a:defRPr/>
            </a:pPr>
            <a:r>
              <a:rPr lang="en-US" altLang="en-US" dirty="0" smtClean="0"/>
              <a:t>Presentations (from </a:t>
            </a:r>
            <a:r>
              <a:rPr lang="en-US" altLang="en-US" dirty="0"/>
              <a:t>the submission </a:t>
            </a:r>
            <a:r>
              <a:rPr lang="en-US" altLang="en-US" dirty="0" smtClean="0"/>
              <a:t>slides -  MAC list):</a:t>
            </a:r>
          </a:p>
          <a:p>
            <a:pPr lvl="1">
              <a:spcBef>
                <a:spcPts val="200"/>
              </a:spcBef>
              <a:defRPr/>
            </a:pPr>
            <a:r>
              <a:rPr lang="en-US" altLang="en-US" dirty="0" smtClean="0"/>
              <a:t>11-18-1121r2 (with SP)</a:t>
            </a:r>
          </a:p>
          <a:p>
            <a:pPr lvl="1">
              <a:spcBef>
                <a:spcPts val="200"/>
              </a:spcBef>
              <a:defRPr/>
            </a:pPr>
            <a:r>
              <a:rPr lang="en-US" altLang="en-US" dirty="0" smtClean="0"/>
              <a:t>11-18-1157r5 (with SP)</a:t>
            </a:r>
          </a:p>
          <a:p>
            <a:pPr lvl="1">
              <a:spcBef>
                <a:spcPts val="200"/>
              </a:spcBef>
              <a:defRPr/>
            </a:pPr>
            <a:r>
              <a:rPr lang="en-US" altLang="en-US" dirty="0" smtClean="0"/>
              <a:t>11-18-1158r0 (more offline discussions needed)</a:t>
            </a:r>
          </a:p>
          <a:p>
            <a:pPr lvl="1">
              <a:spcBef>
                <a:spcPts val="200"/>
              </a:spcBef>
              <a:defRPr/>
            </a:pPr>
            <a:r>
              <a:rPr lang="en-US" altLang="en-US" dirty="0"/>
              <a:t>11-18-1159r0 (more offline discussions needed</a:t>
            </a:r>
            <a:r>
              <a:rPr lang="en-US" altLang="en-US" dirty="0" smtClean="0"/>
              <a:t>)</a:t>
            </a:r>
          </a:p>
          <a:p>
            <a:pPr lvl="1">
              <a:spcBef>
                <a:spcPts val="200"/>
              </a:spcBef>
              <a:defRPr/>
            </a:pPr>
            <a:r>
              <a:rPr lang="en-US" altLang="en-US" dirty="0" smtClean="0"/>
              <a:t>11-18-1120r1 (with SP)</a:t>
            </a:r>
          </a:p>
          <a:p>
            <a:pPr lvl="1">
              <a:spcBef>
                <a:spcPts val="200"/>
              </a:spcBef>
              <a:defRPr/>
            </a:pPr>
            <a:r>
              <a:rPr lang="en-US" altLang="en-US" dirty="0" smtClean="0"/>
              <a:t>11-18-1207r0 withdrawn</a:t>
            </a:r>
          </a:p>
          <a:p>
            <a:pPr lvl="1">
              <a:spcBef>
                <a:spcPts val="200"/>
              </a:spcBef>
              <a:defRPr/>
            </a:pPr>
            <a:r>
              <a:rPr lang="en-US" altLang="en-US" dirty="0" smtClean="0"/>
              <a:t>11-18-0895r2 (with SP)</a:t>
            </a:r>
          </a:p>
          <a:p>
            <a:pPr lvl="1">
              <a:spcBef>
                <a:spcPts val="200"/>
              </a:spcBef>
              <a:defRPr/>
            </a:pPr>
            <a:r>
              <a:rPr lang="en-US" altLang="en-US" dirty="0" smtClean="0"/>
              <a:t>11-18-1241r0</a:t>
            </a:r>
            <a:endParaRPr lang="en-US" altLang="en-US" dirty="0"/>
          </a:p>
          <a:p>
            <a:pPr>
              <a:spcBef>
                <a:spcPts val="200"/>
              </a:spcBef>
            </a:pPr>
            <a:r>
              <a:rPr lang="en-US" altLang="en-US" dirty="0" smtClean="0"/>
              <a:t>Recess</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p>
          <a:p>
            <a:pPr lvl="1">
              <a:defRPr/>
            </a:pPr>
            <a:r>
              <a:rPr lang="en-US" altLang="en-US" dirty="0" smtClean="0"/>
              <a:t>11-18-1299r0 (text for 1121 with SP)</a:t>
            </a:r>
          </a:p>
          <a:p>
            <a:pPr lvl="1">
              <a:defRPr/>
            </a:pPr>
            <a:r>
              <a:rPr lang="en-US" altLang="en-US" dirty="0" smtClean="0"/>
              <a:t>11-18-1293r1 (text for 1120): need revision</a:t>
            </a:r>
          </a:p>
          <a:p>
            <a:pPr lvl="1">
              <a:defRPr/>
            </a:pPr>
            <a:r>
              <a:rPr lang="en-US" altLang="en-US" dirty="0" smtClean="0"/>
              <a:t>11-18-1298r3 (text for 1172 with SP)</a:t>
            </a:r>
          </a:p>
          <a:p>
            <a:pPr lvl="1">
              <a:defRPr/>
            </a:pPr>
            <a:r>
              <a:rPr lang="en-US" altLang="en-US" dirty="0" smtClean="0"/>
              <a:t>11-18-1293r2 (with SP)</a:t>
            </a:r>
          </a:p>
          <a:p>
            <a:pPr lvl="1">
              <a:defRPr/>
            </a:pPr>
            <a:r>
              <a:rPr lang="en-US" altLang="en-US" dirty="0" smtClean="0"/>
              <a:t>11-18-1298r4 (with SP to supersede 1298r3)</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p>
          <a:p>
            <a:pPr lvl="2"/>
            <a:r>
              <a:rPr lang="en-US" altLang="en-US" dirty="0" smtClean="0"/>
              <a:t>11-18-1168r0 (Q&amp;A with SP)</a:t>
            </a:r>
          </a:p>
          <a:p>
            <a:pPr lvl="2"/>
            <a:r>
              <a:rPr lang="en-US" altLang="en-US" dirty="0" smtClean="0"/>
              <a:t>11-18-1209r1 (with SP)</a:t>
            </a:r>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sz="2400" dirty="0" smtClean="0"/>
              <a:t>Wednesday </a:t>
            </a:r>
            <a:r>
              <a:rPr lang="en-US" altLang="en-US" sz="2400" dirty="0"/>
              <a:t>P</a:t>
            </a:r>
            <a:r>
              <a:rPr lang="en-US" altLang="en-US" sz="2400" dirty="0" smtClean="0"/>
              <a:t>M1 (</a:t>
            </a:r>
            <a:r>
              <a:rPr lang="en-US" altLang="en-US" sz="2400" dirty="0" err="1" smtClean="0"/>
              <a:t>TGba</a:t>
            </a:r>
            <a:r>
              <a:rPr lang="en-US" altLang="en-US" sz="2400" dirty="0" smtClean="0"/>
              <a:t>)</a:t>
            </a:r>
          </a:p>
          <a:p>
            <a:pPr lvl="2"/>
            <a:r>
              <a:rPr lang="en-US" altLang="en-US" sz="2000" dirty="0" smtClean="0"/>
              <a:t>From PHY</a:t>
            </a:r>
          </a:p>
          <a:p>
            <a:pPr lvl="3"/>
            <a:r>
              <a:rPr lang="en-US" altLang="en-US" sz="1800" dirty="0" smtClean="0"/>
              <a:t>11-18-1129r3 (with SP)</a:t>
            </a:r>
          </a:p>
          <a:p>
            <a:pPr lvl="3"/>
            <a:r>
              <a:rPr lang="en-US" altLang="en-US" sz="1800" dirty="0" smtClean="0"/>
              <a:t>11-18-1068r3 (with SP)</a:t>
            </a:r>
          </a:p>
          <a:p>
            <a:pPr lvl="3"/>
            <a:r>
              <a:rPr lang="en-US" altLang="en-US" sz="1800" dirty="0" smtClean="0"/>
              <a:t>11-18-1179r1</a:t>
            </a:r>
            <a:endParaRPr lang="en-US" altLang="en-US" sz="1800" dirty="0"/>
          </a:p>
          <a:p>
            <a:pPr lvl="3"/>
            <a:r>
              <a:rPr lang="en-US" altLang="en-US" sz="1800" dirty="0" smtClean="0"/>
              <a:t>11-18-1218r0 (withdrawn)</a:t>
            </a:r>
          </a:p>
          <a:p>
            <a:pPr lvl="2"/>
            <a:r>
              <a:rPr lang="en-US" altLang="en-US" sz="2000" dirty="0" smtClean="0"/>
              <a:t>From MAC</a:t>
            </a:r>
            <a:endParaRPr lang="en-US" altLang="en-US" sz="2000" dirty="0"/>
          </a:p>
          <a:p>
            <a:pPr lvl="3"/>
            <a:r>
              <a:rPr lang="en-US" altLang="en-US" sz="1800" dirty="0" smtClean="0"/>
              <a:t>11-18-1074r2 (with SP)</a:t>
            </a:r>
          </a:p>
          <a:p>
            <a:pPr lvl="3"/>
            <a:r>
              <a:rPr lang="en-US" altLang="en-US" sz="1800" dirty="0" smtClean="0"/>
              <a:t>11-18-1119r1 (presentation deferred)</a:t>
            </a:r>
            <a:endParaRPr lang="en-US" altLang="en-US" sz="1800" dirty="0"/>
          </a:p>
          <a:p>
            <a:pPr lvl="3"/>
            <a:r>
              <a:rPr lang="en-US" altLang="en-US" sz="1800" dirty="0" smtClean="0"/>
              <a:t>11-18-1206r1 (SP deferred)</a:t>
            </a:r>
            <a:endParaRPr lang="en-US" altLang="en-US" sz="1800" dirty="0"/>
          </a:p>
          <a:p>
            <a:pPr lvl="3"/>
            <a:r>
              <a:rPr lang="en-US" altLang="en-US" sz="1800" dirty="0" smtClean="0"/>
              <a:t>11-18-1170r0 (with SP)</a:t>
            </a:r>
          </a:p>
          <a:p>
            <a:pPr lvl="2"/>
            <a:r>
              <a:rPr lang="en-US" altLang="en-US" sz="2000" dirty="0"/>
              <a:t>11-18-1204r0</a:t>
            </a:r>
          </a:p>
          <a:p>
            <a:pPr lvl="3"/>
            <a:endParaRPr lang="en-US" altLang="en-US" sz="1800" dirty="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864198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r>
              <a:rPr lang="en-US" sz="1800" b="0" dirty="0" smtClean="0"/>
              <a:t>(13)</a:t>
            </a:r>
            <a:endParaRPr lang="en-US" sz="1800" b="0" dirty="0" smtClean="0"/>
          </a:p>
          <a:p>
            <a:pPr lvl="1">
              <a:buFont typeface="Arial" panose="020B0604020202020204" pitchFamily="34" charset="0"/>
              <a:buChar char="•"/>
            </a:pPr>
            <a:r>
              <a:rPr lang="en-US" sz="1600" dirty="0" err="1" smtClean="0"/>
              <a:t>Rui</a:t>
            </a:r>
            <a:r>
              <a:rPr lang="en-US" sz="1600" dirty="0"/>
              <a:t> Cao (</a:t>
            </a:r>
            <a:r>
              <a:rPr lang="en-US" sz="1600" dirty="0" smtClean="0"/>
              <a:t>18/1129r5): 1</a:t>
            </a:r>
          </a:p>
          <a:p>
            <a:pPr lvl="1">
              <a:buFont typeface="Arial" panose="020B0604020202020204" pitchFamily="34" charset="0"/>
              <a:buChar char="•"/>
            </a:pPr>
            <a:r>
              <a:rPr lang="en-US" sz="1600" dirty="0" err="1" smtClean="0"/>
              <a:t>Eunsung</a:t>
            </a:r>
            <a:r>
              <a:rPr lang="en-US" sz="1600" dirty="0" smtClean="0"/>
              <a:t> (18/1292r0 for 18/1131r0 and 18/1132r0): 2</a:t>
            </a:r>
          </a:p>
          <a:p>
            <a:pPr lvl="1">
              <a:buFont typeface="Arial" panose="020B0604020202020204" pitchFamily="34" charset="0"/>
              <a:buChar char="•"/>
            </a:pPr>
            <a:r>
              <a:rPr lang="en-US" sz="1600" dirty="0" err="1" smtClean="0"/>
              <a:t>Alphan</a:t>
            </a:r>
            <a:r>
              <a:rPr lang="en-US" sz="1600" dirty="0" smtClean="0"/>
              <a:t> (</a:t>
            </a:r>
            <a:r>
              <a:rPr lang="en-US" sz="1600" dirty="0" smtClean="0"/>
              <a:t>18/1068r</a:t>
            </a:r>
            <a:r>
              <a:rPr lang="en-US" sz="1600" dirty="0" smtClean="0">
                <a:solidFill>
                  <a:srgbClr val="FF0000"/>
                </a:solidFill>
              </a:rPr>
              <a:t>7</a:t>
            </a:r>
            <a:r>
              <a:rPr lang="en-US" sz="1600" dirty="0" smtClean="0"/>
              <a:t>): </a:t>
            </a:r>
            <a:r>
              <a:rPr lang="en-US" sz="1600" dirty="0" smtClean="0"/>
              <a:t>1</a:t>
            </a:r>
          </a:p>
          <a:p>
            <a:pPr lvl="1">
              <a:buFont typeface="Arial" panose="020B0604020202020204" pitchFamily="34" charset="0"/>
              <a:buChar char="•"/>
            </a:pPr>
            <a:r>
              <a:rPr lang="en-US" sz="1600" dirty="0"/>
              <a:t>Jiajia (</a:t>
            </a:r>
            <a:r>
              <a:rPr lang="en-US" sz="1600" dirty="0" smtClean="0"/>
              <a:t>18/1297r</a:t>
            </a:r>
            <a:r>
              <a:rPr lang="en-US" sz="1600" dirty="0" smtClean="0">
                <a:solidFill>
                  <a:srgbClr val="FF0000"/>
                </a:solidFill>
              </a:rPr>
              <a:t>1</a:t>
            </a:r>
            <a:r>
              <a:rPr lang="en-US" sz="1600" dirty="0" smtClean="0"/>
              <a:t> </a:t>
            </a:r>
            <a:r>
              <a:rPr lang="en-US" sz="1600" dirty="0"/>
              <a:t>for </a:t>
            </a:r>
            <a:r>
              <a:rPr lang="en-US" sz="1600" dirty="0" smtClean="0"/>
              <a:t>18/1167r4): </a:t>
            </a:r>
            <a:r>
              <a:rPr lang="en-US" sz="1600" dirty="0"/>
              <a:t>1</a:t>
            </a:r>
            <a:endParaRPr lang="en-US" sz="1600" dirty="0" smtClean="0"/>
          </a:p>
          <a:p>
            <a:pPr lvl="1">
              <a:buFont typeface="Arial" panose="020B0604020202020204" pitchFamily="34" charset="0"/>
              <a:buChar char="•"/>
            </a:pPr>
            <a:r>
              <a:rPr lang="en-US" sz="1600" dirty="0" smtClean="0"/>
              <a:t>Steve (18/1195r2): </a:t>
            </a:r>
            <a:r>
              <a:rPr lang="en-US" sz="1600" dirty="0" smtClean="0"/>
              <a:t>1</a:t>
            </a:r>
          </a:p>
          <a:p>
            <a:pPr lvl="1">
              <a:buFont typeface="Arial" panose="020B0604020202020204" pitchFamily="34" charset="0"/>
              <a:buChar char="•"/>
            </a:pPr>
            <a:r>
              <a:rPr lang="en-US" sz="1600" dirty="0" err="1" smtClean="0"/>
              <a:t>Dongguk</a:t>
            </a:r>
            <a:r>
              <a:rPr lang="en-US" sz="1600" dirty="0" smtClean="0"/>
              <a:t> (</a:t>
            </a:r>
            <a:r>
              <a:rPr lang="en-US" sz="1600" dirty="0"/>
              <a:t>18/1304r0 </a:t>
            </a:r>
            <a:r>
              <a:rPr lang="en-US" sz="1600" dirty="0" smtClean="0"/>
              <a:t>for </a:t>
            </a:r>
            <a:r>
              <a:rPr lang="en-US" sz="1600" dirty="0"/>
              <a:t>18/1135r3, 18/1136r2</a:t>
            </a:r>
            <a:r>
              <a:rPr lang="en-US" sz="1600" dirty="0" smtClean="0"/>
              <a:t>, and 11/1137r3): 3</a:t>
            </a:r>
            <a:endParaRPr lang="en-US" sz="1600" dirty="0" smtClean="0"/>
          </a:p>
          <a:p>
            <a:pPr lvl="1">
              <a:buFont typeface="Arial" panose="020B0604020202020204" pitchFamily="34" charset="0"/>
              <a:buChar char="•"/>
            </a:pPr>
            <a:r>
              <a:rPr lang="en-US" sz="1600" dirty="0" smtClean="0"/>
              <a:t>Shahrnaz (18/1162r2 and 18/1164r4): 2</a:t>
            </a:r>
          </a:p>
          <a:p>
            <a:pPr lvl="1">
              <a:buFont typeface="Arial" panose="020B0604020202020204" pitchFamily="34" charset="0"/>
              <a:buChar char="•"/>
            </a:pPr>
            <a:r>
              <a:rPr lang="en-US" sz="1600" dirty="0" smtClean="0"/>
              <a:t>Vinod (18/1310r0 for 18/1166r1 and 18/1205r4): </a:t>
            </a:r>
            <a:r>
              <a:rPr lang="en-US" sz="1600" dirty="0"/>
              <a:t>2</a:t>
            </a:r>
            <a:endParaRPr lang="en-US" sz="1600" dirty="0"/>
          </a:p>
          <a:p>
            <a:pPr lvl="1">
              <a:buFont typeface="Arial" panose="020B0604020202020204" pitchFamily="34" charset="0"/>
              <a:buChar char="•"/>
            </a:pPr>
            <a:endParaRPr lang="en-US" sz="1400" b="0" dirty="0"/>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(8)</a:t>
            </a:r>
          </a:p>
          <a:p>
            <a:pPr lvl="1">
              <a:buFont typeface="Arial" panose="020B0604020202020204" pitchFamily="34" charset="0"/>
              <a:buChar char="•"/>
            </a:pPr>
            <a:r>
              <a:rPr lang="en-US" sz="1600" dirty="0"/>
              <a:t>Xiaofei </a:t>
            </a:r>
            <a:r>
              <a:rPr lang="en-US" sz="1600" dirty="0" smtClean="0"/>
              <a:t>(</a:t>
            </a:r>
            <a:r>
              <a:rPr lang="en-US" sz="1600" dirty="0" smtClean="0"/>
              <a:t>18/1157r</a:t>
            </a:r>
            <a:r>
              <a:rPr lang="en-US" sz="1600" dirty="0" smtClean="0">
                <a:solidFill>
                  <a:srgbClr val="FF0000"/>
                </a:solidFill>
              </a:rPr>
              <a:t>10</a:t>
            </a:r>
            <a:r>
              <a:rPr lang="en-US" sz="1600" dirty="0" smtClean="0"/>
              <a:t>): </a:t>
            </a:r>
            <a:r>
              <a:rPr lang="en-US" sz="1600" dirty="0" smtClean="0"/>
              <a:t>1</a:t>
            </a:r>
          </a:p>
          <a:p>
            <a:pPr lvl="1">
              <a:buFont typeface="Arial" panose="020B0604020202020204" pitchFamily="34" charset="0"/>
              <a:buChar char="•"/>
            </a:pPr>
            <a:r>
              <a:rPr lang="en-US" sz="1600" dirty="0"/>
              <a:t>Po-kai (</a:t>
            </a:r>
            <a:r>
              <a:rPr lang="en-US" sz="1600" dirty="0" smtClean="0"/>
              <a:t>18/1301r</a:t>
            </a:r>
            <a:r>
              <a:rPr lang="en-US" sz="1600" dirty="0" smtClean="0">
                <a:solidFill>
                  <a:srgbClr val="FF0000"/>
                </a:solidFill>
              </a:rPr>
              <a:t>1</a:t>
            </a:r>
            <a:r>
              <a:rPr lang="en-US" sz="1600" dirty="0" smtClean="0"/>
              <a:t> </a:t>
            </a:r>
            <a:r>
              <a:rPr lang="en-US" sz="1600" dirty="0"/>
              <a:t>for 18/1105r1 and 18/1074r2): 2</a:t>
            </a:r>
          </a:p>
          <a:p>
            <a:pPr lvl="1">
              <a:buFont typeface="Arial" panose="020B0604020202020204" pitchFamily="34" charset="0"/>
              <a:buChar char="•"/>
            </a:pPr>
            <a:r>
              <a:rPr lang="en-US" sz="1600" dirty="0" err="1" smtClean="0"/>
              <a:t>Suhwook</a:t>
            </a:r>
            <a:r>
              <a:rPr lang="en-US" sz="1600" dirty="0" smtClean="0"/>
              <a:t> (18/1299r1):1</a:t>
            </a:r>
          </a:p>
          <a:p>
            <a:pPr lvl="1">
              <a:buFont typeface="Arial" panose="020B0604020202020204" pitchFamily="34" charset="0"/>
              <a:buChar char="•"/>
            </a:pPr>
            <a:r>
              <a:rPr lang="en-US" sz="1600" dirty="0" err="1" smtClean="0"/>
              <a:t>Taewon</a:t>
            </a:r>
            <a:r>
              <a:rPr lang="en-US" sz="1600" dirty="0" smtClean="0"/>
              <a:t> (18/1293r3): 1</a:t>
            </a:r>
          </a:p>
          <a:p>
            <a:pPr lvl="1">
              <a:buFont typeface="Arial" panose="020B0604020202020204" pitchFamily="34" charset="0"/>
              <a:buChar char="•"/>
            </a:pPr>
            <a:r>
              <a:rPr lang="en-US" sz="1600" dirty="0" err="1" smtClean="0"/>
              <a:t>Rojan</a:t>
            </a:r>
            <a:r>
              <a:rPr lang="en-US" sz="1600" dirty="0" smtClean="0"/>
              <a:t> (18/1082r3 for 18/1082r2 and 18/1209r2): 1</a:t>
            </a:r>
          </a:p>
          <a:p>
            <a:pPr lvl="1">
              <a:buFont typeface="Arial" panose="020B0604020202020204" pitchFamily="34" charset="0"/>
              <a:buChar char="•"/>
            </a:pPr>
            <a:r>
              <a:rPr lang="en-US" sz="1600" dirty="0" err="1" smtClean="0"/>
              <a:t>Rojan</a:t>
            </a:r>
            <a:r>
              <a:rPr lang="en-US" sz="1600" dirty="0" smtClean="0"/>
              <a:t> (18/1170r1): 1</a:t>
            </a:r>
            <a:endParaRPr lang="en-US" sz="1600" dirty="0"/>
          </a:p>
          <a:p>
            <a:pPr lvl="1">
              <a:buFont typeface="Arial" panose="020B0604020202020204" pitchFamily="34" charset="0"/>
              <a:buChar char="•"/>
            </a:pPr>
            <a:r>
              <a:rPr lang="en-US" sz="1600" dirty="0" smtClean="0"/>
              <a:t>Jeongki (</a:t>
            </a:r>
            <a:r>
              <a:rPr lang="en-US" sz="1600" dirty="0" smtClean="0"/>
              <a:t>18/1298r</a:t>
            </a:r>
            <a:r>
              <a:rPr lang="en-US" sz="1600" dirty="0" smtClean="0">
                <a:solidFill>
                  <a:srgbClr val="FF0000"/>
                </a:solidFill>
              </a:rPr>
              <a:t>7</a:t>
            </a:r>
            <a:r>
              <a:rPr lang="en-US" sz="1600" dirty="0" smtClean="0"/>
              <a:t>): </a:t>
            </a:r>
            <a:r>
              <a:rPr lang="en-US" sz="1600" dirty="0" smtClean="0"/>
              <a:t>1</a:t>
            </a:r>
            <a:endParaRPr lang="en-US" sz="16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a:t>
            </a:r>
            <a:r>
              <a:rPr lang="en-US" dirty="0" smtClean="0"/>
              <a:t>Review</a:t>
            </a:r>
            <a:r>
              <a:rPr lang="en-US" dirty="0" smtClean="0"/>
              <a:t/>
            </a:r>
            <a:br>
              <a:rPr lang="en-US" dirty="0" smtClean="0"/>
            </a:br>
            <a:r>
              <a:rPr lang="en-US" dirty="0" smtClean="0"/>
              <a:t>– Are we ready </a:t>
            </a:r>
            <a:r>
              <a:rPr lang="en-US" dirty="0"/>
              <a:t>for D1.0</a:t>
            </a:r>
            <a:r>
              <a:rPr lang="en-US" dirty="0"/>
              <a:t>? (Thursday PM1) </a:t>
            </a:r>
            <a:endParaRPr lang="en-US" dirty="0"/>
          </a:p>
        </p:txBody>
      </p:sp>
      <p:sp>
        <p:nvSpPr>
          <p:cNvPr id="9" name="Content Placeholder 8"/>
          <p:cNvSpPr>
            <a:spLocks noGrp="1"/>
          </p:cNvSpPr>
          <p:nvPr>
            <p:ph idx="1"/>
          </p:nvPr>
        </p:nvSpPr>
        <p:spPr/>
        <p:txBody>
          <a:bodyPr/>
          <a:lstStyle/>
          <a:p>
            <a:r>
              <a:rPr lang="en-US" dirty="0" smtClean="0"/>
              <a:t>Status review of PHY and MAC</a:t>
            </a:r>
          </a:p>
          <a:p>
            <a:r>
              <a:rPr lang="en-US" dirty="0" smtClean="0"/>
              <a:t>Discussion</a:t>
            </a:r>
            <a:endParaRPr lang="en-US" dirty="0" smtClean="0"/>
          </a:p>
          <a:p>
            <a:r>
              <a:rPr lang="en-US" dirty="0" smtClean="0"/>
              <a:t>SP(s)</a:t>
            </a:r>
          </a:p>
          <a:p>
            <a:r>
              <a:rPr lang="en-US" dirty="0" smtClean="0"/>
              <a:t>Motion</a:t>
            </a:r>
            <a:endParaRPr lang="en-US" dirty="0" smtClean="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t>
            </a:r>
            <a:r>
              <a:rPr lang="en-US" dirty="0" smtClean="0"/>
              <a:t>Straw Poll 1</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D1.0, and </a:t>
            </a:r>
            <a:endParaRPr lang="en-US" dirty="0"/>
          </a:p>
          <a:p>
            <a:pPr lvl="1"/>
            <a:r>
              <a:rPr lang="en-US" dirty="0" smtClean="0"/>
              <a:t>requests the WG to initiate a WG LB on D1.0?</a:t>
            </a:r>
          </a:p>
          <a:p>
            <a:endParaRPr lang="en-US" dirty="0"/>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3108803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t>
            </a:r>
            <a:r>
              <a:rPr lang="en-US" dirty="0" smtClean="0"/>
              <a:t>Straw Poll 2</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D0.4, and </a:t>
            </a:r>
            <a:endParaRPr lang="en-US" dirty="0"/>
          </a:p>
          <a:p>
            <a:pPr lvl="1"/>
            <a:r>
              <a:rPr lang="en-US" dirty="0" smtClean="0"/>
              <a:t>requests the WG </a:t>
            </a:r>
            <a:r>
              <a:rPr lang="en-US" dirty="0"/>
              <a:t>to initiate a WG </a:t>
            </a:r>
            <a:r>
              <a:rPr lang="en-US" dirty="0" smtClean="0"/>
              <a:t>Comment Collection on D0.4?</a:t>
            </a:r>
          </a:p>
          <a:p>
            <a:endParaRPr lang="en-US" dirty="0"/>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0867673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t>
            </a:r>
            <a:r>
              <a:rPr lang="en-US" dirty="0" smtClean="0"/>
              <a:t>Motion</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the Editor to generate </a:t>
            </a:r>
            <a:r>
              <a:rPr lang="en-US" dirty="0" err="1" smtClean="0"/>
              <a:t>TGba</a:t>
            </a:r>
            <a:r>
              <a:rPr lang="en-US" dirty="0" smtClean="0"/>
              <a:t> draft </a:t>
            </a:r>
            <a:r>
              <a:rPr lang="en-US" dirty="0" err="1" smtClean="0"/>
              <a:t>Dx.x</a:t>
            </a:r>
            <a:r>
              <a:rPr lang="en-US" dirty="0" smtClean="0"/>
              <a:t>, and </a:t>
            </a:r>
            <a:endParaRPr lang="en-US" dirty="0"/>
          </a:p>
          <a:p>
            <a:pPr lvl="1"/>
            <a:r>
              <a:rPr lang="en-US" dirty="0" smtClean="0"/>
              <a:t>request the WG </a:t>
            </a:r>
            <a:r>
              <a:rPr lang="en-US" dirty="0"/>
              <a:t>to initiate a </a:t>
            </a:r>
            <a:r>
              <a:rPr lang="en-US" dirty="0" smtClean="0"/>
              <a:t>WG &lt;   &gt; on </a:t>
            </a:r>
            <a:r>
              <a:rPr lang="en-US" dirty="0" err="1" smtClean="0"/>
              <a:t>Dx.x</a:t>
            </a:r>
            <a:endParaRPr lang="en-US" dirty="0" smtClean="0"/>
          </a:p>
          <a:p>
            <a:endParaRPr lang="en-US" dirty="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a:t>
            </a:r>
            <a:r>
              <a:rPr lang="en-US" altLang="en-US" dirty="0" smtClean="0"/>
              <a:t>timeline</a:t>
            </a:r>
          </a:p>
          <a:p>
            <a:pPr>
              <a:defRPr/>
            </a:pPr>
            <a:endParaRPr lang="en-US" altLang="en-US" dirty="0" smtClean="0"/>
          </a:p>
          <a:p>
            <a:pPr>
              <a:defRPr/>
            </a:pPr>
            <a:r>
              <a:rPr lang="en-US" altLang="en-US" dirty="0" smtClean="0"/>
              <a:t>Room/slot request: </a:t>
            </a:r>
          </a:p>
          <a:p>
            <a:pPr lvl="1">
              <a:defRPr/>
            </a:pPr>
            <a:r>
              <a:rPr lang="en-US" altLang="en-US" dirty="0"/>
              <a:t>4</a:t>
            </a:r>
            <a:r>
              <a:rPr lang="en-US" altLang="en-US" dirty="0" smtClean="0"/>
              <a:t> </a:t>
            </a:r>
            <a:r>
              <a:rPr lang="en-US" altLang="en-US" dirty="0" err="1" smtClean="0"/>
              <a:t>TGba</a:t>
            </a:r>
            <a:r>
              <a:rPr lang="en-US" altLang="en-US" dirty="0" smtClean="0"/>
              <a:t> sessions + 4 PHY/MAC parallel </a:t>
            </a:r>
            <a:r>
              <a:rPr lang="en-US" altLang="en-US" dirty="0" smtClean="0"/>
              <a:t>sessions</a:t>
            </a:r>
            <a:r>
              <a:rPr lang="en-US" altLang="en-US" dirty="0"/>
              <a:t>.</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Additional Presentations, SPs, and Motions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endParaRPr lang="en-US" altLang="en-US" sz="2400"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42</a:t>
            </a:fld>
            <a:endParaRPr lang="en-US" altLang="en-US" sz="1200" b="0" smtClean="0"/>
          </a:p>
        </p:txBody>
      </p:sp>
    </p:spTree>
    <p:extLst>
      <p:ext uri="{BB962C8B-B14F-4D97-AF65-F5344CB8AC3E}">
        <p14:creationId xmlns:p14="http://schemas.microsoft.com/office/powerpoint/2010/main" val="8256002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Thursday PM2 (</a:t>
            </a:r>
            <a:r>
              <a:rPr lang="en-US" altLang="en-US" dirty="0" err="1" smtClean="0"/>
              <a:t>TGba</a:t>
            </a:r>
            <a:r>
              <a:rPr lang="en-US" altLang="en-US" dirty="0" smtClean="0"/>
              <a:t>/ARC SC Joint Session)</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IEEE </a:t>
            </a:r>
            <a:r>
              <a:rPr lang="en-US" altLang="en-US" dirty="0"/>
              <a:t>802 and 802.11 IPR Policy and procedure</a:t>
            </a:r>
          </a:p>
          <a:p>
            <a:pPr>
              <a:defRPr/>
            </a:pPr>
            <a:r>
              <a:rPr lang="en-US" altLang="en-US" dirty="0" smtClean="0"/>
              <a:t>Presentations:</a:t>
            </a:r>
            <a:endParaRPr lang="en-US" altLang="en-US" dirty="0"/>
          </a:p>
          <a:p>
            <a:pPr lvl="1"/>
            <a:r>
              <a:rPr lang="en-US" altLang="en-US" dirty="0" smtClean="0"/>
              <a:t>11-18-1017r1</a:t>
            </a:r>
          </a:p>
          <a:p>
            <a:pPr lvl="1"/>
            <a:r>
              <a:rPr lang="en-US" altLang="en-US" dirty="0" smtClean="0"/>
              <a:t>11-18-1020r2</a:t>
            </a:r>
          </a:p>
          <a:p>
            <a:r>
              <a:rPr lang="en-US" altLang="en-US" dirty="0" smtClean="0"/>
              <a:t>Next step</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43</a:t>
            </a:fld>
            <a:endParaRPr lang="en-US" altLang="en-US" sz="1200" b="0" smtClean="0"/>
          </a:p>
        </p:txBody>
      </p:sp>
    </p:spTree>
    <p:extLst>
      <p:ext uri="{BB962C8B-B14F-4D97-AF65-F5344CB8AC3E}">
        <p14:creationId xmlns:p14="http://schemas.microsoft.com/office/powerpoint/2010/main" val="4773377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44</a:t>
            </a:fld>
            <a:endParaRPr lang="en-US" altLang="en-US" sz="1200" b="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James Lepp &amp; Po-kai Huang</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101735</TotalTime>
  <Words>3401</Words>
  <Application>Microsoft Office PowerPoint</Application>
  <PresentationFormat>On-screen Show (4:3)</PresentationFormat>
  <Paragraphs>962</Paragraphs>
  <Slides>45</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Presentations (cont’d)</vt:lpstr>
      <vt:lpstr>Motions (Thursday AM2)</vt:lpstr>
      <vt:lpstr>TGba Draft Spec Status Review – Are we ready for D1.0? (Thursday PM1) </vt:lpstr>
      <vt:lpstr>TGba Draft Spec Status Review  – Straw Poll 1</vt:lpstr>
      <vt:lpstr>TGba Draft Spec Status Review  – Straw Poll 2</vt:lpstr>
      <vt:lpstr>TGba Draft Spec Status Review  – Motion</vt:lpstr>
      <vt:lpstr>TGba Timeline </vt:lpstr>
      <vt:lpstr>Goal for September 2018</vt:lpstr>
      <vt:lpstr>Teleconference Call Schedule</vt:lpstr>
      <vt:lpstr>Additional Presentations, SPs, and Motions</vt:lpstr>
      <vt:lpstr>Thursday PM2 (TGba/ARC SC Joint Session)</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11-18/1042r9</dc:title>
  <dc:subject>Submission</dc:subject>
  <dc:creator>minyoung.park@intel.com</dc:creator>
  <cp:keywords>July 2018</cp:keywords>
  <dc:description>TGba Agenda July 2018</dc:description>
  <cp:lastModifiedBy>Yangyunsong</cp:lastModifiedBy>
  <cp:revision>4452</cp:revision>
  <cp:lastPrinted>2014-11-04T15:04:57Z</cp:lastPrinted>
  <dcterms:created xsi:type="dcterms:W3CDTF">2007-04-17T18:10:23Z</dcterms:created>
  <dcterms:modified xsi:type="dcterms:W3CDTF">2018-07-12T17:04:46Z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1531408570</vt:lpwstr>
  </property>
</Properties>
</file>