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708" r:id="rId2"/>
    <p:sldId id="678" r:id="rId3"/>
    <p:sldId id="679" r:id="rId4"/>
    <p:sldId id="656" r:id="rId5"/>
    <p:sldId id="665" r:id="rId6"/>
    <p:sldId id="666" r:id="rId7"/>
    <p:sldId id="710" r:id="rId8"/>
    <p:sldId id="801" r:id="rId9"/>
    <p:sldId id="711" r:id="rId10"/>
    <p:sldId id="715" r:id="rId11"/>
    <p:sldId id="762" r:id="rId12"/>
    <p:sldId id="804" r:id="rId13"/>
    <p:sldId id="799" r:id="rId14"/>
    <p:sldId id="803" r:id="rId15"/>
    <p:sldId id="750" r:id="rId16"/>
    <p:sldId id="778" r:id="rId17"/>
    <p:sldId id="779" r:id="rId18"/>
    <p:sldId id="780" r:id="rId19"/>
    <p:sldId id="781" r:id="rId20"/>
    <p:sldId id="782" r:id="rId21"/>
    <p:sldId id="727" r:id="rId22"/>
    <p:sldId id="704" r:id="rId23"/>
    <p:sldId id="705" r:id="rId24"/>
    <p:sldId id="707" r:id="rId25"/>
    <p:sldId id="719" r:id="rId26"/>
    <p:sldId id="721" r:id="rId27"/>
    <p:sldId id="806" r:id="rId28"/>
    <p:sldId id="726" r:id="rId29"/>
    <p:sldId id="776" r:id="rId30"/>
    <p:sldId id="807" r:id="rId31"/>
    <p:sldId id="800" r:id="rId32"/>
    <p:sldId id="694" r:id="rId33"/>
    <p:sldId id="695" r:id="rId34"/>
    <p:sldId id="740" r:id="rId35"/>
    <p:sldId id="741" r:id="rId3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86" autoAdjust="0"/>
    <p:restoredTop sz="94095" autoAdjust="0"/>
  </p:normalViewPr>
  <p:slideViewPr>
    <p:cSldViewPr>
      <p:cViewPr varScale="1">
        <p:scale>
          <a:sx n="89" d="100"/>
          <a:sy n="89" d="100"/>
        </p:scale>
        <p:origin x="1300" y="56"/>
      </p:cViewPr>
      <p:guideLst>
        <p:guide orient="horz" pos="2160"/>
        <p:guide pos="2880"/>
      </p:guideLst>
    </p:cSldViewPr>
  </p:slideViewPr>
  <p:outlineViewPr>
    <p:cViewPr>
      <p:scale>
        <a:sx n="50" d="100"/>
        <a:sy n="50" d="100"/>
      </p:scale>
      <p:origin x="0" y="-13068"/>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16</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17</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20</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33</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July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802.11-18/1042r0</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ieee802.org/11/private/Draft_Standards/11ba/Draft%20P802.11ba%20D0.3.pdf"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377517842"/>
              </p:ext>
            </p:extLst>
          </p:nvPr>
        </p:nvGraphicFramePr>
        <p:xfrm>
          <a:off x="776288" y="3062288"/>
          <a:ext cx="7358062" cy="2689225"/>
        </p:xfrm>
        <a:graphic>
          <a:graphicData uri="http://schemas.openxmlformats.org/presentationml/2006/ole">
            <mc:AlternateContent xmlns:mc="http://schemas.openxmlformats.org/markup-compatibility/2006">
              <mc:Choice xmlns:v="urn:schemas-microsoft-com:vml" Requires="v">
                <p:oleObj spid="_x0000_s4991" name="Document" r:id="rId4" imgW="8254533" imgH="3012459" progId="Word.Document.8">
                  <p:embed/>
                </p:oleObj>
              </mc:Choice>
              <mc:Fallback>
                <p:oleObj name="Document" r:id="rId4" imgW="8254533" imgH="3012459" progId="Word.Document.8">
                  <p:embed/>
                  <p:pic>
                    <p:nvPicPr>
                      <p:cNvPr id="0" name=""/>
                      <p:cNvPicPr>
                        <a:picLocks noChangeAspect="1" noChangeArrowheads="1"/>
                      </p:cNvPicPr>
                      <p:nvPr/>
                    </p:nvPicPr>
                    <p:blipFill>
                      <a:blip r:embed="rId5"/>
                      <a:srcRect/>
                      <a:stretch>
                        <a:fillRect/>
                      </a:stretch>
                    </p:blipFill>
                    <p:spPr bwMode="auto">
                      <a:xfrm>
                        <a:off x="776288" y="3062288"/>
                        <a:ext cx="7358062" cy="26892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July</a:t>
            </a:r>
            <a:r>
              <a:rPr lang="en-US" altLang="en-US" dirty="0" smtClean="0"/>
              <a:t> </a:t>
            </a:r>
            <a:r>
              <a:rPr lang="en-US" altLang="en-US" dirty="0" smtClean="0"/>
              <a:t>2018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2018-5-31</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a:t>
            </a:r>
            <a:r>
              <a:rPr lang="en-US" dirty="0" smtClean="0"/>
              <a:t>TBD: </a:t>
            </a:r>
            <a:endParaRPr lang="en-US" dirty="0" smtClean="0"/>
          </a:p>
          <a:p>
            <a:pPr lvl="1">
              <a:defRPr/>
            </a:pPr>
            <a:r>
              <a:rPr lang="en-US" b="0" dirty="0" smtClean="0"/>
              <a:t>Received </a:t>
            </a:r>
            <a:r>
              <a:rPr lang="en-US" b="0" dirty="0" smtClean="0"/>
              <a:t>TBD</a:t>
            </a:r>
            <a:r>
              <a:rPr lang="en-US" dirty="0" smtClean="0"/>
              <a:t> </a:t>
            </a:r>
            <a:r>
              <a:rPr lang="en-US" dirty="0" smtClean="0"/>
              <a:t>s</a:t>
            </a:r>
            <a:r>
              <a:rPr lang="en-US" b="0" dirty="0" smtClean="0"/>
              <a:t>ubmissions (updated on </a:t>
            </a:r>
            <a:r>
              <a:rPr lang="en-US" b="0" dirty="0" smtClean="0"/>
              <a:t>TBD)</a:t>
            </a:r>
            <a:endParaRPr lang="en-US" b="0" dirty="0" smtClean="0"/>
          </a:p>
          <a:p>
            <a:pPr>
              <a:defRPr/>
            </a:pPr>
            <a:endParaRPr lang="en-US" dirty="0" smtClean="0"/>
          </a:p>
          <a:p>
            <a:pPr>
              <a:defRPr/>
            </a:pPr>
            <a:r>
              <a:rPr lang="en-US" dirty="0" smtClean="0"/>
              <a:t>Group submissions based on priorities</a:t>
            </a:r>
          </a:p>
          <a:p>
            <a:pPr lvl="1">
              <a:defRPr/>
            </a:pPr>
            <a:r>
              <a:rPr lang="en-US" dirty="0" smtClean="0"/>
              <a:t>Spec text submissions </a:t>
            </a:r>
            <a:r>
              <a:rPr lang="en-US" dirty="0" smtClean="0"/>
              <a:t>resolving the empty/incomplete </a:t>
            </a:r>
            <a:r>
              <a:rPr lang="en-US" dirty="0" err="1" smtClean="0"/>
              <a:t>subclauses</a:t>
            </a:r>
            <a:r>
              <a:rPr lang="en-US" dirty="0" smtClean="0"/>
              <a:t> and TBDs in </a:t>
            </a:r>
            <a:r>
              <a:rPr lang="en-US" dirty="0" err="1" smtClean="0"/>
              <a:t>TGba</a:t>
            </a:r>
            <a:r>
              <a:rPr lang="en-US" dirty="0" smtClean="0"/>
              <a:t> D0.3 (Highest priority)</a:t>
            </a:r>
            <a:endParaRPr lang="en-US" dirty="0" smtClean="0"/>
          </a:p>
          <a:p>
            <a:pPr lvl="1">
              <a:defRPr/>
            </a:pPr>
            <a:r>
              <a:rPr lang="en-US" dirty="0" smtClean="0"/>
              <a:t>Others</a:t>
            </a:r>
            <a:endParaRPr lang="en-US" b="0"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Spec </a:t>
            </a:r>
            <a:r>
              <a:rPr lang="en-US" altLang="en-US" dirty="0" smtClean="0"/>
              <a:t>Text / TBD resolution</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391400" y="1524000"/>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PHY - Others</a:t>
            </a:r>
            <a:endParaRPr lang="en-US" dirty="0"/>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spTree>
    <p:extLst>
      <p:ext uri="{BB962C8B-B14F-4D97-AF65-F5344CB8AC3E}">
        <p14:creationId xmlns:p14="http://schemas.microsoft.com/office/powerpoint/2010/main" val="16314121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Spec Text / TBD Resolution</a:t>
            </a:r>
            <a:endParaRPr lang="en-US" dirty="0"/>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13</a:t>
            </a:fld>
            <a:endParaRPr lang="en-US" altLang="en-US"/>
          </a:p>
        </p:txBody>
      </p:sp>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533873"/>
          </a:xfrm>
        </p:spPr>
        <p:txBody>
          <a:bodyPr/>
          <a:lstStyle/>
          <a:p>
            <a:r>
              <a:rPr lang="en-US" dirty="0" smtClean="0"/>
              <a:t>MAC - Others</a:t>
            </a:r>
            <a:endParaRPr lang="en-US" dirty="0"/>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14</a:t>
            </a:fld>
            <a:endParaRPr lang="en-US" altLang="en-US"/>
          </a:p>
        </p:txBody>
      </p:sp>
    </p:spTree>
    <p:extLst>
      <p:ext uri="{BB962C8B-B14F-4D97-AF65-F5344CB8AC3E}">
        <p14:creationId xmlns:p14="http://schemas.microsoft.com/office/powerpoint/2010/main" val="26694011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85800"/>
            <a:ext cx="7772401" cy="533400"/>
          </a:xfrm>
        </p:spPr>
        <p:txBody>
          <a:bodyPr/>
          <a:lstStyle/>
          <a:p>
            <a:r>
              <a:rPr lang="en-US" altLang="en-US" dirty="0" smtClean="0"/>
              <a:t>Agenda</a:t>
            </a:r>
          </a:p>
        </p:txBody>
      </p:sp>
      <p:sp>
        <p:nvSpPr>
          <p:cNvPr id="21507" name="Content Placeholder 6"/>
          <p:cNvSpPr>
            <a:spLocks noGrp="1"/>
          </p:cNvSpPr>
          <p:nvPr>
            <p:ph sz="half" idx="1"/>
          </p:nvPr>
        </p:nvSpPr>
        <p:spPr>
          <a:xfrm>
            <a:off x="152400" y="1371600"/>
            <a:ext cx="4722813" cy="5103813"/>
          </a:xfrm>
        </p:spPr>
        <p:txBody>
          <a:bodyPr/>
          <a:lstStyle/>
          <a:p>
            <a:r>
              <a:rPr lang="en-US" altLang="en-US" sz="1300" dirty="0">
                <a:solidFill>
                  <a:srgbClr val="FF0000"/>
                </a:solidFill>
              </a:rPr>
              <a:t>Monday: </a:t>
            </a:r>
            <a:r>
              <a:rPr lang="en-US" altLang="en-US" sz="1300" dirty="0" smtClean="0">
                <a:solidFill>
                  <a:srgbClr val="FF0000"/>
                </a:solidFill>
              </a:rPr>
              <a:t>AM1 </a:t>
            </a:r>
            <a:r>
              <a:rPr lang="en-US" altLang="en-US" sz="1300" dirty="0">
                <a:solidFill>
                  <a:srgbClr val="FF0000"/>
                </a:solidFill>
              </a:rPr>
              <a:t>(2 hours) </a:t>
            </a:r>
          </a:p>
          <a:p>
            <a:pPr lvl="1"/>
            <a:r>
              <a:rPr lang="en-US" altLang="en-US" sz="1300" dirty="0">
                <a:solidFill>
                  <a:srgbClr val="FF0000"/>
                </a:solidFill>
              </a:rPr>
              <a:t>PHY and MAC ad-hoc meetings (parallel)</a:t>
            </a:r>
          </a:p>
          <a:p>
            <a:r>
              <a:rPr lang="en-US" altLang="en-US" sz="1300" dirty="0" smtClean="0"/>
              <a:t>Monday</a:t>
            </a:r>
            <a:r>
              <a:rPr lang="en-US" altLang="en-US" sz="1300" dirty="0" smtClean="0"/>
              <a:t>: </a:t>
            </a:r>
            <a:r>
              <a:rPr lang="en-US" altLang="en-US" sz="1300" dirty="0"/>
              <a:t>P</a:t>
            </a:r>
            <a:r>
              <a:rPr lang="en-US" altLang="en-US" sz="1300" dirty="0" smtClean="0"/>
              <a:t>M1 </a:t>
            </a:r>
            <a:r>
              <a:rPr lang="en-US" altLang="en-US" sz="1300" dirty="0" smtClean="0"/>
              <a:t>(2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a:t>
            </a:r>
            <a:r>
              <a:rPr lang="en-US" altLang="en-US" sz="1300" dirty="0" smtClean="0"/>
              <a:t>May 2018 </a:t>
            </a:r>
            <a:r>
              <a:rPr lang="en-US" altLang="en-US" sz="1300" dirty="0" smtClean="0"/>
              <a:t>meeting</a:t>
            </a:r>
          </a:p>
          <a:p>
            <a:pPr lvl="1"/>
            <a:r>
              <a:rPr lang="en-US" altLang="en-US" sz="1300" dirty="0" smtClean="0"/>
              <a:t>Motion: </a:t>
            </a:r>
            <a:r>
              <a:rPr lang="en-US" altLang="en-US" sz="1300" dirty="0" smtClean="0"/>
              <a:t>May 2018 </a:t>
            </a:r>
            <a:r>
              <a:rPr lang="en-US" altLang="en-US" sz="1300" dirty="0" smtClean="0"/>
              <a:t>meeting (</a:t>
            </a:r>
            <a:r>
              <a:rPr lang="en-US" altLang="en-US" sz="1300" dirty="0"/>
              <a:t>doc: IEEE </a:t>
            </a:r>
            <a:r>
              <a:rPr lang="en-US" altLang="en-US" sz="1300" dirty="0" smtClean="0"/>
              <a:t>802.11-18/999r0, 18/1006r0) </a:t>
            </a:r>
            <a:r>
              <a:rPr lang="en-US" altLang="en-US" sz="1300" dirty="0" smtClean="0"/>
              <a:t>and teleconference minutes (doc: IEEE </a:t>
            </a:r>
            <a:r>
              <a:rPr lang="en-US" altLang="en-US" sz="1300" dirty="0" smtClean="0"/>
              <a:t>802.11-18/1011r?) approval</a:t>
            </a:r>
            <a:endParaRPr lang="en-US" altLang="en-US" sz="1300" dirty="0" smtClean="0"/>
          </a:p>
          <a:p>
            <a:pPr lvl="1"/>
            <a:r>
              <a:rPr lang="en-US" altLang="en-US" sz="1300" dirty="0" smtClean="0"/>
              <a:t>Motion: </a:t>
            </a:r>
            <a:r>
              <a:rPr lang="en-US" altLang="en-US" sz="1300" dirty="0" err="1" smtClean="0"/>
              <a:t>TGba</a:t>
            </a:r>
            <a:r>
              <a:rPr lang="en-US" altLang="en-US" sz="1300" dirty="0" smtClean="0"/>
              <a:t> D0.3 approval</a:t>
            </a:r>
            <a:endParaRPr lang="en-US" altLang="en-US" sz="1300" dirty="0" smtClean="0"/>
          </a:p>
          <a:p>
            <a:pPr lvl="1"/>
            <a:r>
              <a:rPr lang="en-US" altLang="en-US" sz="1300" dirty="0" smtClean="0"/>
              <a:t>Presentations</a:t>
            </a:r>
            <a:r>
              <a:rPr lang="en-US" altLang="en-US" sz="1300" dirty="0" smtClean="0"/>
              <a:t>, Recess</a:t>
            </a:r>
          </a:p>
          <a:p>
            <a:r>
              <a:rPr lang="en-US" altLang="en-US" sz="1300" dirty="0" smtClean="0"/>
              <a:t>Monday: </a:t>
            </a:r>
            <a:r>
              <a:rPr lang="en-US" altLang="en-US" sz="1300" dirty="0" smtClean="0"/>
              <a:t>PM2 </a:t>
            </a:r>
            <a:r>
              <a:rPr lang="en-US" altLang="en-US" sz="1300" dirty="0" smtClean="0"/>
              <a:t>(2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Presentations, Recess</a:t>
            </a:r>
          </a:p>
          <a:p>
            <a:r>
              <a:rPr lang="en-US" altLang="en-US" sz="1300" dirty="0" smtClean="0">
                <a:solidFill>
                  <a:srgbClr val="FF0000"/>
                </a:solidFill>
              </a:rPr>
              <a:t>Tuesday</a:t>
            </a:r>
            <a:r>
              <a:rPr lang="en-US" altLang="en-US" sz="1300" dirty="0">
                <a:solidFill>
                  <a:srgbClr val="FF0000"/>
                </a:solidFill>
              </a:rPr>
              <a:t>: PM1 (2 hours</a:t>
            </a:r>
            <a:r>
              <a:rPr lang="en-US" altLang="en-US" sz="1300" dirty="0" smtClean="0">
                <a:solidFill>
                  <a:srgbClr val="FF0000"/>
                </a:solidFill>
              </a:rPr>
              <a:t>) </a:t>
            </a:r>
            <a:endParaRPr lang="en-US" altLang="en-US" sz="1300" dirty="0">
              <a:solidFill>
                <a:srgbClr val="FF0000"/>
              </a:solidFill>
            </a:endParaRPr>
          </a:p>
          <a:p>
            <a:pPr lvl="1"/>
            <a:r>
              <a:rPr lang="en-US" altLang="en-US" sz="1300" dirty="0">
                <a:solidFill>
                  <a:srgbClr val="FF0000"/>
                </a:solidFill>
              </a:rPr>
              <a:t>PHY and MAC ad-hoc </a:t>
            </a:r>
            <a:r>
              <a:rPr lang="en-US" altLang="en-US" sz="1300" dirty="0" smtClean="0">
                <a:solidFill>
                  <a:srgbClr val="FF0000"/>
                </a:solidFill>
              </a:rPr>
              <a:t>meetings (parallel)</a:t>
            </a:r>
            <a:endParaRPr lang="en-US" altLang="en-US" sz="1700" dirty="0">
              <a:solidFill>
                <a:srgbClr val="FF0000"/>
              </a:solidFill>
            </a:endParaRPr>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75213" y="1371600"/>
            <a:ext cx="4268787" cy="5103814"/>
          </a:xfrm>
        </p:spPr>
        <p:txBody>
          <a:bodyPr/>
          <a:lstStyle/>
          <a:p>
            <a:r>
              <a:rPr lang="en-US" altLang="en-US" sz="1300" dirty="0" smtClean="0"/>
              <a:t>Wednesday: PM1 </a:t>
            </a:r>
            <a:r>
              <a:rPr lang="en-US" altLang="en-US" sz="1300" dirty="0"/>
              <a:t>(2 hours</a:t>
            </a:r>
            <a:r>
              <a:rPr lang="en-US" altLang="en-US" sz="1300" dirty="0" smtClean="0"/>
              <a:t>)</a:t>
            </a:r>
          </a:p>
          <a:p>
            <a:pPr lvl="1"/>
            <a:r>
              <a:rPr lang="en-US" altLang="en-US" sz="1300" dirty="0"/>
              <a:t>Call meeting to order</a:t>
            </a:r>
          </a:p>
          <a:p>
            <a:pPr lvl="1"/>
            <a:r>
              <a:rPr lang="en-US" altLang="en-US" sz="1300" dirty="0"/>
              <a:t>IEEE 802 and 802.11 IPR Policy and </a:t>
            </a:r>
            <a:r>
              <a:rPr lang="en-US" altLang="en-US" sz="1300" dirty="0" smtClean="0"/>
              <a:t>procedure</a:t>
            </a:r>
          </a:p>
          <a:p>
            <a:pPr lvl="1"/>
            <a:r>
              <a:rPr lang="en-US" altLang="en-US" sz="1300" dirty="0" smtClean="0"/>
              <a:t>Presentations, Recess</a:t>
            </a:r>
            <a:endParaRPr lang="en-US" altLang="en-US" sz="1300" dirty="0" smtClean="0"/>
          </a:p>
          <a:p>
            <a:r>
              <a:rPr lang="en-US" altLang="en-US" sz="1300" dirty="0">
                <a:solidFill>
                  <a:srgbClr val="FF0000"/>
                </a:solidFill>
              </a:rPr>
              <a:t>Wednesday </a:t>
            </a:r>
            <a:r>
              <a:rPr lang="en-US" altLang="en-US" sz="1300" dirty="0" smtClean="0">
                <a:solidFill>
                  <a:srgbClr val="FF0000"/>
                </a:solidFill>
              </a:rPr>
              <a:t>: PM2 </a:t>
            </a:r>
            <a:r>
              <a:rPr lang="en-US" altLang="en-US" sz="1300" dirty="0">
                <a:solidFill>
                  <a:srgbClr val="FF0000"/>
                </a:solidFill>
              </a:rPr>
              <a:t>(2 hours)</a:t>
            </a:r>
          </a:p>
          <a:p>
            <a:pPr lvl="1"/>
            <a:r>
              <a:rPr lang="en-US" altLang="en-US" sz="1300" dirty="0">
                <a:solidFill>
                  <a:srgbClr val="FF0000"/>
                </a:solidFill>
              </a:rPr>
              <a:t>PHY and MAC ad-hoc </a:t>
            </a:r>
            <a:r>
              <a:rPr lang="en-US" altLang="en-US" sz="1300" dirty="0" smtClean="0">
                <a:solidFill>
                  <a:srgbClr val="FF0000"/>
                </a:solidFill>
              </a:rPr>
              <a:t>meetings (parallel)</a:t>
            </a:r>
            <a:endParaRPr lang="en-US" altLang="en-US" sz="1300" dirty="0">
              <a:solidFill>
                <a:srgbClr val="FF0000"/>
              </a:solidFill>
            </a:endParaRPr>
          </a:p>
          <a:p>
            <a:r>
              <a:rPr lang="en-US" altLang="en-US" sz="1300" dirty="0" smtClean="0"/>
              <a:t>Thursday</a:t>
            </a:r>
            <a:r>
              <a:rPr lang="en-US" altLang="en-US" sz="1300" dirty="0" smtClean="0"/>
              <a:t>: </a:t>
            </a:r>
            <a:r>
              <a:rPr lang="en-US" altLang="en-US" sz="1300" dirty="0" smtClean="0"/>
              <a:t>AM2 </a:t>
            </a:r>
            <a:r>
              <a:rPr lang="en-US" altLang="en-US" sz="1300" dirty="0" smtClean="0"/>
              <a:t>(2 hours)</a:t>
            </a:r>
            <a:endParaRPr lang="en-US" altLang="en-US" sz="1300" dirty="0"/>
          </a:p>
          <a:p>
            <a:pPr lvl="1"/>
            <a:r>
              <a:rPr lang="en-US" altLang="en-US" sz="1300" dirty="0"/>
              <a:t>Call meeting to order</a:t>
            </a:r>
          </a:p>
          <a:p>
            <a:pPr lvl="1"/>
            <a:r>
              <a:rPr lang="en-US" altLang="en-US" sz="1300" dirty="0"/>
              <a:t>IEEE 802 and 802.11 IPR Policy and </a:t>
            </a:r>
            <a:r>
              <a:rPr lang="en-US" altLang="en-US" sz="1300" dirty="0" smtClean="0"/>
              <a:t>procedure</a:t>
            </a:r>
          </a:p>
          <a:p>
            <a:pPr lvl="1"/>
            <a:r>
              <a:rPr lang="en-US" altLang="en-US" sz="1300" dirty="0" smtClean="0"/>
              <a:t>Motions</a:t>
            </a:r>
          </a:p>
          <a:p>
            <a:pPr lvl="1"/>
            <a:r>
              <a:rPr lang="en-US" altLang="en-US" sz="1300" dirty="0" err="1" smtClean="0"/>
              <a:t>TGba</a:t>
            </a:r>
            <a:r>
              <a:rPr lang="en-US" altLang="en-US" sz="1300" dirty="0" smtClean="0"/>
              <a:t> draft status check – ready for D1.0?</a:t>
            </a:r>
            <a:endParaRPr lang="en-US" altLang="en-US" sz="1300" dirty="0" smtClean="0"/>
          </a:p>
          <a:p>
            <a:pPr lvl="1"/>
            <a:r>
              <a:rPr lang="en-US" altLang="en-US" sz="1300" dirty="0" smtClean="0"/>
              <a:t>Presentations</a:t>
            </a:r>
            <a:r>
              <a:rPr lang="en-US" altLang="en-US" sz="1300" dirty="0" smtClean="0"/>
              <a:t>, Recess</a:t>
            </a:r>
          </a:p>
          <a:p>
            <a:r>
              <a:rPr lang="en-US" altLang="en-US" sz="1300" dirty="0" smtClean="0"/>
              <a:t>Thursday: PM2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TG </a:t>
            </a:r>
            <a:r>
              <a:rPr lang="en-US" altLang="en-US" sz="1300" dirty="0"/>
              <a:t>timeline discussion</a:t>
            </a:r>
          </a:p>
          <a:p>
            <a:pPr lvl="1"/>
            <a:r>
              <a:rPr lang="en-US" altLang="en-US" sz="1300" dirty="0"/>
              <a:t>Goal for </a:t>
            </a:r>
            <a:r>
              <a:rPr lang="en-US" altLang="en-US" sz="1300" dirty="0" smtClean="0"/>
              <a:t>September </a:t>
            </a:r>
            <a:r>
              <a:rPr lang="en-US" altLang="en-US" sz="1300" dirty="0"/>
              <a:t>2018 F2F meeting</a:t>
            </a:r>
          </a:p>
          <a:p>
            <a:pPr lvl="1"/>
            <a:r>
              <a:rPr lang="en-US" altLang="en-US" sz="1300" dirty="0"/>
              <a:t>Teleconference call </a:t>
            </a:r>
            <a:r>
              <a:rPr lang="en-US" altLang="en-US" sz="1300" dirty="0" smtClean="0"/>
              <a:t>schedule</a:t>
            </a:r>
            <a:endParaRPr lang="en-US" altLang="en-US" sz="1300" dirty="0" smtClean="0"/>
          </a:p>
          <a:p>
            <a:pPr lvl="1"/>
            <a:r>
              <a:rPr lang="en-US" altLang="en-US" sz="1300" dirty="0" err="1"/>
              <a:t>TGba</a:t>
            </a:r>
            <a:r>
              <a:rPr lang="en-US" altLang="en-US" sz="1300" dirty="0"/>
              <a:t>/ARC joint </a:t>
            </a:r>
            <a:r>
              <a:rPr lang="en-US" altLang="en-US" sz="1300" dirty="0" smtClean="0"/>
              <a:t>session</a:t>
            </a:r>
            <a:endParaRPr lang="en-US" altLang="en-US" sz="1300" dirty="0"/>
          </a:p>
          <a:p>
            <a:pPr lvl="1"/>
            <a:r>
              <a:rPr lang="en-US" altLang="en-US" sz="1300" dirty="0" smtClean="0"/>
              <a:t>Presentations</a:t>
            </a:r>
          </a:p>
          <a:p>
            <a:pPr lvl="1"/>
            <a:r>
              <a:rPr lang="en-US" altLang="en-US" sz="1300" dirty="0" smtClean="0"/>
              <a:t>Adjourn</a:t>
            </a:r>
            <a:endParaRPr lang="en-US" altLang="en-US" sz="1300" dirty="0"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15</a:t>
            </a:fld>
            <a:endParaRPr lang="en-US" altLang="en-US" sz="1200" b="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(Samsung)</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
        <p:nvSpPr>
          <p:cNvPr id="4" name="Date Placeholder 3"/>
          <p:cNvSpPr>
            <a:spLocks noGrp="1"/>
          </p:cNvSpPr>
          <p:nvPr>
            <p:ph type="dt" sz="half" idx="10"/>
          </p:nvPr>
        </p:nvSpPr>
        <p:spPr/>
        <p:txBody>
          <a:bodyPr/>
          <a:lstStyle/>
          <a:p>
            <a:pPr>
              <a:defRPr/>
            </a:pPr>
            <a:r>
              <a:rPr lang="en-US" smtClean="0"/>
              <a:t>July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rgbClr val="FF0000"/>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a:t>
            </a:r>
            <a:r>
              <a:rPr lang="en-US" altLang="en-US" sz="3200" dirty="0" smtClean="0">
                <a:cs typeface="Times New Roman" panose="02020603050405020304" pitchFamily="18" charset="0"/>
              </a:rPr>
              <a:t>San Diego, CA, USA</a:t>
            </a: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July 8-13, </a:t>
            </a:r>
            <a:r>
              <a:rPr lang="en-US" altLang="en-US" sz="3200" dirty="0" smtClean="0">
                <a:cs typeface="Times New Roman" panose="02020603050405020304" pitchFamily="18" charset="0"/>
              </a:rPr>
              <a:t>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a:t>
            </a:r>
            <a:r>
              <a:rPr lang="en-US" altLang="en-US" dirty="0" smtClean="0"/>
              <a:t>May 2018 </a:t>
            </a:r>
            <a:r>
              <a:rPr lang="en-US" altLang="en-US" dirty="0" smtClean="0"/>
              <a:t>Meeting and Teleconference Calls</a:t>
            </a:r>
          </a:p>
        </p:txBody>
      </p:sp>
      <p:sp>
        <p:nvSpPr>
          <p:cNvPr id="31747" name="Content Placeholder 2"/>
          <p:cNvSpPr>
            <a:spLocks noGrp="1"/>
          </p:cNvSpPr>
          <p:nvPr>
            <p:ph idx="1"/>
          </p:nvPr>
        </p:nvSpPr>
        <p:spPr>
          <a:xfrm>
            <a:off x="685800" y="1981200"/>
            <a:ext cx="8382000" cy="4494213"/>
          </a:xfrm>
        </p:spPr>
        <p:txBody>
          <a:bodyPr/>
          <a:lstStyle/>
          <a:p>
            <a:r>
              <a:rPr lang="en-US" altLang="en-US" dirty="0"/>
              <a:t>Approved </a:t>
            </a:r>
            <a:r>
              <a:rPr lang="en-US" altLang="en-US" dirty="0" err="1"/>
              <a:t>TGba</a:t>
            </a:r>
            <a:r>
              <a:rPr lang="en-US" altLang="en-US" dirty="0"/>
              <a:t> SFD and </a:t>
            </a:r>
            <a:r>
              <a:rPr lang="en-US" altLang="en-US" dirty="0" err="1"/>
              <a:t>TGba</a:t>
            </a:r>
            <a:r>
              <a:rPr lang="en-US" altLang="en-US" dirty="0"/>
              <a:t> D0.2</a:t>
            </a:r>
          </a:p>
          <a:p>
            <a:r>
              <a:rPr lang="en-US" altLang="en-US" dirty="0"/>
              <a:t>Closed </a:t>
            </a:r>
            <a:r>
              <a:rPr lang="en-US" altLang="en-US" dirty="0" err="1"/>
              <a:t>TGba</a:t>
            </a:r>
            <a:r>
              <a:rPr lang="en-US" altLang="en-US" dirty="0"/>
              <a:t> SFD (Final document is 11-18/575r11) </a:t>
            </a:r>
          </a:p>
          <a:p>
            <a:r>
              <a:rPr lang="en-US" altLang="en-US" dirty="0"/>
              <a:t>Reviewed </a:t>
            </a:r>
            <a:r>
              <a:rPr lang="en-US" altLang="en-US" dirty="0" smtClean="0"/>
              <a:t>and approved spec </a:t>
            </a:r>
            <a:r>
              <a:rPr lang="en-US" altLang="en-US" dirty="0"/>
              <a:t>text documents for </a:t>
            </a:r>
            <a:r>
              <a:rPr lang="en-US" altLang="en-US" dirty="0" err="1"/>
              <a:t>TGba</a:t>
            </a:r>
            <a:r>
              <a:rPr lang="en-US" altLang="en-US" dirty="0"/>
              <a:t> D0.3</a:t>
            </a:r>
          </a:p>
          <a:p>
            <a:r>
              <a:rPr lang="en-US" altLang="en-US" dirty="0" smtClean="0"/>
              <a:t>Reviewed technical presentations</a:t>
            </a:r>
          </a:p>
          <a:p>
            <a:r>
              <a:rPr lang="en-US" altLang="en-US" dirty="0" err="1" smtClean="0"/>
              <a:t>TGba</a:t>
            </a:r>
            <a:r>
              <a:rPr lang="en-US" altLang="en-US" dirty="0" smtClean="0"/>
              <a:t>/ARC </a:t>
            </a:r>
            <a:r>
              <a:rPr lang="en-US" altLang="en-US" dirty="0"/>
              <a:t>joint session – </a:t>
            </a:r>
            <a:r>
              <a:rPr lang="en-US" altLang="en-US" dirty="0" err="1"/>
              <a:t>TGba</a:t>
            </a:r>
            <a:r>
              <a:rPr lang="en-US" altLang="en-US" dirty="0"/>
              <a:t> architecture discussion</a:t>
            </a:r>
          </a:p>
          <a:p>
            <a:r>
              <a:rPr lang="en-US" altLang="en-US" dirty="0"/>
              <a:t>Reviewed TG timeline</a:t>
            </a:r>
          </a:p>
          <a:p>
            <a:r>
              <a:rPr lang="en-US" altLang="en-US" dirty="0"/>
              <a:t>Agenda: doc:11-18/647r11</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a:t>
            </a:r>
            <a:r>
              <a:rPr lang="en-US" altLang="en-US" dirty="0" smtClean="0"/>
              <a:t>May 2018 </a:t>
            </a:r>
            <a:r>
              <a:rPr lang="en-US" altLang="en-US" dirty="0" smtClean="0"/>
              <a:t>meeting [doc: IEEE </a:t>
            </a:r>
            <a:r>
              <a:rPr lang="en-US" altLang="en-US" dirty="0" smtClean="0"/>
              <a:t>802.11-18/999r0 and IEEE 802.11-18/1006r0] </a:t>
            </a:r>
            <a:r>
              <a:rPr lang="en-US" altLang="en-US" dirty="0" smtClean="0"/>
              <a:t>and teleconference calls [doc: IEEE </a:t>
            </a:r>
            <a:r>
              <a:rPr lang="en-US" altLang="en-US" dirty="0" smtClean="0"/>
              <a:t>802.11-18/1011r?]</a:t>
            </a:r>
            <a:endParaRPr lang="en-US" altLang="en-US" dirty="0" smtClean="0"/>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dirty="0" smtClean="0"/>
              <a:t>Motion </a:t>
            </a:r>
            <a:r>
              <a:rPr lang="en-US" altLang="en-US" dirty="0" smtClean="0"/>
              <a:t>– </a:t>
            </a:r>
            <a:r>
              <a:rPr lang="en-US" altLang="en-US" dirty="0" err="1" smtClean="0"/>
              <a:t>TGba</a:t>
            </a:r>
            <a:r>
              <a:rPr lang="en-US" altLang="en-US" dirty="0" smtClean="0"/>
              <a:t> Draft Spec</a:t>
            </a:r>
            <a:endParaRPr lang="en-US" altLang="en-US" dirty="0" smtClean="0"/>
          </a:p>
        </p:txBody>
      </p:sp>
      <p:sp>
        <p:nvSpPr>
          <p:cNvPr id="38915" name="Content Placeholder 2"/>
          <p:cNvSpPr>
            <a:spLocks noGrp="1"/>
          </p:cNvSpPr>
          <p:nvPr>
            <p:ph idx="1"/>
          </p:nvPr>
        </p:nvSpPr>
        <p:spPr/>
        <p:txBody>
          <a:bodyPr/>
          <a:lstStyle/>
          <a:p>
            <a:r>
              <a:rPr lang="en-US" altLang="en-US" dirty="0" smtClean="0"/>
              <a:t>Move to approve </a:t>
            </a:r>
            <a:r>
              <a:rPr lang="en-US" altLang="en-US" dirty="0" smtClean="0">
                <a:hlinkClick r:id="rId2"/>
              </a:rPr>
              <a:t>P802.11ba D0.3 </a:t>
            </a:r>
            <a:r>
              <a:rPr lang="en-US" altLang="en-US" dirty="0" smtClean="0"/>
              <a:t>in IEEE 802.11 WG Members Area as the latest revised draft of </a:t>
            </a:r>
            <a:r>
              <a:rPr lang="en-US" altLang="en-US" dirty="0" err="1" smtClean="0"/>
              <a:t>TGba</a:t>
            </a:r>
            <a:r>
              <a:rPr lang="en-US" altLang="en-US" dirty="0" smtClean="0"/>
              <a:t>.</a:t>
            </a:r>
            <a:endParaRPr lang="en-US" altLang="en-US" dirty="0" smtClean="0"/>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27</a:t>
            </a:fld>
            <a:endParaRPr lang="en-US" altLang="en-US" sz="1200" b="0" smtClean="0"/>
          </a:p>
        </p:txBody>
      </p:sp>
    </p:spTree>
    <p:extLst>
      <p:ext uri="{BB962C8B-B14F-4D97-AF65-F5344CB8AC3E}">
        <p14:creationId xmlns:p14="http://schemas.microsoft.com/office/powerpoint/2010/main" val="31941251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r>
              <a:rPr lang="en-US" altLang="en-US" dirty="0" smtClean="0"/>
              <a:t>From the submission slides</a:t>
            </a:r>
            <a:endParaRPr lang="en-US" altLang="en-US" dirty="0" smtClean="0"/>
          </a:p>
        </p:txBody>
      </p:sp>
      <p:sp>
        <p:nvSpPr>
          <p:cNvPr id="3" name="Date Placeholder 2"/>
          <p:cNvSpPr>
            <a:spLocks noGrp="1"/>
          </p:cNvSpPr>
          <p:nvPr>
            <p:ph type="dt" sz="quarter"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 (Thursday </a:t>
            </a:r>
            <a:r>
              <a:rPr lang="en-US" altLang="en-US" dirty="0" smtClean="0"/>
              <a:t>AM2)</a:t>
            </a:r>
            <a:endParaRPr lang="en-US" altLang="en-US" dirty="0" smtClean="0"/>
          </a:p>
        </p:txBody>
      </p:sp>
      <p:sp>
        <p:nvSpPr>
          <p:cNvPr id="2" name="Content Placeholder 1"/>
          <p:cNvSpPr>
            <a:spLocks noGrp="1"/>
          </p:cNvSpPr>
          <p:nvPr>
            <p:ph sz="half" idx="1"/>
          </p:nvPr>
        </p:nvSpPr>
        <p:spPr>
          <a:xfrm>
            <a:off x="685800" y="1752600"/>
            <a:ext cx="2819400" cy="4343400"/>
          </a:xfrm>
        </p:spPr>
        <p:txBody>
          <a:bodyPr/>
          <a:lstStyle/>
          <a:p>
            <a:pPr>
              <a:buFont typeface="Arial" panose="020B0604020202020204" pitchFamily="34" charset="0"/>
              <a:buChar char="•"/>
            </a:pPr>
            <a:r>
              <a:rPr lang="en-US" sz="1800" dirty="0" smtClean="0"/>
              <a:t>PHY</a:t>
            </a:r>
            <a:r>
              <a:rPr lang="en-US" sz="1800" b="0" dirty="0" smtClean="0"/>
              <a:t>:</a:t>
            </a:r>
            <a:endParaRPr lang="en-US" sz="1800" b="0" dirty="0"/>
          </a:p>
        </p:txBody>
      </p:sp>
      <p:sp>
        <p:nvSpPr>
          <p:cNvPr id="5" name="Content Placeholder 4"/>
          <p:cNvSpPr>
            <a:spLocks noGrp="1"/>
          </p:cNvSpPr>
          <p:nvPr>
            <p:ph sz="half" idx="2"/>
          </p:nvPr>
        </p:nvSpPr>
        <p:spPr>
          <a:xfrm>
            <a:off x="3581400" y="1787524"/>
            <a:ext cx="4267200" cy="4687889"/>
          </a:xfrm>
        </p:spPr>
        <p:txBody>
          <a:bodyPr/>
          <a:lstStyle/>
          <a:p>
            <a:pPr>
              <a:buFont typeface="Arial" panose="020B0604020202020204" pitchFamily="34" charset="0"/>
              <a:buChar char="•"/>
            </a:pPr>
            <a:r>
              <a:rPr lang="en-US" sz="1800" dirty="0"/>
              <a:t>MAC</a:t>
            </a:r>
            <a:r>
              <a:rPr lang="en-US" sz="1800" b="0" dirty="0" smtClean="0"/>
              <a:t>:</a:t>
            </a:r>
          </a:p>
          <a:p>
            <a:pPr>
              <a:buFont typeface="+mj-lt"/>
              <a:buAutoNum type="arabicPeriod"/>
            </a:pPr>
            <a:endParaRPr lang="en-US" sz="1800" b="0" dirty="0"/>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29</a:t>
            </a:fld>
            <a:endParaRPr lang="en-US" altLang="en-US" sz="1200" b="0" smtClean="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a:t>
            </a:r>
            <a:r>
              <a:rPr lang="en-US" altLang="en-US" dirty="0" smtClean="0"/>
              <a:t>July 2018 </a:t>
            </a:r>
            <a:r>
              <a:rPr lang="en-US" altLang="en-US" dirty="0" smtClean="0"/>
              <a:t>session</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err="1"/>
              <a:t>TGba</a:t>
            </a:r>
            <a:r>
              <a:rPr lang="en-US" dirty="0"/>
              <a:t> </a:t>
            </a:r>
            <a:r>
              <a:rPr lang="en-US" dirty="0" smtClean="0"/>
              <a:t>Draft Spec Status Review </a:t>
            </a:r>
            <a:br>
              <a:rPr lang="en-US" dirty="0" smtClean="0"/>
            </a:br>
            <a:r>
              <a:rPr lang="en-US" dirty="0" smtClean="0"/>
              <a:t>– Are we ready </a:t>
            </a:r>
            <a:r>
              <a:rPr lang="en-US" dirty="0"/>
              <a:t>for D1.0</a:t>
            </a:r>
            <a:r>
              <a:rPr lang="en-US" dirty="0" smtClean="0"/>
              <a:t>?</a:t>
            </a:r>
            <a:endParaRPr lang="en-US" dirty="0"/>
          </a:p>
        </p:txBody>
      </p:sp>
      <p:sp>
        <p:nvSpPr>
          <p:cNvPr id="9" name="Content Placeholder 8"/>
          <p:cNvSpPr>
            <a:spLocks noGrp="1"/>
          </p:cNvSpPr>
          <p:nvPr>
            <p:ph idx="1"/>
          </p:nvPr>
        </p:nvSpPr>
        <p:spPr/>
        <p:txBody>
          <a:bodyPr/>
          <a:lstStyle/>
          <a:p>
            <a:r>
              <a:rPr lang="en-US" dirty="0" smtClean="0"/>
              <a:t>Discussion</a:t>
            </a:r>
            <a:endParaRPr lang="en-US" dirty="0"/>
          </a:p>
        </p:txBody>
      </p:sp>
      <p:sp>
        <p:nvSpPr>
          <p:cNvPr id="5" name="Date Placeholder 4"/>
          <p:cNvSpPr>
            <a:spLocks noGrp="1"/>
          </p:cNvSpPr>
          <p:nvPr>
            <p:ph type="dt" sz="half" idx="10"/>
          </p:nvPr>
        </p:nvSpPr>
        <p:spPr/>
        <p:txBody>
          <a:bodyPr/>
          <a:lstStyle/>
          <a:p>
            <a:pPr>
              <a:defRPr/>
            </a:pPr>
            <a:r>
              <a:rPr lang="en-US" smtClean="0"/>
              <a:t>July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30</a:t>
            </a:fld>
            <a:endParaRPr lang="en-US" altLang="en-US"/>
          </a:p>
        </p:txBody>
      </p:sp>
    </p:spTree>
    <p:extLst>
      <p:ext uri="{BB962C8B-B14F-4D97-AF65-F5344CB8AC3E}">
        <p14:creationId xmlns:p14="http://schemas.microsoft.com/office/powerpoint/2010/main" val="15439350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1219200" y="1600199"/>
            <a:ext cx="7239000" cy="4875213"/>
          </a:xfrm>
        </p:spPr>
        <p:txBody>
          <a:bodyPr/>
          <a:lstStyle/>
          <a:p>
            <a:r>
              <a:rPr lang="en-US" altLang="en-US" sz="2200" dirty="0"/>
              <a:t>2017</a:t>
            </a:r>
          </a:p>
          <a:p>
            <a:pPr lvl="1"/>
            <a:r>
              <a:rPr lang="en-US" altLang="en-US" sz="2200" b="1" dirty="0"/>
              <a:t>January</a:t>
            </a:r>
            <a:r>
              <a:rPr lang="en-US" altLang="en-US" sz="2200" dirty="0"/>
              <a:t>: </a:t>
            </a:r>
            <a:r>
              <a:rPr lang="en-US" altLang="en-US" sz="2200" dirty="0" err="1"/>
              <a:t>TGba</a:t>
            </a:r>
            <a:r>
              <a:rPr lang="en-US" altLang="en-US" sz="2200" dirty="0"/>
              <a:t> formation meeting</a:t>
            </a:r>
          </a:p>
          <a:p>
            <a:r>
              <a:rPr lang="en-US" altLang="en-US" sz="2200" dirty="0" smtClean="0"/>
              <a:t>2018</a:t>
            </a:r>
          </a:p>
          <a:p>
            <a:pPr lvl="1"/>
            <a:r>
              <a:rPr lang="en-US" altLang="en-US" sz="2200" b="1" dirty="0" smtClean="0"/>
              <a:t>January</a:t>
            </a:r>
            <a:r>
              <a:rPr lang="en-US" altLang="en-US" sz="2200" dirty="0" smtClean="0"/>
              <a:t>: </a:t>
            </a:r>
            <a:r>
              <a:rPr lang="en-US" altLang="en-US" sz="2200" dirty="0" err="1"/>
              <a:t>TGba</a:t>
            </a:r>
            <a:r>
              <a:rPr lang="en-US" altLang="en-US" sz="2200" dirty="0"/>
              <a:t> Draft </a:t>
            </a:r>
            <a:r>
              <a:rPr lang="en-US" altLang="en-US" sz="2200" dirty="0" smtClean="0"/>
              <a:t>0.1</a:t>
            </a:r>
            <a:endParaRPr lang="en-US" altLang="en-US" sz="2200" b="1" dirty="0" smtClean="0"/>
          </a:p>
          <a:p>
            <a:pPr lvl="1"/>
            <a:r>
              <a:rPr lang="en-US" altLang="en-US" sz="2200" b="1" dirty="0" smtClean="0"/>
              <a:t>July</a:t>
            </a:r>
            <a:r>
              <a:rPr lang="en-US" altLang="en-US" sz="2200" dirty="0" smtClean="0"/>
              <a:t>: </a:t>
            </a:r>
            <a:r>
              <a:rPr lang="en-US" altLang="en-US" sz="2200" dirty="0" err="1" smtClean="0"/>
              <a:t>TGba</a:t>
            </a:r>
            <a:r>
              <a:rPr lang="en-US" altLang="en-US" sz="2200" dirty="0" smtClean="0"/>
              <a:t> Draft 1.0</a:t>
            </a:r>
          </a:p>
          <a:p>
            <a:pPr lvl="1"/>
            <a:r>
              <a:rPr lang="en-US" altLang="en-US" sz="2200" b="1" dirty="0" smtClean="0"/>
              <a:t>November</a:t>
            </a:r>
            <a:r>
              <a:rPr lang="en-US" altLang="en-US" sz="2200" dirty="0" smtClean="0"/>
              <a:t>: </a:t>
            </a:r>
            <a:r>
              <a:rPr lang="en-US" altLang="en-US" sz="2200" dirty="0" err="1" smtClean="0"/>
              <a:t>TGba</a:t>
            </a:r>
            <a:r>
              <a:rPr lang="en-US" altLang="en-US" sz="2200" dirty="0" smtClean="0"/>
              <a:t> Draft 2.0</a:t>
            </a:r>
          </a:p>
          <a:p>
            <a:r>
              <a:rPr lang="en-US" altLang="en-US" sz="2200" dirty="0" smtClean="0"/>
              <a:t>2019:</a:t>
            </a:r>
          </a:p>
          <a:p>
            <a:pPr lvl="1"/>
            <a:r>
              <a:rPr lang="en-US" altLang="en-US" sz="2200" b="1" dirty="0" smtClean="0"/>
              <a:t>March</a:t>
            </a:r>
            <a:r>
              <a:rPr lang="en-US" altLang="en-US" sz="2200" dirty="0" smtClean="0"/>
              <a:t>: MDR (mandatory document review)</a:t>
            </a:r>
          </a:p>
          <a:p>
            <a:pPr lvl="1"/>
            <a:r>
              <a:rPr lang="en-US" altLang="en-US" sz="2200" b="1" dirty="0" smtClean="0"/>
              <a:t>July</a:t>
            </a:r>
            <a:r>
              <a:rPr lang="en-US" altLang="en-US" sz="2200" dirty="0" smtClean="0"/>
              <a:t>: formation of sponsor ballot pool</a:t>
            </a:r>
          </a:p>
          <a:p>
            <a:pPr lvl="1"/>
            <a:r>
              <a:rPr lang="en-US" altLang="en-US" sz="2200" b="1" dirty="0" smtClean="0"/>
              <a:t>September</a:t>
            </a:r>
            <a:r>
              <a:rPr lang="en-US" altLang="en-US" sz="2200" dirty="0" smtClean="0"/>
              <a:t>: Sponsor ballot</a:t>
            </a:r>
          </a:p>
          <a:p>
            <a:r>
              <a:rPr lang="en-US" altLang="en-US" sz="2200" dirty="0" smtClean="0"/>
              <a:t>2020</a:t>
            </a:r>
          </a:p>
          <a:p>
            <a:pPr lvl="1"/>
            <a:r>
              <a:rPr lang="en-US" altLang="en-US" sz="2200" b="1" dirty="0" smtClean="0"/>
              <a:t>July</a:t>
            </a:r>
            <a:r>
              <a:rPr lang="en-US" altLang="en-US" sz="2200" dirty="0" smtClean="0"/>
              <a:t>: </a:t>
            </a:r>
            <a:r>
              <a:rPr lang="en-US" altLang="en-US" sz="2200" dirty="0" err="1" smtClean="0"/>
              <a:t>RevCom</a:t>
            </a:r>
            <a:endParaRPr lang="en-US" altLang="en-US" sz="2200"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31</a:t>
            </a:fld>
            <a:endParaRPr lang="en-US" altLang="en-US" sz="1200" b="0" smtClean="0"/>
          </a:p>
        </p:txBody>
      </p:sp>
      <p:grpSp>
        <p:nvGrpSpPr>
          <p:cNvPr id="6" name="Group 5"/>
          <p:cNvGrpSpPr/>
          <p:nvPr/>
        </p:nvGrpSpPr>
        <p:grpSpPr>
          <a:xfrm>
            <a:off x="458604" y="3108811"/>
            <a:ext cx="1209509" cy="534890"/>
            <a:chOff x="-142709" y="3122710"/>
            <a:chExt cx="1209509" cy="534890"/>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142709" y="3122710"/>
              <a:ext cx="1107611" cy="307777"/>
            </a:xfrm>
            <a:prstGeom prst="rect">
              <a:avLst/>
            </a:prstGeom>
            <a:noFill/>
          </p:spPr>
          <p:txBody>
            <a:bodyPr wrap="none" rtlCol="0">
              <a:spAutoFit/>
            </a:bodyPr>
            <a:lstStyle/>
            <a:p>
              <a:r>
                <a:rPr lang="en-US" sz="1400" b="1" dirty="0" smtClean="0"/>
                <a:t>We are here</a:t>
              </a:r>
              <a:endParaRPr lang="en-US" sz="1400" b="1" dirty="0"/>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a:t>
            </a:r>
            <a:r>
              <a:rPr lang="en-US" altLang="en-US" dirty="0" smtClean="0"/>
              <a:t>September </a:t>
            </a:r>
            <a:r>
              <a:rPr lang="en-US" altLang="en-US" dirty="0" smtClean="0"/>
              <a:t>2018</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TBD</a:t>
            </a:r>
          </a:p>
          <a:p>
            <a:pPr>
              <a:defRPr/>
            </a:pPr>
            <a:r>
              <a:rPr lang="en-US" altLang="en-US" dirty="0"/>
              <a:t>TBD</a:t>
            </a:r>
          </a:p>
          <a:p>
            <a:pPr>
              <a:defRPr/>
            </a:pPr>
            <a:r>
              <a:rPr lang="en-US" altLang="en-US" dirty="0"/>
              <a:t>TBD</a:t>
            </a:r>
          </a:p>
          <a:p>
            <a:pPr>
              <a:defRPr/>
            </a:pPr>
            <a:r>
              <a:rPr lang="en-US" altLang="en-US" dirty="0" smtClean="0"/>
              <a:t>…</a:t>
            </a:r>
            <a:endParaRPr lang="en-US" altLang="en-US" dirty="0"/>
          </a:p>
          <a:p>
            <a:pPr>
              <a:defRPr/>
            </a:pPr>
            <a:r>
              <a:rPr lang="en-US" altLang="en-US" dirty="0" smtClean="0"/>
              <a:t>Review </a:t>
            </a:r>
            <a:r>
              <a:rPr lang="en-US" altLang="en-US" dirty="0"/>
              <a:t>TG timeline</a:t>
            </a:r>
            <a:endParaRPr lang="en-US" altLang="en-US" sz="2000" dirty="0"/>
          </a:p>
          <a:p>
            <a:pPr>
              <a:defRPr/>
            </a:pPr>
            <a:endParaRPr lang="en-US" altLang="en-US" dirty="0"/>
          </a:p>
          <a:p>
            <a:pPr>
              <a:defRPr/>
            </a:pP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July 2018</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32</a:t>
            </a:fld>
            <a:endParaRPr lang="en-US" altLang="en-US" sz="1200" b="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 (Mondays, 1 hour each)</a:t>
            </a:r>
          </a:p>
          <a:p>
            <a:pPr marL="685800" lvl="2" indent="-342900">
              <a:defRPr/>
            </a:pPr>
            <a:r>
              <a:rPr lang="en-US" altLang="en-US" sz="2400" b="1" dirty="0" smtClean="0"/>
              <a:t>July 23 </a:t>
            </a:r>
            <a:r>
              <a:rPr lang="en-US" altLang="en-US" sz="2400" b="1" dirty="0" smtClean="0"/>
              <a:t>(10:00 ET)</a:t>
            </a:r>
          </a:p>
          <a:p>
            <a:pPr marL="685800" lvl="2" indent="-342900">
              <a:defRPr/>
            </a:pPr>
            <a:r>
              <a:rPr lang="en-US" altLang="en-US" sz="2400" b="1" dirty="0" smtClean="0"/>
              <a:t>August 6 </a:t>
            </a:r>
            <a:r>
              <a:rPr lang="en-US" altLang="en-US" sz="2400" b="1" dirty="0" smtClean="0"/>
              <a:t>(17:00ET)</a:t>
            </a:r>
          </a:p>
          <a:p>
            <a:pPr marL="685800" lvl="2" indent="-342900">
              <a:defRPr/>
            </a:pPr>
            <a:r>
              <a:rPr lang="en-US" altLang="en-US" sz="2400" b="1" dirty="0" smtClean="0"/>
              <a:t>August 20 </a:t>
            </a:r>
            <a:r>
              <a:rPr lang="en-US" altLang="en-US" sz="2400" b="1" dirty="0" smtClean="0"/>
              <a:t>(23:00ET)</a:t>
            </a: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33</a:t>
            </a:fld>
            <a:endParaRPr lang="en-US" altLang="en-US" sz="1200" b="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34</a:t>
            </a:fld>
            <a:endParaRPr lang="en-US" altLang="en-US" sz="1200" b="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35</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74301025"/>
              </p:ext>
            </p:extLst>
          </p:nvPr>
        </p:nvGraphicFramePr>
        <p:xfrm>
          <a:off x="373380" y="1600200"/>
          <a:ext cx="8397240" cy="3156706"/>
        </p:xfrm>
        <a:graphic>
          <a:graphicData uri="http://schemas.openxmlformats.org/drawingml/2006/table">
            <a:tbl>
              <a:tblPr firstRow="1" bandRow="1">
                <a:tableStyleId>{073A0DAA-6AF3-43AB-8588-CEC1D06C72B9}</a:tableStyleId>
              </a:tblPr>
              <a:tblGrid>
                <a:gridCol w="1554480"/>
                <a:gridCol w="881380"/>
                <a:gridCol w="881380"/>
                <a:gridCol w="881380"/>
                <a:gridCol w="881380"/>
                <a:gridCol w="881380"/>
                <a:gridCol w="881380"/>
                <a:gridCol w="1554480"/>
              </a:tblGrid>
              <a:tr h="394256">
                <a:tc>
                  <a:txBody>
                    <a:bodyPr/>
                    <a:lstStyle/>
                    <a:p>
                      <a:pPr algn="ctr"/>
                      <a:endParaRPr lang="en-US" sz="1800" dirty="0"/>
                    </a:p>
                  </a:txBody>
                  <a:tcPr marT="45742" marB="45742" anchor="ctr"/>
                </a:tc>
                <a:tc gridSpan="2">
                  <a:txBody>
                    <a:bodyPr/>
                    <a:lstStyle/>
                    <a:p>
                      <a:pPr algn="ctr"/>
                      <a:r>
                        <a:rPr lang="en-US" sz="1800" dirty="0" smtClean="0"/>
                        <a:t>Monday</a:t>
                      </a:r>
                      <a:endParaRPr lang="en-US" sz="1800" dirty="0"/>
                    </a:p>
                  </a:txBody>
                  <a:tcPr marT="45742" marB="45742" anchor="ctr">
                    <a:lnB w="12700" cap="flat" cmpd="sng" algn="ctr">
                      <a:solidFill>
                        <a:srgbClr val="FF0000"/>
                      </a:solidFill>
                      <a:prstDash val="solid"/>
                      <a:round/>
                      <a:headEnd type="none" w="med" len="med"/>
                      <a:tailEnd type="none" w="med" len="med"/>
                    </a:lnB>
                  </a:tcPr>
                </a:tc>
                <a:tc hMerge="1">
                  <a:txBody>
                    <a:bodyPr/>
                    <a:lstStyle/>
                    <a:p>
                      <a:endParaRPr lang="en-US"/>
                    </a:p>
                  </a:txBody>
                  <a:tcPr/>
                </a:tc>
                <a:tc gridSpan="2">
                  <a:txBody>
                    <a:bodyPr/>
                    <a:lstStyle/>
                    <a:p>
                      <a:pPr algn="ctr"/>
                      <a:r>
                        <a:rPr lang="en-US" sz="1800" dirty="0" smtClean="0"/>
                        <a:t>Tuesday</a:t>
                      </a:r>
                      <a:endParaRPr lang="en-US" sz="1800" dirty="0"/>
                    </a:p>
                  </a:txBody>
                  <a:tcPr marT="45742" marB="45742" anchor="ctr"/>
                </a:tc>
                <a:tc hMerge="1">
                  <a:txBody>
                    <a:bodyPr/>
                    <a:lstStyle/>
                    <a:p>
                      <a:endParaRPr lang="en-US"/>
                    </a:p>
                  </a:txBody>
                  <a:tcPr/>
                </a:tc>
                <a:tc gridSpan="2">
                  <a:txBody>
                    <a:bodyPr/>
                    <a:lstStyle/>
                    <a:p>
                      <a:pPr algn="ctr"/>
                      <a:r>
                        <a:rPr lang="en-US" sz="1800" dirty="0" smtClean="0"/>
                        <a:t>Wednesday</a:t>
                      </a:r>
                      <a:endParaRPr lang="en-US" sz="1800" dirty="0"/>
                    </a:p>
                  </a:txBody>
                  <a:tcPr marT="45742" marB="45742" anchor="ctr"/>
                </a:tc>
                <a:tc hMerge="1">
                  <a:txBody>
                    <a:bodyPr/>
                    <a:lstStyle/>
                    <a:p>
                      <a:endParaRPr lang="en-US"/>
                    </a:p>
                  </a:txBody>
                  <a:tcPr/>
                </a:tc>
                <a:tc>
                  <a:txBody>
                    <a:bodyPr/>
                    <a:lstStyle/>
                    <a:p>
                      <a:pPr algn="ctr"/>
                      <a:r>
                        <a:rPr lang="en-US" sz="1800" dirty="0" smtClean="0"/>
                        <a:t>Thursday</a:t>
                      </a:r>
                      <a:endParaRPr lang="en-US" sz="1800" dirty="0"/>
                    </a:p>
                  </a:txBody>
                  <a:tcPr marT="45742" marB="45742" anchor="ctr"/>
                </a:tc>
              </a:tr>
              <a:tr h="394256">
                <a:tc>
                  <a:txBody>
                    <a:bodyPr/>
                    <a:lstStyle/>
                    <a:p>
                      <a:pPr algn="ctr"/>
                      <a:r>
                        <a:rPr lang="en-US" sz="1800" dirty="0" smtClean="0"/>
                        <a:t>AM1</a:t>
                      </a:r>
                    </a:p>
                  </a:txBody>
                  <a:tcPr marT="45742" marB="45742" anchor="ctr">
                    <a:lnR w="12700" cap="flat" cmpd="sng" algn="ctr">
                      <a:solidFill>
                        <a:srgbClr val="FF0000"/>
                      </a:solidFill>
                      <a:prstDash val="solid"/>
                      <a:round/>
                      <a:headEnd type="none" w="med" len="med"/>
                      <a:tailEnd type="none" w="med" len="med"/>
                    </a:lnR>
                  </a:tcPr>
                </a:tc>
                <a:tc>
                  <a:txBody>
                    <a:bodyPr/>
                    <a:lstStyle/>
                    <a:p>
                      <a:pPr algn="ctr"/>
                      <a:r>
                        <a:rPr lang="en-US" sz="1800" b="1" dirty="0" err="1" smtClean="0"/>
                        <a:t>TGba</a:t>
                      </a:r>
                      <a:endParaRPr lang="en-US" sz="1800" b="1" dirty="0" smtClean="0"/>
                    </a:p>
                    <a:p>
                      <a:pPr algn="ctr"/>
                      <a:r>
                        <a:rPr lang="en-US" sz="1400" b="1" dirty="0" smtClean="0"/>
                        <a:t>MAC</a:t>
                      </a:r>
                      <a:endParaRPr lang="en-US" sz="14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t>TGba</a:t>
                      </a:r>
                      <a:endParaRPr lang="en-US" sz="1800" b="1" dirty="0" smtClean="0"/>
                    </a:p>
                    <a:p>
                      <a:pPr algn="ctr"/>
                      <a:r>
                        <a:rPr lang="en-US" sz="1400" b="1" dirty="0" smtClean="0"/>
                        <a:t>PHY </a:t>
                      </a:r>
                      <a:endParaRPr lang="en-US" sz="14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endParaRPr lang="en-US" sz="1800" b="1" dirty="0"/>
                    </a:p>
                  </a:txBody>
                  <a:tcPr marT="45742" marB="45742" anchor="ctr">
                    <a:lnL w="12700" cap="flat" cmpd="sng" algn="ctr">
                      <a:solidFill>
                        <a:srgbClr val="FF0000"/>
                      </a:solidFill>
                      <a:prstDash val="solid"/>
                      <a:round/>
                      <a:headEnd type="none" w="med" len="med"/>
                      <a:tailEnd type="none" w="med" len="med"/>
                    </a:lnL>
                  </a:tcPr>
                </a:tc>
                <a:tc hMerge="1">
                  <a:txBody>
                    <a:bodyPr/>
                    <a:lstStyle/>
                    <a:p>
                      <a:endParaRPr 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tc>
              </a:tr>
              <a:tr h="394256">
                <a:tc>
                  <a:txBody>
                    <a:bodyPr/>
                    <a:lstStyle/>
                    <a:p>
                      <a:pPr algn="ctr"/>
                      <a:r>
                        <a:rPr lang="en-US" sz="1800" dirty="0" smtClean="0"/>
                        <a:t>AM2</a:t>
                      </a:r>
                      <a:endParaRPr lang="en-US" sz="18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T w="12700" cap="flat" cmpd="sng" algn="ctr">
                      <a:solidFill>
                        <a:srgbClr val="FF0000"/>
                      </a:solidFill>
                      <a:prstDash val="solid"/>
                      <a:round/>
                      <a:headEnd type="none" w="med" len="med"/>
                      <a:tailEnd type="none" w="med" len="med"/>
                    </a:lnT>
                  </a:tcPr>
                </a:tc>
                <a:tc hMerge="1">
                  <a:txBody>
                    <a:bodyPr/>
                    <a:lstStyle/>
                    <a:p>
                      <a:endParaRPr lang="en-US"/>
                    </a:p>
                  </a:txBody>
                  <a:tcPr/>
                </a:tc>
                <a:tc gridSpan="2">
                  <a:txBody>
                    <a:bodyPr/>
                    <a:lstStyle/>
                    <a:p>
                      <a:pPr algn="ctr"/>
                      <a:endParaRPr lang="en-US" sz="1800" b="1" dirty="0"/>
                    </a:p>
                  </a:txBody>
                  <a:tcPr marT="45742" marB="45742" anchor="ctr">
                    <a:lnB w="12700" cap="flat" cmpd="sng" algn="ctr">
                      <a:solidFill>
                        <a:srgbClr val="FF0000"/>
                      </a:solidFill>
                      <a:prstDash val="solid"/>
                      <a:round/>
                      <a:headEnd type="none" w="med" len="med"/>
                      <a:tailEnd type="none" w="med" len="med"/>
                    </a:lnB>
                  </a:tcPr>
                </a:tc>
                <a:tc hMerge="1">
                  <a:txBody>
                    <a:bodyPr/>
                    <a:lstStyle/>
                    <a:p>
                      <a:endParaRPr lang="en-US"/>
                    </a:p>
                  </a:txBody>
                  <a:tcPr/>
                </a:tc>
                <a:tc gridSpan="2">
                  <a:txBody>
                    <a:bodyPr/>
                    <a:lstStyle/>
                    <a:p>
                      <a:pPr algn="ctr"/>
                      <a:endParaRPr lang="en-US" sz="1800" b="1"/>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tc>
              </a:tr>
              <a:tr h="697387">
                <a:tc>
                  <a:txBody>
                    <a:bodyPr/>
                    <a:lstStyle/>
                    <a:p>
                      <a:pPr algn="ctr"/>
                      <a:r>
                        <a:rPr lang="en-US" sz="1800" dirty="0" smtClean="0"/>
                        <a:t>PM1</a:t>
                      </a:r>
                      <a:endParaRPr lang="en-US" sz="18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txBody>
                  <a:tcPr marT="45742" marB="45742" anchor="ctr">
                    <a:lnR w="12700" cap="flat" cmpd="sng" algn="ctr">
                      <a:solidFill>
                        <a:srgbClr val="FF0000"/>
                      </a:solidFill>
                      <a:prstDash val="solid"/>
                      <a:round/>
                      <a:headEnd type="none" w="med" len="med"/>
                      <a:tailEnd type="none" w="med" len="med"/>
                    </a:lnR>
                    <a:lnB w="12700" cap="flat" cmpd="sng" algn="ctr">
                      <a:noFill/>
                      <a:prstDash val="solid"/>
                      <a:round/>
                      <a:headEnd type="none" w="med" len="med"/>
                      <a:tailEnd type="none" w="med" len="med"/>
                    </a:lnB>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r>
                        <a:rPr lang="en-US" sz="1800" b="1" dirty="0" err="1" smtClean="0">
                          <a:solidFill>
                            <a:schemeClr val="tx1"/>
                          </a:solidFill>
                        </a:rPr>
                        <a:t>TGba</a:t>
                      </a:r>
                      <a:endParaRPr lang="en-US" sz="1800" b="1" dirty="0"/>
                    </a:p>
                  </a:txBody>
                  <a:tcPr marT="45742" marB="45742" anchor="ctr">
                    <a:lnL w="12700" cap="flat" cmpd="sng" algn="ctr">
                      <a:solidFill>
                        <a:srgbClr val="FF0000"/>
                      </a:solidFill>
                      <a:prstDash val="solid"/>
                      <a:round/>
                      <a:headEnd type="none" w="med" len="med"/>
                      <a:tailEnd type="none" w="med" len="med"/>
                    </a:lnL>
                    <a:lnB w="12700" cap="flat" cmpd="sng" algn="ctr">
                      <a:solidFill>
                        <a:srgbClr val="FF0000"/>
                      </a:solidFill>
                      <a:prstDash val="solid"/>
                      <a:round/>
                      <a:headEnd type="none" w="med" len="med"/>
                      <a:tailEnd type="none" w="med" len="med"/>
                    </a:lnB>
                  </a:tcPr>
                </a:tc>
                <a:tc hMerge="1">
                  <a:txBody>
                    <a:bodyPr/>
                    <a:lstStyle/>
                    <a:p>
                      <a:endParaRPr lang="en-US"/>
                    </a:p>
                  </a:txBody>
                  <a:tcPr/>
                </a:tc>
                <a:tc>
                  <a:txBody>
                    <a:bodyPr/>
                    <a:lstStyle/>
                    <a:p>
                      <a:pPr algn="ctr"/>
                      <a:endParaRPr lang="en-US" sz="1800" b="1" dirty="0">
                        <a:solidFill>
                          <a:schemeClr val="tx1"/>
                        </a:solidFill>
                      </a:endParaRPr>
                    </a:p>
                  </a:txBody>
                  <a:tcPr marT="45742" marB="45742" anchor="ctr"/>
                </a:tc>
              </a:tr>
              <a:tr h="697387">
                <a:tc>
                  <a:txBody>
                    <a:bodyPr/>
                    <a:lstStyle/>
                    <a:p>
                      <a:pPr algn="ctr"/>
                      <a:r>
                        <a:rPr lang="en-US" sz="1800" dirty="0" smtClean="0"/>
                        <a:t>PM2</a:t>
                      </a:r>
                      <a:endParaRPr lang="en-US" sz="1800" dirty="0"/>
                    </a:p>
                  </a:txBody>
                  <a:tcPr marT="45742" marB="45742" anchor="ctr">
                    <a:lnR w="12700" cap="flat" cmpd="sng" algn="ctr">
                      <a:noFill/>
                      <a:prstDash val="solid"/>
                      <a:round/>
                      <a:headEnd type="none" w="med" len="med"/>
                      <a:tailEnd type="none" w="med" len="med"/>
                    </a:ln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txBody>
                  <a:tcPr marT="45742" marB="457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endParaRPr lang="en-US" sz="1800" b="1" dirty="0"/>
                    </a:p>
                  </a:txBody>
                  <a:tcPr marT="45742" marB="45742" anchor="ctr">
                    <a:lnL w="12700" cap="flat" cmpd="sng" algn="ctr">
                      <a:no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tcPr>
                </a:tc>
                <a:tc hMerge="1">
                  <a:txBody>
                    <a:bodyPr/>
                    <a:lstStyle/>
                    <a:p>
                      <a:endParaRPr lang="en-US"/>
                    </a:p>
                  </a:txBody>
                  <a:tcPr/>
                </a:tc>
                <a:tc>
                  <a:txBody>
                    <a:bodyPr/>
                    <a:lstStyle/>
                    <a:p>
                      <a:pPr algn="ctr"/>
                      <a:r>
                        <a:rPr lang="en-US" sz="1800" b="1" dirty="0" err="1" smtClean="0">
                          <a:solidFill>
                            <a:schemeClr val="tx1"/>
                          </a:solidFill>
                        </a:rPr>
                        <a:t>TGba</a:t>
                      </a:r>
                      <a:endParaRPr lang="en-US" sz="1800" b="1" dirty="0" smtClean="0">
                        <a:solidFill>
                          <a:schemeClr val="tx1"/>
                        </a:solidFill>
                      </a:endParaRPr>
                    </a:p>
                    <a:p>
                      <a:pPr algn="ctr"/>
                      <a:r>
                        <a:rPr lang="en-US" sz="1400" b="1" dirty="0" smtClean="0">
                          <a:solidFill>
                            <a:schemeClr val="tx1"/>
                          </a:solidFill>
                        </a:rPr>
                        <a:t>MAC</a:t>
                      </a:r>
                      <a:endParaRPr lang="en-US" sz="14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t>TGba</a:t>
                      </a:r>
                      <a:endParaRPr lang="en-US" sz="1800" b="1" dirty="0" smtClean="0"/>
                    </a:p>
                    <a:p>
                      <a:pPr algn="ctr"/>
                      <a:r>
                        <a:rPr lang="en-US" sz="1400" b="1" dirty="0" smtClean="0"/>
                        <a:t>PHY</a:t>
                      </a:r>
                      <a:endParaRPr lang="en-US" sz="14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solidFill>
                            <a:schemeClr val="tx1"/>
                          </a:solidFill>
                        </a:rPr>
                        <a:t>TGba</a:t>
                      </a:r>
                      <a:r>
                        <a:rPr lang="en-US" sz="1800" b="1" dirty="0" smtClean="0">
                          <a:solidFill>
                            <a:schemeClr val="tx1"/>
                          </a:solidFill>
                        </a:rPr>
                        <a:t>/ARC Joint</a:t>
                      </a:r>
                      <a:endParaRPr lang="en-US" sz="1800" b="1" dirty="0"/>
                    </a:p>
                  </a:txBody>
                  <a:tcPr marT="45742" marB="45742" anchor="ctr">
                    <a:lnL w="12700" cap="flat" cmpd="sng" algn="ctr">
                      <a:solidFill>
                        <a:srgbClr val="FF0000"/>
                      </a:solidFill>
                      <a:prstDash val="solid"/>
                      <a:round/>
                      <a:headEnd type="none" w="med" len="med"/>
                      <a:tailEnd type="none" w="med" len="med"/>
                    </a:lnL>
                  </a:tcPr>
                </a:tc>
              </a:tr>
              <a:tr h="394256">
                <a:tc>
                  <a:txBody>
                    <a:bodyPr/>
                    <a:lstStyle/>
                    <a:p>
                      <a:pPr algn="ctr"/>
                      <a:r>
                        <a:rPr lang="en-US" sz="1800" dirty="0" smtClean="0"/>
                        <a:t>EVE</a:t>
                      </a:r>
                      <a:endParaRPr lang="en-US" sz="1800" dirty="0"/>
                    </a:p>
                  </a:txBody>
                  <a:tcPr marT="45742" marB="45742" anchor="ctr"/>
                </a:tc>
                <a:tc gridSpan="2">
                  <a:txBody>
                    <a:bodyPr/>
                    <a:lstStyle/>
                    <a:p>
                      <a:pPr algn="ctr"/>
                      <a:endParaRPr lang="en-US" sz="1800" b="1" dirty="0"/>
                    </a:p>
                  </a:txBody>
                  <a:tcPr marT="45742" marB="45742" anchor="ctr">
                    <a:lnT w="12700" cap="flat" cmpd="sng" algn="ctr">
                      <a:noFill/>
                      <a:prstDash val="solid"/>
                      <a:round/>
                      <a:headEnd type="none" w="med" len="med"/>
                      <a:tailEnd type="none" w="med" len="med"/>
                    </a:lnT>
                  </a:tcPr>
                </a:tc>
                <a:tc hMerge="1">
                  <a:txBody>
                    <a:bodyPr/>
                    <a:lstStyle/>
                    <a:p>
                      <a:endParaRPr lang="en-US"/>
                    </a:p>
                  </a:txBody>
                  <a:tcPr/>
                </a:tc>
                <a:tc gridSpan="2">
                  <a:txBody>
                    <a:bodyPr/>
                    <a:lstStyle/>
                    <a:p>
                      <a:pPr algn="ctr"/>
                      <a:endParaRPr lang="en-US" sz="1800" b="1" dirty="0"/>
                    </a:p>
                  </a:txBody>
                  <a:tcPr marT="45742" marB="45742" anchor="ctr"/>
                </a:tc>
                <a:tc hMerge="1">
                  <a:txBody>
                    <a:bodyPr/>
                    <a:lstStyle/>
                    <a:p>
                      <a:endParaRPr lang="en-US"/>
                    </a:p>
                  </a:txBody>
                  <a:tcPr/>
                </a:tc>
                <a:tc gridSpan="2">
                  <a:txBody>
                    <a:bodyPr/>
                    <a:lstStyle/>
                    <a:p>
                      <a:pPr algn="ctr"/>
                      <a:endParaRPr lang="en-US" sz="1800" b="1" dirty="0">
                        <a:solidFill>
                          <a:srgbClr val="FF0000"/>
                        </a:solidFill>
                      </a:endParaRPr>
                    </a:p>
                  </a:txBody>
                  <a:tcPr marT="45742" marB="45742" anchor="ctr">
                    <a:lnT w="12700" cap="flat" cmpd="sng" algn="ctr">
                      <a:solidFill>
                        <a:srgbClr val="FF0000"/>
                      </a:solidFill>
                      <a:prstDash val="solid"/>
                      <a:round/>
                      <a:headEnd type="none" w="med" len="med"/>
                      <a:tailEnd type="none" w="med" len="med"/>
                    </a:lnT>
                  </a:tcPr>
                </a:tc>
                <a:tc hMerge="1">
                  <a:txBody>
                    <a:bodyPr/>
                    <a:lstStyle/>
                    <a:p>
                      <a:endParaRPr lang="en-US"/>
                    </a:p>
                  </a:txBody>
                  <a:tcPr/>
                </a:tc>
                <a:tc>
                  <a:txBody>
                    <a:bodyPr/>
                    <a:lstStyle/>
                    <a:p>
                      <a:pPr algn="ctr"/>
                      <a:endParaRPr lang="en-US" sz="1800" b="1" dirty="0"/>
                    </a:p>
                  </a:txBody>
                  <a:tcPr marT="45742" marB="45742" anchor="ctr"/>
                </a:tc>
              </a:tr>
            </a:tbl>
          </a:graphicData>
        </a:graphic>
      </p:graphicFrame>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cxnSp>
        <p:nvCxnSpPr>
          <p:cNvPr id="6" name="Straight Connector 5"/>
          <p:cNvCxnSpPr/>
          <p:nvPr/>
        </p:nvCxnSpPr>
        <p:spPr bwMode="auto">
          <a:xfrm>
            <a:off x="2819400" y="2590798"/>
            <a:ext cx="1694363" cy="2445127"/>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9" name="TextBox 8"/>
          <p:cNvSpPr txBox="1"/>
          <p:nvPr/>
        </p:nvSpPr>
        <p:spPr>
          <a:xfrm>
            <a:off x="4114800" y="4949461"/>
            <a:ext cx="3440365" cy="830997"/>
          </a:xfrm>
          <a:prstGeom prst="rect">
            <a:avLst/>
          </a:prstGeom>
          <a:noFill/>
        </p:spPr>
        <p:txBody>
          <a:bodyPr wrap="none" rtlCol="0">
            <a:spAutoFit/>
          </a:bodyPr>
          <a:lstStyle/>
          <a:p>
            <a:r>
              <a:rPr lang="en-US" sz="2400" dirty="0" err="1" smtClean="0">
                <a:solidFill>
                  <a:srgbClr val="FF0000"/>
                </a:solidFill>
              </a:rPr>
              <a:t>TGba</a:t>
            </a:r>
            <a:r>
              <a:rPr lang="en-US" sz="2400" dirty="0" smtClean="0">
                <a:solidFill>
                  <a:srgbClr val="FF0000"/>
                </a:solidFill>
              </a:rPr>
              <a:t> PHY/MAC parallel </a:t>
            </a:r>
            <a:br>
              <a:rPr lang="en-US" sz="2400" dirty="0" smtClean="0">
                <a:solidFill>
                  <a:srgbClr val="FF0000"/>
                </a:solidFill>
              </a:rPr>
            </a:br>
            <a:r>
              <a:rPr lang="en-US" sz="2400" dirty="0" smtClean="0">
                <a:solidFill>
                  <a:srgbClr val="FF0000"/>
                </a:solidFill>
              </a:rPr>
              <a:t>ad-hoc meetings</a:t>
            </a:r>
            <a:endParaRPr lang="en-US" sz="2400" dirty="0">
              <a:solidFill>
                <a:srgbClr val="FF0000"/>
              </a:solidFill>
            </a:endParaRPr>
          </a:p>
        </p:txBody>
      </p:sp>
      <p:cxnSp>
        <p:nvCxnSpPr>
          <p:cNvPr id="10" name="Straight Connector 9"/>
          <p:cNvCxnSpPr/>
          <p:nvPr/>
        </p:nvCxnSpPr>
        <p:spPr bwMode="auto">
          <a:xfrm>
            <a:off x="4267282" y="3686008"/>
            <a:ext cx="304718" cy="1360865"/>
          </a:xfrm>
          <a:prstGeom prst="line">
            <a:avLst/>
          </a:prstGeom>
          <a:solidFill>
            <a:schemeClr val="accent1"/>
          </a:solidFill>
          <a:ln w="12700" cap="flat" cmpd="sng" algn="ctr">
            <a:solidFill>
              <a:srgbClr val="FF0000"/>
            </a:solidFill>
            <a:prstDash val="dash"/>
            <a:round/>
            <a:headEnd type="none" w="sm" len="sm"/>
            <a:tailEnd type="none" w="sm" len="sm"/>
          </a:ln>
          <a:effectLst/>
        </p:spPr>
      </p:cxnSp>
      <p:cxnSp>
        <p:nvCxnSpPr>
          <p:cNvPr id="12" name="Straight Connector 11"/>
          <p:cNvCxnSpPr/>
          <p:nvPr/>
        </p:nvCxnSpPr>
        <p:spPr bwMode="auto">
          <a:xfrm flipH="1">
            <a:off x="4563714" y="4384210"/>
            <a:ext cx="1405064" cy="651715"/>
          </a:xfrm>
          <a:prstGeom prst="line">
            <a:avLst/>
          </a:prstGeom>
          <a:solidFill>
            <a:schemeClr val="accent1"/>
          </a:solidFill>
          <a:ln w="12700" cap="flat" cmpd="sng" algn="ctr">
            <a:solidFill>
              <a:srgbClr val="FF0000"/>
            </a:solidFill>
            <a:prstDash val="dash"/>
            <a:round/>
            <a:headEnd type="none" w="sm" len="sm"/>
            <a:tailEnd type="none" w="sm" len="sm"/>
          </a:ln>
          <a:effec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Ad-hoc Meetings</a:t>
            </a:r>
            <a:endParaRPr lang="en-US" dirty="0"/>
          </a:p>
        </p:txBody>
      </p:sp>
      <p:sp>
        <p:nvSpPr>
          <p:cNvPr id="3" name="Content Placeholder 2"/>
          <p:cNvSpPr>
            <a:spLocks noGrp="1"/>
          </p:cNvSpPr>
          <p:nvPr>
            <p:ph idx="1"/>
          </p:nvPr>
        </p:nvSpPr>
        <p:spPr/>
        <p:txBody>
          <a:bodyPr/>
          <a:lstStyle/>
          <a:p>
            <a:r>
              <a:rPr lang="en-US" dirty="0" smtClean="0"/>
              <a:t>Monday </a:t>
            </a:r>
            <a:r>
              <a:rPr lang="en-US" dirty="0" smtClean="0"/>
              <a:t>AM1, </a:t>
            </a:r>
            <a:r>
              <a:rPr lang="en-US" dirty="0" smtClean="0"/>
              <a:t>Tuesday PM1, Wednesday PM2</a:t>
            </a:r>
          </a:p>
          <a:p>
            <a:r>
              <a:rPr lang="en-US" dirty="0" smtClean="0"/>
              <a:t>MAC ad-hoc meetings</a:t>
            </a:r>
          </a:p>
          <a:p>
            <a:pPr lvl="1"/>
            <a:r>
              <a:rPr lang="en-US" dirty="0" smtClean="0"/>
              <a:t>Chair: Minyoung Park</a:t>
            </a:r>
          </a:p>
          <a:p>
            <a:pPr lvl="1"/>
            <a:r>
              <a:rPr lang="en-US" dirty="0" smtClean="0"/>
              <a:t>Vice-chair/secretary: </a:t>
            </a:r>
            <a:r>
              <a:rPr lang="en-US" dirty="0" err="1" smtClean="0"/>
              <a:t>Yunsong</a:t>
            </a:r>
            <a:r>
              <a:rPr lang="en-US" dirty="0" smtClean="0"/>
              <a:t> Yang</a:t>
            </a:r>
          </a:p>
          <a:p>
            <a:r>
              <a:rPr lang="en-US" dirty="0"/>
              <a:t>PHY ad-hoc meetings</a:t>
            </a:r>
          </a:p>
          <a:p>
            <a:pPr lvl="1"/>
            <a:r>
              <a:rPr lang="en-US" dirty="0"/>
              <a:t>Chair: Steve </a:t>
            </a:r>
            <a:r>
              <a:rPr lang="en-US" dirty="0" err="1"/>
              <a:t>Shellhammer</a:t>
            </a:r>
            <a:endParaRPr lang="en-US" dirty="0"/>
          </a:p>
          <a:p>
            <a:pPr lvl="1"/>
            <a:r>
              <a:rPr lang="en-US" dirty="0"/>
              <a:t>Vice-chair: </a:t>
            </a:r>
            <a:r>
              <a:rPr lang="en-US" dirty="0" err="1"/>
              <a:t>Ensung</a:t>
            </a:r>
            <a:r>
              <a:rPr lang="en-US" dirty="0"/>
              <a:t> Park</a:t>
            </a:r>
          </a:p>
          <a:p>
            <a:pPr lvl="1"/>
            <a:r>
              <a:rPr lang="en-US" dirty="0"/>
              <a:t>Secretary: Leif </a:t>
            </a:r>
            <a:r>
              <a:rPr lang="en-US" dirty="0" err="1"/>
              <a:t>Wilhelmsson</a:t>
            </a:r>
            <a:endParaRPr lang="en-US" dirty="0"/>
          </a:p>
          <a:p>
            <a:r>
              <a:rPr lang="en-US" dirty="0" smtClean="0"/>
              <a:t>Technical presentations/straw polls</a:t>
            </a:r>
            <a:endParaRPr lang="en-US" dirty="0"/>
          </a:p>
        </p:txBody>
      </p:sp>
      <p:sp>
        <p:nvSpPr>
          <p:cNvPr id="4" name="Date Placeholder 3"/>
          <p:cNvSpPr>
            <a:spLocks noGrp="1"/>
          </p:cNvSpPr>
          <p:nvPr>
            <p:ph type="dt" sz="half"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1653901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676400"/>
            <a:ext cx="8153400" cy="4722813"/>
          </a:xfrm>
        </p:spPr>
        <p:txBody>
          <a:bodyPr/>
          <a:lstStyle/>
          <a:p>
            <a:pPr>
              <a:defRPr/>
            </a:pPr>
            <a:r>
              <a:rPr lang="en-US" altLang="en-US" dirty="0" smtClean="0"/>
              <a:t>Approve </a:t>
            </a:r>
            <a:r>
              <a:rPr lang="en-US" altLang="en-US" dirty="0" err="1" smtClean="0"/>
              <a:t>TGba</a:t>
            </a:r>
            <a:r>
              <a:rPr lang="en-US" altLang="en-US" dirty="0" smtClean="0"/>
              <a:t> D0.3</a:t>
            </a:r>
            <a:endParaRPr lang="en-US" altLang="en-US" dirty="0"/>
          </a:p>
          <a:p>
            <a:pPr>
              <a:defRPr/>
            </a:pPr>
            <a:r>
              <a:rPr lang="en-US" altLang="en-US" dirty="0" smtClean="0"/>
              <a:t>Review </a:t>
            </a:r>
            <a:r>
              <a:rPr lang="en-US" altLang="en-US" dirty="0"/>
              <a:t>spec text documents </a:t>
            </a:r>
            <a:r>
              <a:rPr lang="en-US" altLang="en-US" dirty="0" smtClean="0"/>
              <a:t>for empty/incomplete </a:t>
            </a:r>
            <a:r>
              <a:rPr lang="en-US" altLang="en-US" dirty="0" err="1" smtClean="0"/>
              <a:t>subclauses</a:t>
            </a:r>
            <a:r>
              <a:rPr lang="en-US" altLang="en-US" dirty="0" smtClean="0"/>
              <a:t> and TBDs in </a:t>
            </a:r>
            <a:r>
              <a:rPr lang="en-US" altLang="en-US" dirty="0" err="1" smtClean="0"/>
              <a:t>TGba</a:t>
            </a:r>
            <a:r>
              <a:rPr lang="en-US" altLang="en-US" dirty="0" smtClean="0"/>
              <a:t> D0.3 to create D1.0 after this meeting </a:t>
            </a:r>
            <a:r>
              <a:rPr lang="en-US" altLang="en-US" dirty="0" smtClean="0">
                <a:solidFill>
                  <a:srgbClr val="FF0000"/>
                </a:solidFill>
              </a:rPr>
              <a:t>– highest priority</a:t>
            </a:r>
          </a:p>
          <a:p>
            <a:pPr>
              <a:defRPr/>
            </a:pPr>
            <a:r>
              <a:rPr lang="en-US" altLang="en-US" dirty="0" err="1" smtClean="0"/>
              <a:t>TGba</a:t>
            </a:r>
            <a:r>
              <a:rPr lang="en-US" altLang="en-US" dirty="0" smtClean="0"/>
              <a:t>/ARC </a:t>
            </a:r>
            <a:r>
              <a:rPr lang="en-US" altLang="en-US" dirty="0" smtClean="0"/>
              <a:t>joint session </a:t>
            </a:r>
            <a:r>
              <a:rPr lang="en-US" altLang="en-US" dirty="0" smtClean="0"/>
              <a:t>(Thursday PM2) </a:t>
            </a:r>
          </a:p>
          <a:p>
            <a:pPr lvl="1">
              <a:defRPr/>
            </a:pPr>
            <a:r>
              <a:rPr lang="en-US" altLang="en-US" dirty="0" err="1" smtClean="0"/>
              <a:t>TGba</a:t>
            </a:r>
            <a:r>
              <a:rPr lang="en-US" altLang="en-US" dirty="0" smtClean="0"/>
              <a:t> </a:t>
            </a:r>
            <a:r>
              <a:rPr lang="en-US" altLang="en-US" dirty="0" smtClean="0"/>
              <a:t>architecture discussion</a:t>
            </a:r>
            <a:endParaRPr lang="en-US" altLang="en-US" dirty="0"/>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98569</TotalTime>
  <Words>1843</Words>
  <Application>Microsoft Office PowerPoint</Application>
  <PresentationFormat>On-screen Show (4:3)</PresentationFormat>
  <Paragraphs>452</Paragraphs>
  <Slides>35</Slides>
  <Notes>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4" baseType="lpstr">
      <vt:lpstr>MS Gothic</vt:lpstr>
      <vt:lpstr>MS PGothic</vt:lpstr>
      <vt:lpstr>Arial</vt:lpstr>
      <vt:lpstr>Calibri</vt:lpstr>
      <vt:lpstr>Helvetica</vt:lpstr>
      <vt:lpstr>Monotype Sorts</vt:lpstr>
      <vt:lpstr>Times New Roman</vt:lpstr>
      <vt:lpstr>802-11-Submission</vt:lpstr>
      <vt:lpstr>Document</vt:lpstr>
      <vt:lpstr>July 2018  TGba Agenda</vt:lpstr>
      <vt:lpstr>IEEE 802.11 TGba: Wake-up Radio Operation</vt:lpstr>
      <vt:lpstr>Abstract</vt:lpstr>
      <vt:lpstr>Meeting Protocol</vt:lpstr>
      <vt:lpstr>Attendance</vt:lpstr>
      <vt:lpstr>Attendance, Voting &amp; Document Status</vt:lpstr>
      <vt:lpstr>TGba Schedule for the Week</vt:lpstr>
      <vt:lpstr>PHY/MAC Ad-hoc Meetings</vt:lpstr>
      <vt:lpstr>Main Agenda Items for the Week</vt:lpstr>
      <vt:lpstr>Call for Submissions</vt:lpstr>
      <vt:lpstr>PHY – Spec Text / TBD resolution</vt:lpstr>
      <vt:lpstr>PHY - Others</vt:lpstr>
      <vt:lpstr>MAC – Spec Text / TBD Resolution</vt:lpstr>
      <vt:lpstr>MAC - Others</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May 2018 Meeting and Teleconference Calls</vt:lpstr>
      <vt:lpstr>Motion - Minutes</vt:lpstr>
      <vt:lpstr>Motion – TGba Draft Spec</vt:lpstr>
      <vt:lpstr>Presentations</vt:lpstr>
      <vt:lpstr>Motions (Thursday AM2)</vt:lpstr>
      <vt:lpstr>TGba Draft Spec Status Review  – Are we ready for D1.0?</vt:lpstr>
      <vt:lpstr>TGba Timeline </vt:lpstr>
      <vt:lpstr>Goal for September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4307</cp:revision>
  <cp:lastPrinted>2014-11-04T15:04:57Z</cp:lastPrinted>
  <dcterms:created xsi:type="dcterms:W3CDTF">2007-04-17T18:10:23Z</dcterms:created>
  <dcterms:modified xsi:type="dcterms:W3CDTF">2018-05-31T18:18:04Z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NSCPROP_SA">
    <vt:lpwstr>C:\Users\minyoung.p\Documents\IEEE 802.11 WG\TGba\2017\November\11-17-1223-09-00ba-september-2017-tgba-agenda.pptx</vt:lpwstr>
  </property>
</Properties>
</file>