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56" r:id="rId2"/>
    <p:sldId id="257" r:id="rId3"/>
    <p:sldId id="265" r:id="rId4"/>
    <p:sldId id="266" r:id="rId5"/>
    <p:sldId id="319" r:id="rId6"/>
    <p:sldId id="268" r:id="rId7"/>
    <p:sldId id="280" r:id="rId8"/>
    <p:sldId id="270" r:id="rId9"/>
    <p:sldId id="334" r:id="rId10"/>
    <p:sldId id="272" r:id="rId11"/>
    <p:sldId id="332" r:id="rId12"/>
    <p:sldId id="291" r:id="rId13"/>
    <p:sldId id="275" r:id="rId14"/>
    <p:sldId id="321" r:id="rId15"/>
    <p:sldId id="324" r:id="rId16"/>
    <p:sldId id="333" r:id="rId17"/>
    <p:sldId id="274" r:id="rId18"/>
    <p:sldId id="264" r:id="rId1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77" d="100"/>
          <a:sy n="77" d="100"/>
        </p:scale>
        <p:origin x="288" y="96"/>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9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5/31/2018</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27E8BA1B-0F95-45E9-88D7-F0EAEBA4AC36}" type="slidenum">
              <a:rPr lang="en-US" altLang="en-US" sz="1300"/>
              <a:pPr/>
              <a:t>5</a:t>
            </a:fld>
            <a:endParaRPr lang="en-US" altLang="en-US" sz="1300" dirty="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latin typeface="Times New Roman" panose="02020603050405020304" pitchFamily="18" charset="0"/>
            </a:endParaRPr>
          </a:p>
        </p:txBody>
      </p:sp>
    </p:spTree>
    <p:extLst>
      <p:ext uri="{BB962C8B-B14F-4D97-AF65-F5344CB8AC3E}">
        <p14:creationId xmlns:p14="http://schemas.microsoft.com/office/powerpoint/2010/main" val="4167292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6</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150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2150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2151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2151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AAC3C24F-F4EA-494B-80DD-7660B11FC234}" type="slidenum">
              <a:rPr lang="en-US" altLang="en-US" smtClean="0"/>
              <a:pPr>
                <a:spcBef>
                  <a:spcPct val="0"/>
                </a:spcBef>
              </a:pPr>
              <a:t>10</a:t>
            </a:fld>
            <a:endParaRPr lang="en-US" altLang="en-US" dirty="0"/>
          </a:p>
        </p:txBody>
      </p:sp>
    </p:spTree>
    <p:extLst>
      <p:ext uri="{BB962C8B-B14F-4D97-AF65-F5344CB8AC3E}">
        <p14:creationId xmlns:p14="http://schemas.microsoft.com/office/powerpoint/2010/main" val="41311336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17</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18</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2018</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p:cNvSpPr>
            <a:spLocks noGrp="1"/>
          </p:cNvSpPr>
          <p:nvPr>
            <p:ph type="ftr" sz="quarter" idx="10"/>
          </p:nvPr>
        </p:nvSpPr>
        <p:spPr/>
        <p:txBody>
          <a:bodyPr/>
          <a:lstStyle>
            <a:lvl1pPr>
              <a:defRPr dirty="0" smtClean="0"/>
            </a:lvl1pPr>
          </a:lstStyle>
          <a:p>
            <a:pPr>
              <a:defRPr/>
            </a:pPr>
            <a:r>
              <a:rPr lang="en-US" dirty="0"/>
              <a:t>Joseph Levy (InterDigital)</a:t>
            </a:r>
          </a:p>
        </p:txBody>
      </p:sp>
    </p:spTree>
    <p:extLst>
      <p:ext uri="{BB962C8B-B14F-4D97-AF65-F5344CB8AC3E}">
        <p14:creationId xmlns:p14="http://schemas.microsoft.com/office/powerpoint/2010/main" val="279065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2018</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July 2018</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2018</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July 2018</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2018</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2018</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July 2018</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July 2018</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2018</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802.11-18/1039r0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8" Type="http://schemas.openxmlformats.org/officeDocument/2006/relationships/hyperlink" Target="https://mentor.ieee.org/802.11/dcn/16/11-16-1574-03-AANI-draft-ls-from-802-11-to-3gpp-sa-requesting-status-and-information-on-wlan-integration-in-3gpp-nextgen-system.docx" TargetMode="External"/><Relationship Id="rId13" Type="http://schemas.openxmlformats.org/officeDocument/2006/relationships/hyperlink" Target="https://mentor.ieee.org/802.11/dcn/17/11-17-0903-00-0000-liaison-statement-from-3gpp-tsg-sa-on-wlan-integration.doc" TargetMode="External"/><Relationship Id="rId3" Type="http://schemas.openxmlformats.org/officeDocument/2006/relationships/hyperlink" Target="https://mentor.ieee.org/802.11/dcn/16/11-16-1057-01-0000-802-11-imt-2020-5g-sc-proposal.pptx" TargetMode="External"/><Relationship Id="rId7" Type="http://schemas.openxmlformats.org/officeDocument/2006/relationships/hyperlink" Target="https://mentor.ieee.org/802.11/dcn/17/11-17-0378-02-AANI-reply-ls-to-reply-ls-from-3gpp-ran2-on-estimated-throughput-11-17-315r0.docx" TargetMode="External"/><Relationship Id="rId12" Type="http://schemas.openxmlformats.org/officeDocument/2006/relationships/hyperlink" Target="https://mentor.ieee.org/802.11/dcn/17/11-17-0444-00-0000-liaison-from-3gpp-ran-on-radio-level-integration.doc"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16/11-16-1573-03-AANI-draft-ls-from-802-11-to-3gpp-ran-requesting-status-and-information-on-radio-level-integration.docx" TargetMode="External"/><Relationship Id="rId11" Type="http://schemas.openxmlformats.org/officeDocument/2006/relationships/hyperlink" Target="https://mentor.ieee.org/802.11/dcn/17/11-17-0315-00-0000-liaison-statement-from-3gpp-ran2-on-estimated-wlan-throughput.doc" TargetMode="External"/><Relationship Id="rId5" Type="http://schemas.openxmlformats.org/officeDocument/2006/relationships/hyperlink" Target="https://mentor.ieee.org/802.11/dcn/16/11-16-1510-02-AANI-reply-to-liaison-from-3gpp-ran2-on-estimated-throughput-11-16-1384.docx" TargetMode="External"/><Relationship Id="rId10" Type="http://schemas.openxmlformats.org/officeDocument/2006/relationships/hyperlink" Target="https://mentor.ieee.org/802.11/dcn/17/11-17-1750-03-AANI-draft-ls-from-802-11-to-ieee-ieee-5g-on-the-ieee-5g-roadmap-wp.docx" TargetMode="External"/><Relationship Id="rId4" Type="http://schemas.openxmlformats.org/officeDocument/2006/relationships/hyperlink" Target="https://mentor.ieee.org/802.11/dcn/16/11-16-1101-10-0000-draft-ls-from-802-11-to-3gpp-ran-and-sa-on-imt-2020.docx" TargetMode="External"/><Relationship Id="rId9" Type="http://schemas.openxmlformats.org/officeDocument/2006/relationships/hyperlink" Target="https://mentor.ieee.org/802.11/dcn/17/11-17-1744-03-AANI-draft-reply-ls-from-802-11-to-ngmn-ls-on-e2e-architectural-framework.docx" TargetMode="External"/><Relationship Id="rId14" Type="http://schemas.openxmlformats.org/officeDocument/2006/relationships/hyperlink" Target="https://mentor.ieee.org/802.11/dcn/17/11-17-1569-00-0000-liaison-statement-from-ngmn-on-e2e-architecture.doc"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16/11-16-1574-03-AANI-draft-ls-from-802-11-to-3gpp-sa-requesting-status-and-information-on-wlan-integration-in-3gpp-nextgen-system.docx" TargetMode="External"/><Relationship Id="rId2" Type="http://schemas.openxmlformats.org/officeDocument/2006/relationships/hyperlink" Target="https://mentor.ieee.org/802.11/dcn/17/11-17-0903-00-0000-liaison-statement-from-3gpp-tsg-sa-on-wlan-integration.doc" TargetMode="External"/><Relationship Id="rId1" Type="http://schemas.openxmlformats.org/officeDocument/2006/relationships/slideLayout" Target="../slideLayouts/slideLayout2.xml"/><Relationship Id="rId5" Type="http://schemas.openxmlformats.org/officeDocument/2006/relationships/hyperlink" Target="https://mentor.ieee.org/802.11/dcn/18/11-18-0481-00-AANI-3gpp-tsg-sa-status-update.pptx" TargetMode="External"/><Relationship Id="rId4" Type="http://schemas.openxmlformats.org/officeDocument/2006/relationships/hyperlink" Target="https://mentor.ieee.org/802.11/dcn/17/11-17-1064-00-AANI-overview-of-3gpp-sa-next-generation-system-documents-related-to-non-3gpp-access-to-the-5g-core-network.pptx"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dcn/18/1-18-0020-00-ICne-nendica-summary-report-2018-03-09.pdf" TargetMode="External"/><Relationship Id="rId2" Type="http://schemas.openxmlformats.org/officeDocument/2006/relationships/hyperlink" Target="https://mentor.ieee.org/802.1/documents" TargetMode="External"/><Relationship Id="rId1" Type="http://schemas.openxmlformats.org/officeDocument/2006/relationships/slideLayout" Target="../slideLayouts/slideLayout2.xml"/><Relationship Id="rId5" Type="http://schemas.openxmlformats.org/officeDocument/2006/relationships/hyperlink" Target="https://mentor.ieee.org/802.1/dcn/18/1-18-0007-02-ICne-draft-report-lossless-data-center-networks.pdf" TargetMode="External"/><Relationship Id="rId4" Type="http://schemas.openxmlformats.org/officeDocument/2006/relationships/hyperlink" Target="https://mentor.ieee.org/802.1/dcn/18/1-18-0002-04-ICne-draft-report-wired-wireless-flexible-factory-io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8/11-18-0517-00-AANI-802-11ax-for-imt-2020-embb-indoor-hotspot-and-dense-urban.pptx" TargetMode="External"/><Relationship Id="rId2" Type="http://schemas.openxmlformats.org/officeDocument/2006/relationships/hyperlink" Target="https://mentor.ieee.org/802.11/dcn/18/11-18-0256-00-AANI-802-11ax-for-imt-2020.pptx" TargetMode="External"/><Relationship Id="rId1" Type="http://schemas.openxmlformats.org/officeDocument/2006/relationships/slideLayout" Target="../slideLayouts/slideLayout2.xml"/><Relationship Id="rId4" Type="http://schemas.openxmlformats.org/officeDocument/2006/relationships/hyperlink" Target="https://mentor.ieee.org/802.11/dcn/18/11-18-0915-00-AANI-benchmarking-of-802-11ax-against-embb-indoor-hotspot-requirements-using-imt-2020-simulation-methodology.ppt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dcn/18/1-18-0002-04-ICne-draft-report-wired-wireless-flexible-factory-iot.pdf" TargetMode="External"/><Relationship Id="rId2" Type="http://schemas.openxmlformats.org/officeDocument/2006/relationships/hyperlink" Target="https://mentor.ieee.org/802.1/documents" TargetMode="External"/><Relationship Id="rId1" Type="http://schemas.openxmlformats.org/officeDocument/2006/relationships/slideLayout" Target="../slideLayouts/slideLayout2.xml"/><Relationship Id="rId4" Type="http://schemas.openxmlformats.org/officeDocument/2006/relationships/hyperlink" Target="https://mentor.ieee.org/802.1/dcn/18/1-18-0007-02-ICne-draft-report-lossless-data-center-networks.pdf"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18/11-18-0913-02-AANI-aani-may-2018-meeting-minutes_dratf.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AANI SC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2018-07-09</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dirty="0"/>
              <a:t>July 2018</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2980727744"/>
              </p:ext>
            </p:extLst>
          </p:nvPr>
        </p:nvGraphicFramePr>
        <p:xfrm>
          <a:off x="461963" y="2500312"/>
          <a:ext cx="11333162" cy="3900488"/>
        </p:xfrm>
        <a:graphic>
          <a:graphicData uri="http://schemas.openxmlformats.org/presentationml/2006/ole">
            <mc:AlternateContent xmlns:mc="http://schemas.openxmlformats.org/markup-compatibility/2006">
              <mc:Choice xmlns:v="urn:schemas-microsoft-com:vml" Requires="v">
                <p:oleObj spid="_x0000_s3218" name="Document" r:id="rId4" imgW="8267030" imgH="2839341" progId="Word.Document.8">
                  <p:embed/>
                </p:oleObj>
              </mc:Choice>
              <mc:Fallback>
                <p:oleObj name="Document" r:id="rId4" imgW="8267030" imgH="2839341" progId="Word.Document.8">
                  <p:embed/>
                  <p:pic>
                    <p:nvPicPr>
                      <p:cNvPr id="3075" name="Object 3"/>
                      <p:cNvPicPr>
                        <a:picLocks noChangeAspect="1" noChangeArrowheads="1"/>
                      </p:cNvPicPr>
                      <p:nvPr/>
                    </p:nvPicPr>
                    <p:blipFill>
                      <a:blip r:embed="rId5"/>
                      <a:srcRect/>
                      <a:stretch>
                        <a:fillRect/>
                      </a:stretch>
                    </p:blipFill>
                    <p:spPr bwMode="auto">
                      <a:xfrm>
                        <a:off x="461963" y="2500312"/>
                        <a:ext cx="11333162" cy="3900488"/>
                      </a:xfrm>
                      <a:prstGeom prst="rect">
                        <a:avLst/>
                      </a:prstGeom>
                      <a:noFill/>
                      <a:extLst/>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914401" y="685802"/>
            <a:ext cx="10361084" cy="428624"/>
          </a:xfrm>
        </p:spPr>
        <p:txBody>
          <a:bodyPr/>
          <a:lstStyle/>
          <a:p>
            <a:r>
              <a:rPr lang="en-US" altLang="en-US" dirty="0"/>
              <a:t>AANI SC Background 1/4</a:t>
            </a:r>
          </a:p>
        </p:txBody>
      </p:sp>
      <p:sp>
        <p:nvSpPr>
          <p:cNvPr id="20483" name="Content Placeholder 2"/>
          <p:cNvSpPr>
            <a:spLocks noGrp="1"/>
          </p:cNvSpPr>
          <p:nvPr>
            <p:ph idx="1"/>
          </p:nvPr>
        </p:nvSpPr>
        <p:spPr>
          <a:xfrm>
            <a:off x="914401" y="1114426"/>
            <a:ext cx="10361084" cy="5360988"/>
          </a:xfrm>
        </p:spPr>
        <p:txBody>
          <a:bodyPr/>
          <a:lstStyle/>
          <a:p>
            <a:r>
              <a:rPr lang="en-US" altLang="en-US" sz="2000" dirty="0"/>
              <a:t>At the July 802 Plenary 802.11 passed a motion forming the AANI SC [</a:t>
            </a:r>
            <a:r>
              <a:rPr lang="en-US" sz="2000" dirty="0">
                <a:hlinkClick r:id="rId3"/>
              </a:rPr>
              <a:t>11-16/1057r1</a:t>
            </a:r>
            <a:r>
              <a:rPr lang="en-US" altLang="en-US" sz="2000" dirty="0"/>
              <a:t>]</a:t>
            </a:r>
          </a:p>
          <a:p>
            <a:r>
              <a:rPr lang="en-US" altLang="en-US" sz="2000" dirty="0"/>
              <a:t>Liaison Statements Sent:</a:t>
            </a:r>
          </a:p>
          <a:p>
            <a:pPr>
              <a:buFont typeface="Arial" panose="020B0604020202020204" pitchFamily="34" charset="0"/>
              <a:buChar char="•"/>
            </a:pPr>
            <a:r>
              <a:rPr lang="en-US" altLang="en-US" sz="2000" dirty="0"/>
              <a:t>802.11 sent an LS (</a:t>
            </a:r>
            <a:r>
              <a:rPr lang="en-US" altLang="en-US" sz="2000" dirty="0">
                <a:hlinkClick r:id="rId4"/>
              </a:rPr>
              <a:t>11-16/1101r10</a:t>
            </a:r>
            <a:r>
              <a:rPr lang="en-US" altLang="en-US" sz="2000" dirty="0"/>
              <a:t>) to 3GPP RAN and SA (9/16)</a:t>
            </a:r>
          </a:p>
          <a:p>
            <a:pPr>
              <a:buFont typeface="Arial" panose="020B0604020202020204" pitchFamily="34" charset="0"/>
              <a:buChar char="•"/>
            </a:pPr>
            <a:r>
              <a:rPr lang="en-US" altLang="en-US" sz="2000" dirty="0"/>
              <a:t>802.11 sent an LS (</a:t>
            </a:r>
            <a:r>
              <a:rPr lang="en-US" altLang="en-US" sz="2000" dirty="0">
                <a:hlinkClick r:id="rId5"/>
              </a:rPr>
              <a:t>11-16-/510r2</a:t>
            </a:r>
            <a:r>
              <a:rPr lang="en-US" altLang="en-US" sz="2000" dirty="0"/>
              <a:t>) to 3GPP RAN2 (1/17)</a:t>
            </a:r>
          </a:p>
          <a:p>
            <a:pPr>
              <a:buFont typeface="Arial" panose="020B0604020202020204" pitchFamily="34" charset="0"/>
              <a:buChar char="•"/>
            </a:pPr>
            <a:r>
              <a:rPr lang="en-US" altLang="en-US" sz="2000" dirty="0"/>
              <a:t>802.11 sent an LS (</a:t>
            </a:r>
            <a:r>
              <a:rPr lang="en-US" altLang="en-US" sz="2000" dirty="0">
                <a:hlinkClick r:id="rId6"/>
              </a:rPr>
              <a:t>11-16/1573r3</a:t>
            </a:r>
            <a:r>
              <a:rPr lang="en-US" altLang="en-US" sz="2000" dirty="0"/>
              <a:t>) to 3GPP RAN (1/17)</a:t>
            </a:r>
          </a:p>
          <a:p>
            <a:pPr>
              <a:buFont typeface="Arial" panose="020B0604020202020204" pitchFamily="34" charset="0"/>
              <a:buChar char="•"/>
            </a:pPr>
            <a:r>
              <a:rPr lang="en-US" altLang="en-US" sz="2000" dirty="0"/>
              <a:t>802.11 sent an LS (</a:t>
            </a:r>
            <a:r>
              <a:rPr lang="en-US" altLang="en-US" sz="2000" dirty="0">
                <a:hlinkClick r:id="rId7"/>
              </a:rPr>
              <a:t>11-17-0378r2</a:t>
            </a:r>
            <a:r>
              <a:rPr lang="en-US" altLang="en-US" sz="2000" dirty="0"/>
              <a:t>) to 3GPP RAN2 (5/17)</a:t>
            </a:r>
          </a:p>
          <a:p>
            <a:pPr>
              <a:buFont typeface="Arial" panose="020B0604020202020204" pitchFamily="34" charset="0"/>
              <a:buChar char="•"/>
            </a:pPr>
            <a:r>
              <a:rPr lang="en-US" altLang="en-US" sz="2000" dirty="0"/>
              <a:t>802.11 sent an LS (</a:t>
            </a:r>
            <a:r>
              <a:rPr lang="en-US" altLang="en-US" sz="2000" dirty="0">
                <a:hlinkClick r:id="rId8"/>
              </a:rPr>
              <a:t>11-16/1574r3</a:t>
            </a:r>
            <a:r>
              <a:rPr lang="en-US" altLang="en-US" sz="2000" dirty="0"/>
              <a:t>) to 3GPP SA (5/17)</a:t>
            </a:r>
          </a:p>
          <a:p>
            <a:pPr>
              <a:buFont typeface="Arial" panose="020B0604020202020204" pitchFamily="34" charset="0"/>
              <a:buChar char="•"/>
            </a:pPr>
            <a:r>
              <a:rPr lang="en-US" altLang="en-US" sz="2000" dirty="0"/>
              <a:t>802.11 sent an LS (</a:t>
            </a:r>
            <a:r>
              <a:rPr lang="en-US" altLang="en-US" sz="2000" dirty="0">
                <a:hlinkClick r:id="rId9"/>
              </a:rPr>
              <a:t>11-17/1744r3</a:t>
            </a:r>
            <a:r>
              <a:rPr lang="en-US" altLang="en-US" sz="2000" dirty="0"/>
              <a:t>) to NGMN (11/17)</a:t>
            </a:r>
          </a:p>
          <a:p>
            <a:pPr>
              <a:buFont typeface="Arial" panose="020B0604020202020204" pitchFamily="34" charset="0"/>
              <a:buChar char="•"/>
            </a:pPr>
            <a:r>
              <a:rPr lang="en-US" altLang="en-US" sz="2000" dirty="0"/>
              <a:t>802.11 sent an LS (</a:t>
            </a:r>
            <a:r>
              <a:rPr lang="en-US" altLang="en-US" sz="2000" dirty="0">
                <a:hlinkClick r:id="rId10"/>
              </a:rPr>
              <a:t>11-17/1750r3</a:t>
            </a:r>
            <a:r>
              <a:rPr lang="en-US" altLang="en-US" sz="2000" dirty="0"/>
              <a:t>) to IEEE 5G (11/17)</a:t>
            </a:r>
          </a:p>
          <a:p>
            <a:pPr marL="0" indent="0"/>
            <a:r>
              <a:rPr lang="en-US" altLang="en-US" sz="2000" dirty="0"/>
              <a:t>Liaison Statements Received:</a:t>
            </a:r>
          </a:p>
          <a:p>
            <a:pPr>
              <a:buFont typeface="Arial" panose="020B0604020202020204" pitchFamily="34" charset="0"/>
              <a:buChar char="•"/>
            </a:pPr>
            <a:r>
              <a:rPr lang="en-US" altLang="en-US" sz="2000" dirty="0"/>
              <a:t>3GPP RAN2 WG sent an LS (</a:t>
            </a:r>
            <a:r>
              <a:rPr lang="en-US" altLang="en-US" sz="2000" dirty="0">
                <a:hlinkClick r:id="rId11"/>
              </a:rPr>
              <a:t>11-17/0315r0</a:t>
            </a:r>
            <a:r>
              <a:rPr lang="en-US" altLang="en-US" sz="2000" dirty="0"/>
              <a:t>) (3/17)</a:t>
            </a:r>
          </a:p>
          <a:p>
            <a:pPr>
              <a:buFont typeface="Arial" panose="020B0604020202020204" pitchFamily="34" charset="0"/>
              <a:buChar char="•"/>
            </a:pPr>
            <a:r>
              <a:rPr lang="en-US" altLang="en-US" sz="2000" dirty="0"/>
              <a:t>3GPP RAN TSG sent an LS (</a:t>
            </a:r>
            <a:r>
              <a:rPr lang="en-US" altLang="en-US" sz="2000" dirty="0">
                <a:hlinkClick r:id="rId12"/>
              </a:rPr>
              <a:t>11-17/0444r0</a:t>
            </a:r>
            <a:r>
              <a:rPr lang="en-US" altLang="en-US" sz="2000" dirty="0"/>
              <a:t>) (3/17)</a:t>
            </a:r>
          </a:p>
          <a:p>
            <a:pPr>
              <a:buFont typeface="Arial" panose="020B0604020202020204" pitchFamily="34" charset="0"/>
              <a:buChar char="•"/>
            </a:pPr>
            <a:r>
              <a:rPr lang="en-US" altLang="en-US" sz="2000" dirty="0"/>
              <a:t>3GPP SA TSG sent an LS (</a:t>
            </a:r>
            <a:r>
              <a:rPr lang="en-US" altLang="en-US" sz="2000" dirty="0">
                <a:hlinkClick r:id="rId13"/>
              </a:rPr>
              <a:t>11-17/0903r0</a:t>
            </a:r>
            <a:r>
              <a:rPr lang="en-US" altLang="en-US" sz="2000" dirty="0"/>
              <a:t>) (6/17)</a:t>
            </a:r>
          </a:p>
          <a:p>
            <a:pPr>
              <a:buFont typeface="Arial" panose="020B0604020202020204" pitchFamily="34" charset="0"/>
              <a:buChar char="•"/>
            </a:pPr>
            <a:r>
              <a:rPr lang="en-US" altLang="en-US" sz="2000" dirty="0"/>
              <a:t>NGMN sent an LS (</a:t>
            </a:r>
            <a:r>
              <a:rPr lang="en-US" altLang="en-US" sz="2000" dirty="0">
                <a:hlinkClick r:id="rId14"/>
              </a:rPr>
              <a:t>11-17/1569r0</a:t>
            </a:r>
            <a:r>
              <a:rPr lang="en-US" altLang="en-US" sz="2000" dirty="0"/>
              <a:t>) (10/17)</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July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0068178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38079"/>
          </a:xfrm>
        </p:spPr>
        <p:txBody>
          <a:bodyPr/>
          <a:lstStyle/>
          <a:p>
            <a:r>
              <a:rPr lang="en-US" altLang="en-US" dirty="0"/>
              <a:t>AANI SC Background 2/4</a:t>
            </a:r>
            <a:endParaRPr lang="en-US" dirty="0"/>
          </a:p>
        </p:txBody>
      </p:sp>
      <p:sp>
        <p:nvSpPr>
          <p:cNvPr id="3" name="Content Placeholder 2"/>
          <p:cNvSpPr>
            <a:spLocks noGrp="1"/>
          </p:cNvSpPr>
          <p:nvPr>
            <p:ph idx="1"/>
          </p:nvPr>
        </p:nvSpPr>
        <p:spPr>
          <a:xfrm>
            <a:off x="723900" y="1510145"/>
            <a:ext cx="10742085" cy="4751294"/>
          </a:xfrm>
        </p:spPr>
        <p:txBody>
          <a:bodyPr/>
          <a:lstStyle/>
          <a:p>
            <a:r>
              <a:rPr lang="en-US" dirty="0"/>
              <a:t>Incoming LS from </a:t>
            </a:r>
            <a:r>
              <a:rPr lang="en-US" altLang="en-US" dirty="0"/>
              <a:t>3GPP TSG SA – 6/17 - (</a:t>
            </a:r>
            <a:r>
              <a:rPr lang="en-US" altLang="en-US" dirty="0">
                <a:hlinkClick r:id="rId2"/>
              </a:rPr>
              <a:t>11-17/0903r0</a:t>
            </a:r>
            <a:r>
              <a:rPr lang="en-US" altLang="en-US" dirty="0"/>
              <a:t>):</a:t>
            </a:r>
          </a:p>
          <a:p>
            <a:r>
              <a:rPr lang="en-US" dirty="0"/>
              <a:t>“</a:t>
            </a:r>
            <a:r>
              <a:rPr lang="en-GB" dirty="0"/>
              <a:t>Reply LS to IEEE 802.11 Requesting Status and Information on WLAN integration in 3GPP NextGen System”</a:t>
            </a:r>
          </a:p>
          <a:p>
            <a:r>
              <a:rPr lang="en-US" sz="1800" b="0" dirty="0"/>
              <a:t>Sent by 3GPP TSG SA in reply to our LS </a:t>
            </a:r>
            <a:r>
              <a:rPr lang="en-US" altLang="en-US" sz="1800" b="0" dirty="0"/>
              <a:t>(</a:t>
            </a:r>
            <a:r>
              <a:rPr lang="en-US" altLang="en-US" sz="1800" b="0" dirty="0">
                <a:hlinkClick r:id="rId3"/>
              </a:rPr>
              <a:t>11-16/1574r3</a:t>
            </a:r>
            <a:r>
              <a:rPr lang="en-US" altLang="en-US" sz="1800" b="0" dirty="0"/>
              <a:t>) to 3GPP TSG SA (5/17): “</a:t>
            </a:r>
            <a:r>
              <a:rPr lang="en-US" sz="1800" b="0" dirty="0"/>
              <a:t>IEEE 802.11 Working Group Liaison Statement Requesting </a:t>
            </a:r>
            <a:r>
              <a:rPr lang="en-GB" sz="1800" b="0" dirty="0"/>
              <a:t>status and technical information on WLAN integration in 3GPP NextGen System.”</a:t>
            </a:r>
            <a:endParaRPr lang="en-US" altLang="en-US" sz="1800" b="0" dirty="0"/>
          </a:p>
          <a:p>
            <a:r>
              <a:rPr lang="en-US" dirty="0"/>
              <a:t> Contribution regarding the ongoing 3GPP TSG SA work:</a:t>
            </a:r>
          </a:p>
          <a:p>
            <a:pPr>
              <a:buFont typeface="Arial" panose="020B0604020202020204" pitchFamily="34" charset="0"/>
              <a:buChar char="•"/>
            </a:pPr>
            <a:r>
              <a:rPr lang="en-US" dirty="0">
                <a:hlinkClick r:id="rId4"/>
              </a:rPr>
              <a:t>11-17/1064r0</a:t>
            </a:r>
            <a:r>
              <a:rPr lang="en-US" dirty="0"/>
              <a:t> – “Overview of 3GPP SA Next Generation System Documents Related to Non-3GPP Access to the 5G Core Network”</a:t>
            </a:r>
          </a:p>
          <a:p>
            <a:pPr>
              <a:buFont typeface="Arial" panose="020B0604020202020204" pitchFamily="34" charset="0"/>
              <a:buChar char="•"/>
            </a:pPr>
            <a:r>
              <a:rPr lang="en-US" dirty="0">
                <a:hlinkClick r:id="rId5"/>
              </a:rPr>
              <a:t>11-18/0481r0</a:t>
            </a:r>
            <a:r>
              <a:rPr lang="en-US" dirty="0"/>
              <a:t> – “3GPP TSG SA Status Update”</a:t>
            </a:r>
          </a:p>
          <a:p>
            <a:pPr>
              <a:buFont typeface="Arial" panose="020B0604020202020204" pitchFamily="34" charset="0"/>
              <a:buChar char="•"/>
            </a:pPr>
            <a:r>
              <a:rPr lang="en-US" dirty="0"/>
              <a:t>Additional contributions encouraged</a:t>
            </a:r>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July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1937623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9217" y="646113"/>
            <a:ext cx="10361084" cy="496887"/>
          </a:xfrm>
        </p:spPr>
        <p:txBody>
          <a:bodyPr/>
          <a:lstStyle/>
          <a:p>
            <a:r>
              <a:rPr lang="en-US" altLang="en-US" sz="2800" dirty="0"/>
              <a:t>AANI SC Background 3/4</a:t>
            </a:r>
            <a:endParaRPr lang="en-US" sz="2800" dirty="0"/>
          </a:p>
        </p:txBody>
      </p:sp>
      <p:sp>
        <p:nvSpPr>
          <p:cNvPr id="3" name="Content Placeholder 2"/>
          <p:cNvSpPr>
            <a:spLocks noGrp="1"/>
          </p:cNvSpPr>
          <p:nvPr>
            <p:ph idx="1"/>
          </p:nvPr>
        </p:nvSpPr>
        <p:spPr>
          <a:xfrm>
            <a:off x="884818" y="1277144"/>
            <a:ext cx="10449881" cy="5198270"/>
          </a:xfrm>
        </p:spPr>
        <p:txBody>
          <a:bodyPr/>
          <a:lstStyle/>
          <a:p>
            <a:pPr marL="0" indent="0"/>
            <a:r>
              <a:rPr lang="en-US" dirty="0"/>
              <a:t>Status/Background: IEEE 802 network enhancements for the next decade Industry Connections Activity</a:t>
            </a:r>
            <a:endParaRPr lang="en-US" b="0" dirty="0"/>
          </a:p>
          <a:p>
            <a:pPr>
              <a:buFont typeface="Arial" panose="020B0604020202020204" pitchFamily="34" charset="0"/>
              <a:buChar char="•"/>
            </a:pPr>
            <a:r>
              <a:rPr lang="en-US" b="0" dirty="0"/>
              <a:t>IEEE 802 NENDICA met this week in Warsaw</a:t>
            </a:r>
          </a:p>
          <a:p>
            <a:pPr>
              <a:buFont typeface="Arial" panose="020B0604020202020204" pitchFamily="34" charset="0"/>
              <a:buChar char="•"/>
            </a:pPr>
            <a:r>
              <a:rPr lang="en-US" b="0" dirty="0"/>
              <a:t>Status – Roger Marks</a:t>
            </a:r>
          </a:p>
          <a:p>
            <a:pPr lvl="1">
              <a:buFont typeface="Arial" panose="020B0604020202020204" pitchFamily="34" charset="0"/>
              <a:buChar char="•"/>
            </a:pPr>
            <a:r>
              <a:rPr lang="en-US" dirty="0"/>
              <a:t>Roger Marks is NENDICA chair </a:t>
            </a:r>
          </a:p>
          <a:p>
            <a:pPr lvl="1">
              <a:buFont typeface="Arial" panose="020B0604020202020204" pitchFamily="34" charset="0"/>
              <a:buChar char="•"/>
            </a:pPr>
            <a:r>
              <a:rPr lang="en-US" dirty="0"/>
              <a:t>All NENDICA documents available at: </a:t>
            </a:r>
            <a:r>
              <a:rPr lang="en-US" dirty="0">
                <a:hlinkClick r:id="rId2"/>
              </a:rPr>
              <a:t>https://mentor.ieee.org/802.1/documents</a:t>
            </a:r>
            <a:endParaRPr lang="en-US" dirty="0"/>
          </a:p>
          <a:p>
            <a:pPr lvl="1">
              <a:buFont typeface="Arial" panose="020B0604020202020204" pitchFamily="34" charset="0"/>
              <a:buChar char="•"/>
            </a:pPr>
            <a:r>
              <a:rPr lang="en-US" dirty="0"/>
              <a:t>NENDICA Summary Report </a:t>
            </a:r>
            <a:r>
              <a:rPr lang="en-US" dirty="0">
                <a:highlight>
                  <a:srgbClr val="FFFF00"/>
                </a:highlight>
                <a:hlinkClick r:id="rId3"/>
              </a:rPr>
              <a:t>1-18/0020</a:t>
            </a:r>
            <a:endParaRPr lang="en-US" dirty="0">
              <a:highlight>
                <a:srgbClr val="FFFF00"/>
              </a:highlight>
            </a:endParaRPr>
          </a:p>
          <a:p>
            <a:pPr lvl="1">
              <a:buFont typeface="Arial" panose="020B0604020202020204" pitchFamily="34" charset="0"/>
              <a:buChar char="•"/>
            </a:pPr>
            <a:r>
              <a:rPr lang="en-US" b="0" dirty="0"/>
              <a:t>Two White Papers in process:</a:t>
            </a:r>
          </a:p>
          <a:p>
            <a:pPr lvl="2">
              <a:buFont typeface="Arial" panose="020B0604020202020204" pitchFamily="34" charset="0"/>
              <a:buChar char="•"/>
            </a:pPr>
            <a:r>
              <a:rPr lang="en-US" b="1" dirty="0"/>
              <a:t>Draft Report Wired Wireless Flexible Factory IoT </a:t>
            </a:r>
            <a:r>
              <a:rPr lang="en-US" dirty="0">
                <a:highlight>
                  <a:srgbClr val="FFFF00"/>
                </a:highlight>
                <a:hlinkClick r:id="rId4"/>
              </a:rPr>
              <a:t>1-18/0002r4</a:t>
            </a:r>
            <a:endParaRPr lang="en-US" dirty="0">
              <a:highlight>
                <a:srgbClr val="FFFF00"/>
              </a:highlight>
            </a:endParaRPr>
          </a:p>
          <a:p>
            <a:pPr lvl="2">
              <a:buFont typeface="Arial" panose="020B0604020202020204" pitchFamily="34" charset="0"/>
              <a:buChar char="•"/>
            </a:pPr>
            <a:r>
              <a:rPr lang="en-US" dirty="0"/>
              <a:t>Draft Report Lossless Data Center Networks</a:t>
            </a:r>
            <a:r>
              <a:rPr lang="en-US" dirty="0">
                <a:highlight>
                  <a:srgbClr val="FFFF00"/>
                </a:highlight>
              </a:rPr>
              <a:t> </a:t>
            </a:r>
            <a:r>
              <a:rPr lang="en-US" dirty="0">
                <a:highlight>
                  <a:srgbClr val="FFFF00"/>
                </a:highlight>
                <a:hlinkClick r:id="rId5"/>
              </a:rPr>
              <a:t>1-18/0007r2</a:t>
            </a:r>
            <a:r>
              <a:rPr lang="en-US" dirty="0">
                <a:highlight>
                  <a:srgbClr val="FFFF00"/>
                </a:highlight>
              </a:rPr>
              <a:t>  </a:t>
            </a:r>
            <a:r>
              <a:rPr lang="en-US" b="0" dirty="0">
                <a:highlight>
                  <a:srgbClr val="FFFF00"/>
                </a:highlight>
              </a:rPr>
              <a:t> </a:t>
            </a:r>
          </a:p>
          <a:p>
            <a:pPr>
              <a:buFont typeface="Arial" panose="020B0604020202020204" pitchFamily="34" charset="0"/>
              <a:buChar char="•"/>
            </a:pPr>
            <a:endParaRPr lang="en-US" sz="100" b="0" dirty="0"/>
          </a:p>
          <a:p>
            <a:pPr marL="0" indent="0"/>
            <a:r>
              <a:rPr lang="en-US" b="0" dirty="0"/>
              <a:t>Open Issues:</a:t>
            </a:r>
          </a:p>
          <a:p>
            <a:pPr marL="457200" indent="-457200">
              <a:buFont typeface="+mj-lt"/>
              <a:buAutoNum type="arabicPeriod"/>
            </a:pPr>
            <a:r>
              <a:rPr lang="en-US" sz="2000" dirty="0"/>
              <a:t>Do we, as 802.11, want to participate in the ongoing activity?</a:t>
            </a:r>
          </a:p>
          <a:p>
            <a:pPr marL="457200" indent="-457200">
              <a:buFont typeface="+mj-lt"/>
              <a:buAutoNum type="arabicPeriod"/>
            </a:pPr>
            <a:r>
              <a:rPr lang="en-US" sz="2000" dirty="0"/>
              <a:t>Do we, as 802.11, have particular Industry interest we should be proposing/working?</a:t>
            </a:r>
            <a:endParaRPr lang="en-US" dirty="0"/>
          </a:p>
          <a:p>
            <a:pPr>
              <a:buFont typeface="Arial" panose="020B0604020202020204" pitchFamily="34" charset="0"/>
              <a:buChar char="•"/>
            </a:pPr>
            <a:endParaRPr lang="en-US" dirty="0"/>
          </a:p>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July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8700452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38079"/>
          </a:xfrm>
        </p:spPr>
        <p:txBody>
          <a:bodyPr/>
          <a:lstStyle/>
          <a:p>
            <a:r>
              <a:rPr lang="en-US" altLang="en-US" dirty="0"/>
              <a:t>AANI SC Background 4/4</a:t>
            </a:r>
            <a:endParaRPr lang="en-US" dirty="0"/>
          </a:p>
        </p:txBody>
      </p:sp>
      <p:sp>
        <p:nvSpPr>
          <p:cNvPr id="3" name="Content Placeholder 2"/>
          <p:cNvSpPr>
            <a:spLocks noGrp="1"/>
          </p:cNvSpPr>
          <p:nvPr>
            <p:ph idx="1"/>
          </p:nvPr>
        </p:nvSpPr>
        <p:spPr>
          <a:xfrm>
            <a:off x="589493" y="1503608"/>
            <a:ext cx="11010900" cy="4751294"/>
          </a:xfrm>
        </p:spPr>
        <p:txBody>
          <a:bodyPr/>
          <a:lstStyle/>
          <a:p>
            <a:r>
              <a:rPr lang="en-US" dirty="0"/>
              <a:t>Contributions addressing 802.11ax performance relative to the IMT-2020 EMBB requirements:</a:t>
            </a:r>
          </a:p>
          <a:p>
            <a:pPr>
              <a:buFont typeface="Arial" panose="020B0604020202020204" pitchFamily="34" charset="0"/>
              <a:buChar char="•"/>
            </a:pPr>
            <a:r>
              <a:rPr lang="en-US" dirty="0">
                <a:hlinkClick r:id="rId2"/>
              </a:rPr>
              <a:t>11-18/0256r0</a:t>
            </a:r>
            <a:r>
              <a:rPr lang="en-US" dirty="0"/>
              <a:t> “802.11ax for IMT-2020” </a:t>
            </a:r>
          </a:p>
          <a:p>
            <a:pPr>
              <a:buFont typeface="Arial" panose="020B0604020202020204" pitchFamily="34" charset="0"/>
              <a:buChar char="•"/>
            </a:pPr>
            <a:r>
              <a:rPr lang="en-US" dirty="0">
                <a:hlinkClick r:id="rId3"/>
              </a:rPr>
              <a:t>11-18/0517r0</a:t>
            </a:r>
            <a:r>
              <a:rPr lang="en-US" dirty="0"/>
              <a:t> “802.11ax for IMT-2020 eMBB Indoor Hotspot and Dense Urban”</a:t>
            </a:r>
          </a:p>
          <a:p>
            <a:pPr>
              <a:buFont typeface="Arial" panose="020B0604020202020204" pitchFamily="34" charset="0"/>
              <a:buChar char="•"/>
            </a:pPr>
            <a:r>
              <a:rPr lang="en-US" u="sng" dirty="0">
                <a:hlinkClick r:id="rId4"/>
              </a:rPr>
              <a:t>11-18/0915r0</a:t>
            </a:r>
            <a:r>
              <a:rPr lang="en-US" dirty="0"/>
              <a:t> “Benchmarking of 802.11ax against eMBB Indoor Hotspot requirements using IMT-2020 simulation methodology”</a:t>
            </a:r>
          </a:p>
          <a:p>
            <a:pPr marL="0" indent="0"/>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July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27725162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Contributions</a:t>
            </a:r>
          </a:p>
        </p:txBody>
      </p:sp>
      <p:sp>
        <p:nvSpPr>
          <p:cNvPr id="3" name="Content Placeholder 2"/>
          <p:cNvSpPr>
            <a:spLocks noGrp="1"/>
          </p:cNvSpPr>
          <p:nvPr>
            <p:ph idx="1"/>
          </p:nvPr>
        </p:nvSpPr>
        <p:spPr/>
        <p:txBody>
          <a:bodyPr/>
          <a:lstStyle/>
          <a:p>
            <a:pPr marL="457200" indent="-457200">
              <a:buFont typeface="+mj-lt"/>
              <a:buAutoNum type="arabicPeriod"/>
            </a:pPr>
            <a:r>
              <a:rPr lang="en-US" dirty="0"/>
              <a:t>??</a:t>
            </a:r>
          </a:p>
          <a:p>
            <a:pPr marL="457200" indent="-457200">
              <a:buFont typeface="+mj-lt"/>
              <a:buAutoNum type="arabicPeriod"/>
            </a:pPr>
            <a:r>
              <a:rPr lang="en-US" dirty="0"/>
              <a:t>??</a:t>
            </a:r>
          </a:p>
          <a:p>
            <a:pPr marL="457200" indent="-457200">
              <a:buFont typeface="+mj-lt"/>
              <a:buAutoNum type="arabicPeriod"/>
            </a:pPr>
            <a:endParaRPr lang="en-US" dirty="0"/>
          </a:p>
          <a:p>
            <a:pPr marL="457200" indent="-457200">
              <a:buFont typeface="+mj-lt"/>
              <a:buAutoNum type="arabicPeriod"/>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July 2018</a:t>
            </a:r>
            <a:endParaRPr lang="en-GB" dirty="0"/>
          </a:p>
        </p:txBody>
      </p:sp>
    </p:spTree>
    <p:extLst>
      <p:ext uri="{BB962C8B-B14F-4D97-AF65-F5344CB8AC3E}">
        <p14:creationId xmlns:p14="http://schemas.microsoft.com/office/powerpoint/2010/main" val="14194892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609600"/>
          </a:xfrm>
        </p:spPr>
        <p:txBody>
          <a:bodyPr/>
          <a:lstStyle/>
          <a:p>
            <a:r>
              <a:rPr lang="en-US" dirty="0"/>
              <a:t>Topics for Contribution</a:t>
            </a:r>
          </a:p>
        </p:txBody>
      </p:sp>
      <p:sp>
        <p:nvSpPr>
          <p:cNvPr id="3" name="Content Placeholder 2"/>
          <p:cNvSpPr>
            <a:spLocks noGrp="1"/>
          </p:cNvSpPr>
          <p:nvPr>
            <p:ph idx="1"/>
          </p:nvPr>
        </p:nvSpPr>
        <p:spPr>
          <a:xfrm>
            <a:off x="533400" y="1295402"/>
            <a:ext cx="11125199" cy="4949820"/>
          </a:xfrm>
        </p:spPr>
        <p:txBody>
          <a:bodyPr/>
          <a:lstStyle/>
          <a:p>
            <a:pPr marL="457200" lvl="0" indent="-457200">
              <a:buFont typeface="+mj-lt"/>
              <a:buAutoNum type="arabicPeriod"/>
            </a:pPr>
            <a:r>
              <a:rPr lang="en-US" sz="2000" dirty="0"/>
              <a:t>Technical and discussion contributions on 802.11 technical performance relative to IMT-2020 requirements.</a:t>
            </a:r>
          </a:p>
          <a:p>
            <a:pPr marL="914400" lvl="1" indent="-457200">
              <a:spcBef>
                <a:spcPts val="0"/>
              </a:spcBef>
              <a:spcAft>
                <a:spcPts val="0"/>
              </a:spcAft>
              <a:buFont typeface="+mj-lt"/>
              <a:buAutoNum type="arabicPeriod"/>
            </a:pPr>
            <a:r>
              <a:rPr lang="en-US" sz="1800" dirty="0"/>
              <a:t>Benchmarking of 802.11 performance.</a:t>
            </a:r>
          </a:p>
          <a:p>
            <a:pPr marL="914400" lvl="1" indent="-457200">
              <a:spcBef>
                <a:spcPts val="0"/>
              </a:spcBef>
              <a:spcAft>
                <a:spcPts val="0"/>
              </a:spcAft>
              <a:buFont typeface="+mj-lt"/>
              <a:buAutoNum type="arabicPeriod"/>
            </a:pPr>
            <a:r>
              <a:rPr lang="en-US" sz="1800" dirty="0"/>
              <a:t>Analysis and simulation results of 802.11 performance relative to the IMT-2020 requirements.</a:t>
            </a:r>
          </a:p>
          <a:p>
            <a:pPr marL="914400" lvl="1" indent="-457200">
              <a:spcBef>
                <a:spcPts val="0"/>
              </a:spcBef>
              <a:spcAft>
                <a:spcPts val="0"/>
              </a:spcAft>
              <a:buFont typeface="+mj-lt"/>
              <a:buAutoNum type="arabicPeriod"/>
            </a:pPr>
            <a:r>
              <a:rPr lang="en-US" sz="1800" dirty="0"/>
              <a:t>Discussion and planning contributions related to progressing this work.      </a:t>
            </a:r>
            <a:endParaRPr lang="en-US" dirty="0"/>
          </a:p>
          <a:p>
            <a:pPr marL="457200" lvl="0" indent="-457200">
              <a:buFont typeface="+mj-lt"/>
              <a:buAutoNum type="arabicPeriod"/>
            </a:pPr>
            <a:r>
              <a:rPr lang="en-US" sz="2000" dirty="0"/>
              <a:t>Technical and discussion contributions on interworking/integration of 802.11 with the 3GPP Next Generation System:</a:t>
            </a:r>
            <a:endParaRPr lang="en-US" dirty="0"/>
          </a:p>
          <a:p>
            <a:pPr marL="914400" lvl="1" indent="-457200">
              <a:buFont typeface="+mj-lt"/>
              <a:buAutoNum type="arabicPeriod"/>
            </a:pPr>
            <a:r>
              <a:rPr lang="en-US" sz="1800" dirty="0"/>
              <a:t>Reviews or tutorials on current 3GPP SA solutions related to 3GPP 2G/3G/4G core network and 802.11</a:t>
            </a:r>
            <a:endParaRPr lang="en-US" sz="1600" dirty="0"/>
          </a:p>
          <a:p>
            <a:pPr marL="914400" lvl="1" indent="-457200">
              <a:buFont typeface="+mj-lt"/>
              <a:buAutoNum type="arabicPeriod"/>
            </a:pPr>
            <a:r>
              <a:rPr lang="en-US" sz="1800" dirty="0"/>
              <a:t>Reviews, tutorials, or commentary on the completed 3GPP SA studies for 5G</a:t>
            </a:r>
            <a:endParaRPr lang="en-US" dirty="0"/>
          </a:p>
          <a:p>
            <a:pPr marL="914400" lvl="1" indent="-457200">
              <a:buFont typeface="+mj-lt"/>
              <a:buAutoNum type="arabicPeriod"/>
            </a:pPr>
            <a:r>
              <a:rPr lang="en-US" sz="1800" dirty="0"/>
              <a:t>Reviews, Tutorials, or commentary on 3GPP SA WGs ongoing activities related to 5G for 3GPP </a:t>
            </a:r>
          </a:p>
          <a:p>
            <a:pPr marL="914400" lvl="1" indent="-457200">
              <a:buFont typeface="+mj-lt"/>
              <a:buAutoNum type="arabicPeriod"/>
            </a:pPr>
            <a:r>
              <a:rPr lang="en-US" sz="2000" dirty="0"/>
              <a:t>Technical and discussion contributions on interworking/integration with 3GPP RAN NR.</a:t>
            </a:r>
            <a:br>
              <a:rPr lang="en-US" sz="2000" dirty="0"/>
            </a:br>
            <a:r>
              <a:rPr lang="en-US" sz="2000" i="1" dirty="0"/>
              <a:t>Lower priority as 3GPP RAN TSG is not currently working on interworking specifications.</a:t>
            </a:r>
            <a:endParaRPr lang="en-US" i="1" dirty="0"/>
          </a:p>
          <a:p>
            <a:pPr marL="457200" lvl="0" indent="-457200">
              <a:buFont typeface="+mj-lt"/>
              <a:buAutoNum type="arabicPeriod"/>
            </a:pPr>
            <a:r>
              <a:rPr lang="en-US" sz="2000" dirty="0"/>
              <a:t>In support of 802.1 NENDICA</a:t>
            </a:r>
            <a:endParaRPr lang="en-US" dirty="0"/>
          </a:p>
          <a:p>
            <a:pPr marL="914400" lvl="1" indent="-457200">
              <a:buFont typeface="+mj-lt"/>
              <a:buAutoNum type="arabicPeriod"/>
            </a:pPr>
            <a:r>
              <a:rPr lang="en-US" sz="1800" dirty="0"/>
              <a:t>proposals of industries to address</a:t>
            </a:r>
            <a:endParaRPr lang="en-US" dirty="0"/>
          </a:p>
          <a:p>
            <a:pPr marL="914400" lvl="1" indent="-457200">
              <a:buFont typeface="+mj-lt"/>
              <a:buAutoNum type="arabicPeriod"/>
            </a:pPr>
            <a:r>
              <a:rPr lang="en-US" sz="1800" dirty="0"/>
              <a:t>contributions defining areas of 802.11 interest or discussion</a:t>
            </a:r>
            <a:endParaRPr lang="en-US" dirty="0"/>
          </a:p>
          <a:p>
            <a:pPr marL="457200" indent="-457200">
              <a:buFont typeface="+mj-lt"/>
              <a:buAutoNum type="arabicPeriod"/>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July 2018</a:t>
            </a:r>
            <a:endParaRPr lang="en-GB" dirty="0"/>
          </a:p>
        </p:txBody>
      </p:sp>
    </p:spTree>
    <p:extLst>
      <p:ext uri="{BB962C8B-B14F-4D97-AF65-F5344CB8AC3E}">
        <p14:creationId xmlns:p14="http://schemas.microsoft.com/office/powerpoint/2010/main" val="13866224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9217" y="646113"/>
            <a:ext cx="10361084" cy="496887"/>
          </a:xfrm>
        </p:spPr>
        <p:txBody>
          <a:bodyPr/>
          <a:lstStyle/>
          <a:p>
            <a:r>
              <a:rPr lang="en-US" altLang="en-US" sz="2800" dirty="0"/>
              <a:t>NENDICA Summary Report</a:t>
            </a:r>
            <a:endParaRPr lang="en-US" sz="2800" dirty="0"/>
          </a:p>
        </p:txBody>
      </p:sp>
      <p:sp>
        <p:nvSpPr>
          <p:cNvPr id="3" name="Content Placeholder 2"/>
          <p:cNvSpPr>
            <a:spLocks noGrp="1"/>
          </p:cNvSpPr>
          <p:nvPr>
            <p:ph idx="1"/>
          </p:nvPr>
        </p:nvSpPr>
        <p:spPr>
          <a:xfrm>
            <a:off x="884818" y="1277144"/>
            <a:ext cx="10449881" cy="5064126"/>
          </a:xfrm>
        </p:spPr>
        <p:txBody>
          <a:bodyPr/>
          <a:lstStyle/>
          <a:p>
            <a:pPr>
              <a:buFont typeface="Arial" panose="020B0604020202020204" pitchFamily="34" charset="0"/>
              <a:buChar char="•"/>
            </a:pPr>
            <a:r>
              <a:rPr lang="en-US" b="0" dirty="0"/>
              <a:t>IEEE 802 NENDICA will meet this week in Warsaw</a:t>
            </a:r>
          </a:p>
          <a:p>
            <a:pPr>
              <a:buFont typeface="Arial" panose="020B0604020202020204" pitchFamily="34" charset="0"/>
              <a:buChar char="•"/>
            </a:pPr>
            <a:r>
              <a:rPr lang="en-US" b="0" dirty="0"/>
              <a:t>Status:</a:t>
            </a:r>
          </a:p>
          <a:p>
            <a:pPr lvl="1">
              <a:buFont typeface="Arial" panose="020B0604020202020204" pitchFamily="34" charset="0"/>
              <a:buChar char="•"/>
            </a:pPr>
            <a:r>
              <a:rPr lang="en-US" dirty="0"/>
              <a:t>Roger Marks is NENDICA chair </a:t>
            </a:r>
          </a:p>
          <a:p>
            <a:pPr lvl="1">
              <a:buFont typeface="Arial" panose="020B0604020202020204" pitchFamily="34" charset="0"/>
              <a:buChar char="•"/>
            </a:pPr>
            <a:r>
              <a:rPr lang="en-US" dirty="0"/>
              <a:t>All NENDICA documents available at: </a:t>
            </a:r>
            <a:r>
              <a:rPr lang="en-US" dirty="0">
                <a:hlinkClick r:id="rId2"/>
              </a:rPr>
              <a:t>https://mentor.ieee.org/802.1/documents</a:t>
            </a:r>
            <a:endParaRPr lang="en-US" dirty="0"/>
          </a:p>
          <a:p>
            <a:pPr lvl="1">
              <a:buFont typeface="Arial" panose="020B0604020202020204" pitchFamily="34" charset="0"/>
              <a:buChar char="•"/>
            </a:pPr>
            <a:r>
              <a:rPr lang="en-US" dirty="0"/>
              <a:t>NENDICA Summary Report </a:t>
            </a:r>
            <a:r>
              <a:rPr lang="en-US" dirty="0">
                <a:highlight>
                  <a:srgbClr val="FFFF00"/>
                </a:highlight>
              </a:rPr>
              <a:t>??? </a:t>
            </a:r>
            <a:r>
              <a:rPr lang="en-US" i="1" dirty="0">
                <a:highlight>
                  <a:srgbClr val="FFFF00"/>
                </a:highlight>
              </a:rPr>
              <a:t>- update</a:t>
            </a:r>
          </a:p>
          <a:p>
            <a:pPr lvl="1">
              <a:buFont typeface="Arial" panose="020B0604020202020204" pitchFamily="34" charset="0"/>
              <a:buChar char="•"/>
            </a:pPr>
            <a:r>
              <a:rPr lang="en-US" b="0" dirty="0"/>
              <a:t>Work in process:</a:t>
            </a:r>
          </a:p>
          <a:p>
            <a:pPr marL="1257300" lvl="2" indent="-342900">
              <a:buFont typeface="+mj-lt"/>
              <a:buAutoNum type="arabicPeriod"/>
            </a:pPr>
            <a:r>
              <a:rPr lang="en-US" b="1" dirty="0"/>
              <a:t>Draft Report Wired Wireless Flexible Factory IoT </a:t>
            </a:r>
            <a:r>
              <a:rPr lang="en-US" dirty="0">
                <a:highlight>
                  <a:srgbClr val="FFFF00"/>
                </a:highlight>
                <a:hlinkClick r:id="rId3"/>
              </a:rPr>
              <a:t>1-18/0002r4</a:t>
            </a:r>
            <a:r>
              <a:rPr lang="en-US" dirty="0">
                <a:highlight>
                  <a:srgbClr val="FFFF00"/>
                </a:highlight>
              </a:rPr>
              <a:t> </a:t>
            </a:r>
            <a:r>
              <a:rPr lang="en-US" i="1" dirty="0">
                <a:highlight>
                  <a:srgbClr val="FFFF00"/>
                </a:highlight>
              </a:rPr>
              <a:t>- update</a:t>
            </a:r>
          </a:p>
          <a:p>
            <a:pPr marL="1257300" lvl="2" indent="-342900">
              <a:buFont typeface="+mj-lt"/>
              <a:buAutoNum type="arabicPeriod"/>
            </a:pPr>
            <a:r>
              <a:rPr lang="en-US" dirty="0"/>
              <a:t>Draft Report Lossless Data Center Networks </a:t>
            </a:r>
            <a:r>
              <a:rPr lang="en-US" dirty="0">
                <a:highlight>
                  <a:srgbClr val="FFFF00"/>
                </a:highlight>
                <a:hlinkClick r:id="rId4"/>
              </a:rPr>
              <a:t>1-18/0007r2</a:t>
            </a:r>
            <a:r>
              <a:rPr lang="en-US" dirty="0">
                <a:highlight>
                  <a:srgbClr val="FFFF00"/>
                </a:highlight>
              </a:rPr>
              <a:t> </a:t>
            </a:r>
            <a:r>
              <a:rPr lang="en-US" i="1" dirty="0">
                <a:highlight>
                  <a:srgbClr val="FFFF00"/>
                </a:highlight>
              </a:rPr>
              <a:t>- update</a:t>
            </a:r>
            <a:endParaRPr lang="en-US" b="0" i="1" dirty="0">
              <a:highlight>
                <a:srgbClr val="FFFF00"/>
              </a:highlight>
            </a:endParaRPr>
          </a:p>
          <a:p>
            <a:pPr>
              <a:buFont typeface="Arial" panose="020B0604020202020204" pitchFamily="34" charset="0"/>
              <a:buChar char="•"/>
            </a:pPr>
            <a:endParaRPr lang="en-US" sz="100" b="0" dirty="0"/>
          </a:p>
          <a:p>
            <a:pPr marL="0" indent="0"/>
            <a:r>
              <a:rPr lang="en-US" b="0" dirty="0"/>
              <a:t>Open Issues:</a:t>
            </a:r>
          </a:p>
          <a:p>
            <a:pPr marL="457200" indent="-457200">
              <a:buFont typeface="+mj-lt"/>
              <a:buAutoNum type="arabicPeriod"/>
            </a:pPr>
            <a:r>
              <a:rPr lang="en-US" sz="2000" dirty="0"/>
              <a:t>Do we, as 802.11, want to participate in the ongoing activity?</a:t>
            </a:r>
          </a:p>
          <a:p>
            <a:pPr marL="457200" indent="-457200">
              <a:buFont typeface="+mj-lt"/>
              <a:buAutoNum type="arabicPeriod"/>
            </a:pPr>
            <a:r>
              <a:rPr lang="en-US" sz="2000" dirty="0"/>
              <a:t>Do we, as 802.11, have particular Industry interest we should be proposing/working?</a:t>
            </a:r>
            <a:endParaRPr lang="en-US" dirty="0"/>
          </a:p>
          <a:p>
            <a:pPr>
              <a:buFont typeface="Arial" panose="020B0604020202020204" pitchFamily="34" charset="0"/>
              <a:buChar char="•"/>
            </a:pPr>
            <a:endParaRPr lang="en-US" dirty="0"/>
          </a:p>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July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4588469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85801"/>
            <a:ext cx="10361084" cy="533399"/>
          </a:xfrm>
        </p:spPr>
        <p:txBody>
          <a:bodyPr/>
          <a:lstStyle/>
          <a:p>
            <a:r>
              <a:rPr lang="en-US" altLang="en-US" dirty="0"/>
              <a:t>Future Sessions Planning</a:t>
            </a:r>
          </a:p>
        </p:txBody>
      </p:sp>
      <p:sp>
        <p:nvSpPr>
          <p:cNvPr id="37891" name="Content Placeholder 2"/>
          <p:cNvSpPr>
            <a:spLocks noGrp="1"/>
          </p:cNvSpPr>
          <p:nvPr>
            <p:ph idx="1"/>
          </p:nvPr>
        </p:nvSpPr>
        <p:spPr>
          <a:xfrm>
            <a:off x="612776" y="1219200"/>
            <a:ext cx="10361084" cy="5256214"/>
          </a:xfrm>
        </p:spPr>
        <p:txBody>
          <a:bodyPr/>
          <a:lstStyle/>
          <a:p>
            <a:r>
              <a:rPr lang="en-US" altLang="en-US" dirty="0"/>
              <a:t>Teleconference: </a:t>
            </a:r>
          </a:p>
          <a:p>
            <a:r>
              <a:rPr lang="en-US" altLang="en-US" sz="2000" dirty="0"/>
              <a:t>	</a:t>
            </a:r>
            <a:r>
              <a:rPr lang="en-US" altLang="en-US" sz="2000" b="0" dirty="0"/>
              <a:t>As required with 10 days’ notification</a:t>
            </a:r>
          </a:p>
          <a:p>
            <a:endParaRPr lang="en-US" altLang="en-US" sz="700" b="0" dirty="0"/>
          </a:p>
          <a:p>
            <a:r>
              <a:rPr lang="en-US" altLang="en-US" dirty="0"/>
              <a:t>9-14 September 2018 F2F, </a:t>
            </a:r>
            <a:r>
              <a:rPr lang="en-GB" dirty="0"/>
              <a:t>Hilton Waikoloa Village, Kona, HI, USA:</a:t>
            </a:r>
          </a:p>
          <a:p>
            <a:r>
              <a:rPr lang="en-GB" b="0" i="1" dirty="0"/>
              <a:t>Note: for personal reasons the Chair will not be attending the September meeting.</a:t>
            </a:r>
          </a:p>
          <a:p>
            <a:r>
              <a:rPr lang="en-US" altLang="en-US" dirty="0"/>
              <a:t>	</a:t>
            </a:r>
            <a:r>
              <a:rPr lang="en-US" dirty="0"/>
              <a:t>The AANI SC is contribution driven, contributions are requested:</a:t>
            </a:r>
          </a:p>
          <a:p>
            <a:pPr marL="857250" lvl="1" indent="-457200">
              <a:buFont typeface="+mj-lt"/>
              <a:buAutoNum type="arabicPeriod"/>
            </a:pPr>
            <a:r>
              <a:rPr lang="en-US" dirty="0"/>
              <a:t>Technical and discussion contributions on 802.11 technical performance relative to IMT-2020 requirements.</a:t>
            </a:r>
          </a:p>
          <a:p>
            <a:pPr marL="857250" lvl="1" indent="-457200">
              <a:buFont typeface="+mj-lt"/>
              <a:buAutoNum type="arabicPeriod"/>
            </a:pPr>
            <a:r>
              <a:rPr lang="en-US" dirty="0"/>
              <a:t>Technical and discussion contributions on interworking/integration of 802.11 with the 3GPP Next Generation System:</a:t>
            </a:r>
          </a:p>
          <a:p>
            <a:pPr marL="857250" lvl="1" indent="-457200">
              <a:buFont typeface="+mj-lt"/>
              <a:buAutoNum type="arabicPeriod"/>
            </a:pPr>
            <a:r>
              <a:rPr lang="en-US" dirty="0"/>
              <a:t>In support of 802.1 NEND IC activity</a:t>
            </a:r>
          </a:p>
          <a:p>
            <a:pPr marL="400050" lvl="1" indent="0"/>
            <a:r>
              <a:rPr lang="en-US" i="1" dirty="0"/>
              <a:t>Note: IMT-2020 proposals are not due till June 2019</a:t>
            </a:r>
          </a:p>
          <a:p>
            <a:pPr marL="400050" lvl="1" indent="0"/>
            <a:endParaRPr lang="en-US" altLang="en-US" sz="700" i="1" dirty="0"/>
          </a:p>
          <a:p>
            <a:pPr marL="400050" lvl="1" indent="0"/>
            <a:r>
              <a:rPr lang="en-US" altLang="en-US" dirty="0"/>
              <a:t>Meeting time requested: 1 sessions – Monday PM2</a:t>
            </a:r>
          </a:p>
          <a:p>
            <a:pPr lvl="1"/>
            <a:endParaRPr lang="en-US" altLang="en-US" dirty="0"/>
          </a:p>
          <a:p>
            <a:pPr lvl="2"/>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July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p:txBody>
          <a:bodyPr/>
          <a:lstStyle/>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July 2018</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r>
              <a:rPr lang="en-US" altLang="en-US" dirty="0"/>
              <a:t> 802.11 AANI SC </a:t>
            </a:r>
            <a:br>
              <a:rPr lang="en-US" altLang="en-US" dirty="0"/>
            </a:br>
            <a:r>
              <a:rPr lang="en-US" altLang="en-US" sz="2000" dirty="0"/>
              <a:t>(Advanced Access Network Interface Standing Committee)</a:t>
            </a:r>
          </a:p>
          <a:p>
            <a:pPr algn="ctr"/>
            <a:r>
              <a:rPr lang="en-US" altLang="en-US" dirty="0"/>
              <a:t>July 2018</a:t>
            </a:r>
          </a:p>
          <a:p>
            <a:pPr algn="ctr"/>
            <a:r>
              <a:rPr lang="en-GB" dirty="0"/>
              <a:t>Manchester Grand Hyatt, San Diego, CA, USA</a:t>
            </a:r>
            <a:endParaRPr lang="en-GB" altLang="en-US" dirty="0"/>
          </a:p>
          <a:p>
            <a:pPr algn="ctr"/>
            <a:endParaRPr lang="en-US" altLang="en-US" dirty="0"/>
          </a:p>
          <a:p>
            <a:pPr algn="ctr"/>
            <a:r>
              <a:rPr lang="en-US" altLang="en-US" dirty="0"/>
              <a:t>Chair: Joseph Levy (InterDigital)</a:t>
            </a:r>
          </a:p>
          <a:p>
            <a:pPr algn="ctr"/>
            <a:r>
              <a:rPr lang="en-US" altLang="en-US" dirty="0"/>
              <a:t>Vice Chair: Open</a:t>
            </a:r>
          </a:p>
          <a:p>
            <a:pPr algn="ctr"/>
            <a:r>
              <a:rPr lang="en-US" altLang="en-US" dirty="0"/>
              <a:t>Secretary: Open</a:t>
            </a:r>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July 2018</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6857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1371600"/>
            <a:ext cx="10667999" cy="5027614"/>
          </a:xfrm>
        </p:spPr>
        <p:txBody>
          <a:bodyPr/>
          <a:lstStyle/>
          <a:p>
            <a:r>
              <a:rPr lang="en-US" altLang="en-US" sz="2800" dirty="0"/>
              <a:t>Call for Secretary</a:t>
            </a:r>
          </a:p>
          <a:p>
            <a:pPr eaLnBrk="1" hangingPunct="1"/>
            <a:r>
              <a:rPr lang="en-US" altLang="en-US" sz="2800" dirty="0"/>
              <a:t>Reminders to attendees:</a:t>
            </a:r>
          </a:p>
          <a:p>
            <a:pPr lvl="1" eaLnBrk="1" hangingPunct="1"/>
            <a:r>
              <a:rPr lang="en-US" altLang="en-US" sz="2400" dirty="0"/>
              <a:t>Please record your attendance</a:t>
            </a:r>
          </a:p>
          <a:p>
            <a:pPr lvl="1" eaLnBrk="1" hangingPunct="1"/>
            <a:r>
              <a:rPr lang="en-US" altLang="en-US" sz="2400" dirty="0"/>
              <a:t>Please mute any noise making devices</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sz="2400" dirty="0"/>
              <a:t>Anyone present can vote, present, and make motions</a:t>
            </a:r>
          </a:p>
          <a:p>
            <a:pPr lvl="1" eaLnBrk="1" hangingPunct="1"/>
            <a:r>
              <a:rPr lang="en-US" altLang="en-US" sz="2400" dirty="0"/>
              <a:t>Participation in the AANI SC at this meeting counts towards 802.11 voting rights</a:t>
            </a:r>
          </a:p>
          <a:p>
            <a:pPr lvl="1" eaLnBrk="1" hangingPunct="1"/>
            <a:r>
              <a:rPr lang="en-US" altLang="en-US" sz="2400" dirty="0"/>
              <a:t>All technical motions must pass by a 75% majority</a:t>
            </a:r>
          </a:p>
          <a:p>
            <a:endParaRPr lang="en-US" altLang="en-US" sz="28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July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pPr eaLnBrk="1" hangingPunct="1"/>
            <a:r>
              <a:rPr lang="en-US" altLang="en-US" dirty="0"/>
              <a:t>Agenda</a:t>
            </a:r>
          </a:p>
        </p:txBody>
      </p:sp>
      <p:sp>
        <p:nvSpPr>
          <p:cNvPr id="20483" name="Rectangle 3"/>
          <p:cNvSpPr>
            <a:spLocks noGrp="1" noChangeArrowheads="1"/>
          </p:cNvSpPr>
          <p:nvPr>
            <p:ph idx="1"/>
          </p:nvPr>
        </p:nvSpPr>
        <p:spPr>
          <a:xfrm>
            <a:off x="656724" y="1265014"/>
            <a:ext cx="10978036" cy="5256214"/>
          </a:xfrm>
        </p:spPr>
        <p:txBody>
          <a:bodyPr/>
          <a:lstStyle/>
          <a:p>
            <a:pPr marL="0" indent="0">
              <a:spcBef>
                <a:spcPts val="200"/>
              </a:spcBef>
              <a:defRPr/>
            </a:pPr>
            <a:r>
              <a:rPr lang="en-US" altLang="en-US" dirty="0"/>
              <a:t>Monday – PM2 </a:t>
            </a:r>
          </a:p>
          <a:p>
            <a:pPr marL="457200" indent="-457200">
              <a:spcBef>
                <a:spcPts val="200"/>
              </a:spcBef>
              <a:buFont typeface="Times New Roman" panose="02020603050405020304" pitchFamily="18" charset="0"/>
              <a:buAutoNum type="arabicPeriod"/>
              <a:defRPr/>
            </a:pPr>
            <a:r>
              <a:rPr lang="en-US" altLang="en-US" sz="2000" dirty="0"/>
              <a:t>Call for Secretary</a:t>
            </a:r>
          </a:p>
          <a:p>
            <a:pPr marL="457200" indent="-457200">
              <a:spcBef>
                <a:spcPts val="200"/>
              </a:spcBef>
              <a:buFont typeface="Times New Roman" panose="02020603050405020304" pitchFamily="18" charset="0"/>
              <a:buAutoNum type="arabicPeriod"/>
              <a:defRPr/>
            </a:pPr>
            <a:r>
              <a:rPr lang="en-US" altLang="en-US" sz="2000" dirty="0"/>
              <a:t>Administrative: Reminders, Rules, Guidelines, Resources,  Participation, Approval of Minutes</a:t>
            </a:r>
          </a:p>
          <a:p>
            <a:pPr marL="457200" indent="-457200">
              <a:spcBef>
                <a:spcPts val="200"/>
              </a:spcBef>
              <a:buFont typeface="Times New Roman" panose="02020603050405020304" pitchFamily="18" charset="0"/>
              <a:buAutoNum type="arabicPeriod"/>
              <a:defRPr/>
            </a:pPr>
            <a:r>
              <a:rPr lang="en-US" altLang="en-US" sz="2000" dirty="0"/>
              <a:t>Call for Vice Chair</a:t>
            </a:r>
          </a:p>
          <a:p>
            <a:pPr marL="457200" indent="-457200">
              <a:spcBef>
                <a:spcPts val="200"/>
              </a:spcBef>
              <a:buFont typeface="Times New Roman" panose="02020603050405020304" pitchFamily="18" charset="0"/>
              <a:buAutoNum type="arabicPeriod"/>
              <a:defRPr/>
            </a:pPr>
            <a:r>
              <a:rPr lang="en-US" altLang="en-US" sz="2000" dirty="0"/>
              <a:t>Background/Status</a:t>
            </a:r>
          </a:p>
          <a:p>
            <a:pPr marL="857250" lvl="1" indent="-457200">
              <a:spcBef>
                <a:spcPts val="200"/>
              </a:spcBef>
              <a:buFont typeface="Times New Roman" panose="02020603050405020304" pitchFamily="18" charset="0"/>
              <a:buAutoNum type="arabicPeriod"/>
              <a:defRPr/>
            </a:pPr>
            <a:r>
              <a:rPr lang="en-US" sz="1600" dirty="0"/>
              <a:t>Liaison Statement history</a:t>
            </a:r>
          </a:p>
          <a:p>
            <a:pPr marL="857250" lvl="1" indent="-457200">
              <a:spcBef>
                <a:spcPts val="200"/>
              </a:spcBef>
              <a:buFont typeface="Times New Roman" panose="02020603050405020304" pitchFamily="18" charset="0"/>
              <a:buAutoNum type="arabicPeriod"/>
              <a:defRPr/>
            </a:pPr>
            <a:r>
              <a:rPr lang="en-US" sz="1600" dirty="0"/>
              <a:t>Status: </a:t>
            </a:r>
            <a:r>
              <a:rPr lang="en-GB" sz="1600" dirty="0"/>
              <a:t>WLAN integration in 3GPP NextGen System</a:t>
            </a:r>
            <a:endParaRPr lang="en-US" sz="1600" dirty="0"/>
          </a:p>
          <a:p>
            <a:pPr marL="857250" lvl="1" indent="-457200">
              <a:spcBef>
                <a:spcPts val="200"/>
              </a:spcBef>
              <a:buFont typeface="Times New Roman" panose="02020603050405020304" pitchFamily="18" charset="0"/>
              <a:buAutoNum type="arabicPeriod"/>
              <a:defRPr/>
            </a:pPr>
            <a:r>
              <a:rPr lang="en-US" sz="1600" dirty="0"/>
              <a:t>Status: IEEE 802 network enhancements for the next decade Industry Connections Activity</a:t>
            </a:r>
          </a:p>
          <a:p>
            <a:pPr marL="857250" lvl="1" indent="-457200">
              <a:spcBef>
                <a:spcPts val="200"/>
              </a:spcBef>
              <a:buFont typeface="Times New Roman" panose="02020603050405020304" pitchFamily="18" charset="0"/>
              <a:buAutoNum type="arabicPeriod"/>
              <a:defRPr/>
            </a:pPr>
            <a:r>
              <a:rPr lang="en-US" sz="1600" dirty="0"/>
              <a:t>Status: 802.11ax performance relative to the IMT-2020 EMBB requirements</a:t>
            </a:r>
          </a:p>
          <a:p>
            <a:pPr marL="457200" indent="-457200">
              <a:spcBef>
                <a:spcPts val="200"/>
              </a:spcBef>
              <a:buFont typeface="Times New Roman" panose="02020603050405020304" pitchFamily="18" charset="0"/>
              <a:buAutoNum type="arabicPeriod"/>
              <a:defRPr/>
            </a:pPr>
            <a:r>
              <a:rPr lang="en-US" sz="2000" dirty="0"/>
              <a:t>Discussion on Contributions</a:t>
            </a:r>
          </a:p>
          <a:p>
            <a:pPr marL="857250" lvl="1" indent="-457200">
              <a:buFont typeface="+mj-lt"/>
              <a:buAutoNum type="arabicPeriod"/>
            </a:pPr>
            <a:r>
              <a:rPr lang="en-US" dirty="0"/>
              <a:t>???</a:t>
            </a:r>
          </a:p>
          <a:p>
            <a:pPr marL="857250" lvl="1" indent="-457200">
              <a:buFont typeface="+mj-lt"/>
              <a:buAutoNum type="arabicPeriod"/>
            </a:pPr>
            <a:r>
              <a:rPr lang="en-US" sz="1600" dirty="0"/>
              <a:t>???</a:t>
            </a:r>
          </a:p>
          <a:p>
            <a:pPr>
              <a:spcBef>
                <a:spcPts val="200"/>
              </a:spcBef>
              <a:buFont typeface="+mj-lt"/>
              <a:buAutoNum type="arabicPeriod"/>
              <a:defRPr/>
            </a:pPr>
            <a:r>
              <a:rPr lang="en-US" altLang="en-US" sz="2000" dirty="0"/>
              <a:t>Future Sessions Planning</a:t>
            </a:r>
          </a:p>
          <a:p>
            <a:pPr marL="457200" indent="-457200">
              <a:buFont typeface="Times New Roman" panose="02020603050405020304" pitchFamily="18" charset="0"/>
              <a:buAutoNum type="arabicPeriod"/>
              <a:defRPr/>
            </a:pPr>
            <a:endParaRPr lang="en-US" altLang="en-US" sz="1600" dirty="0"/>
          </a:p>
          <a:p>
            <a:pPr marL="457200" indent="-457200">
              <a:buFont typeface="Times New Roman" panose="02020603050405020304" pitchFamily="18" charset="0"/>
              <a:buAutoNum type="arabicPeriod"/>
              <a:defRPr/>
            </a:pPr>
            <a:endParaRPr lang="en-US" altLang="en-US" sz="18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July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905000" y="190500"/>
            <a:ext cx="8458200" cy="609600"/>
          </a:xfrm>
        </p:spPr>
        <p:txBody>
          <a:bodyPr/>
          <a:lstStyle/>
          <a:p>
            <a:r>
              <a:rPr lang="en-US" altLang="en-US" u="sng" dirty="0"/>
              <a:t>Guidelines for IEEE-SA Meetings</a:t>
            </a:r>
          </a:p>
        </p:txBody>
      </p:sp>
      <p:sp>
        <p:nvSpPr>
          <p:cNvPr id="1536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
        <p:nvSpPr>
          <p:cNvPr id="15364" name="Rectangle 4"/>
          <p:cNvSpPr>
            <a:spLocks noChangeArrowheads="1"/>
          </p:cNvSpPr>
          <p:nvPr/>
        </p:nvSpPr>
        <p:spPr bwMode="auto">
          <a:xfrm>
            <a:off x="533400" y="800100"/>
            <a:ext cx="11201400" cy="544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pitchFamily="2" charset="2"/>
              <a:buNone/>
            </a:pPr>
            <a:r>
              <a:rPr lang="en-US" altLang="en-US" sz="1400" b="1" dirty="0"/>
              <a:t>If you have questions, contact the IEEE-SA Standards Board Patent Committee Administrator at patcom@ieee.org or visit http://standards.ieee.org/about/sasb/patcom/index.html </a:t>
            </a:r>
            <a:br>
              <a:rPr lang="en-US" altLang="en-US" sz="1400" b="1" dirty="0"/>
            </a:br>
            <a:endParaRPr lang="en-US" altLang="en-US" sz="1400" b="1" dirty="0"/>
          </a:p>
          <a:p>
            <a:pPr algn="ctr">
              <a:lnSpc>
                <a:spcPct val="80000"/>
              </a:lnSpc>
              <a:buFont typeface="Monotype Sorts" pitchFamily="2" charset="2"/>
              <a:buNone/>
            </a:pPr>
            <a:r>
              <a:rPr lang="en-US" altLang="en-US" sz="1400" b="1" dirty="0"/>
              <a:t>See </a:t>
            </a:r>
            <a:r>
              <a:rPr lang="en-US" altLang="en-US" sz="1400" b="1" i="1" dirty="0"/>
              <a:t>IEEE-SA Standards Board Operations Manual</a:t>
            </a:r>
            <a:r>
              <a:rPr lang="en-US" altLang="en-US" sz="1400" b="1" dirty="0"/>
              <a:t>, clause 5.3.10 and </a:t>
            </a:r>
            <a:r>
              <a:rPr lang="en-GB" altLang="en-US" sz="1400" b="1" dirty="0"/>
              <a:t>“Promoting Competition and Innovation: What You Need to Know about the IEEE Standards Association's Antitrust and Competition Policy”</a:t>
            </a:r>
            <a:r>
              <a:rPr lang="en-US" altLang="en-US" sz="1400" b="1" dirty="0"/>
              <a:t> for more details.</a:t>
            </a:r>
          </a:p>
          <a:p>
            <a:pPr algn="ctr">
              <a:lnSpc>
                <a:spcPct val="80000"/>
              </a:lnSpc>
              <a:buFont typeface="Monotype Sorts" pitchFamily="2" charset="2"/>
              <a:buNone/>
            </a:pPr>
            <a:endParaRPr lang="en-US" altLang="en-US" sz="1400" b="1" dirty="0"/>
          </a:p>
          <a:p>
            <a:pPr algn="ctr">
              <a:lnSpc>
                <a:spcPct val="80000"/>
              </a:lnSpc>
              <a:buFont typeface="Monotype Sorts" pitchFamily="2" charset="2"/>
              <a:buNone/>
            </a:pPr>
            <a:r>
              <a:rPr lang="en-US" altLang="en-US" sz="1400" b="1" dirty="0"/>
              <a:t>This slide set is available </a:t>
            </a:r>
            <a:br>
              <a:rPr lang="en-US" altLang="en-US" sz="1400" b="1" dirty="0"/>
            </a:br>
            <a:r>
              <a:rPr lang="en-US" altLang="en-US" sz="1400" b="1" dirty="0"/>
              <a:t>at https://development.standards.ieee.org/myproject/Public/mytools/mob/preparslides.ppt</a:t>
            </a:r>
          </a:p>
        </p:txBody>
      </p:sp>
      <p:sp>
        <p:nvSpPr>
          <p:cNvPr id="2" name="Footer Placeholder 1"/>
          <p:cNvSpPr>
            <a:spLocks noGrp="1"/>
          </p:cNvSpPr>
          <p:nvPr>
            <p:ph type="ftr" sz="quarter" idx="10"/>
          </p:nvPr>
        </p:nvSpPr>
        <p:spPr>
          <a:xfrm>
            <a:off x="2362200" y="6096000"/>
            <a:ext cx="7848600" cy="692150"/>
          </a:xfrm>
        </p:spPr>
        <p:txBody>
          <a:bodyPr/>
          <a:lstStyle/>
          <a:p>
            <a:pPr>
              <a:defRPr/>
            </a:pPr>
            <a:r>
              <a:rPr lang="en-US" b="1" dirty="0">
                <a:solidFill>
                  <a:schemeClr val="accent6"/>
                </a:solidFill>
              </a:rPr>
              <a:t>Joseph Levy (InterDigital)</a:t>
            </a:r>
          </a:p>
        </p:txBody>
      </p:sp>
    </p:spTree>
    <p:extLst>
      <p:ext uri="{BB962C8B-B14F-4D97-AF65-F5344CB8AC3E}">
        <p14:creationId xmlns:p14="http://schemas.microsoft.com/office/powerpoint/2010/main" val="249897665"/>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2800" u="sng"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July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dirty="0"/>
              <a:t>July 2018</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1" y="685801"/>
            <a:ext cx="10361084" cy="457199"/>
          </a:xfrm>
        </p:spPr>
        <p:txBody>
          <a:bodyPr/>
          <a:lstStyle/>
          <a:p>
            <a:r>
              <a:rPr lang="en-US" altLang="en-US" dirty="0"/>
              <a:t>Approval of Minutes</a:t>
            </a:r>
          </a:p>
        </p:txBody>
      </p:sp>
      <p:sp>
        <p:nvSpPr>
          <p:cNvPr id="18435" name="Content Placeholder 2"/>
          <p:cNvSpPr>
            <a:spLocks noGrp="1"/>
          </p:cNvSpPr>
          <p:nvPr>
            <p:ph idx="1"/>
          </p:nvPr>
        </p:nvSpPr>
        <p:spPr>
          <a:xfrm>
            <a:off x="914401" y="1371600"/>
            <a:ext cx="10361084" cy="4799013"/>
          </a:xfrm>
        </p:spPr>
        <p:txBody>
          <a:bodyPr/>
          <a:lstStyle/>
          <a:p>
            <a:r>
              <a:rPr lang="en-US" altLang="en-US" dirty="0"/>
              <a:t>Minutes from the May F2F Meeting in </a:t>
            </a:r>
            <a:r>
              <a:rPr lang="en-US" dirty="0"/>
              <a:t>Warsaw, Poland</a:t>
            </a:r>
            <a:r>
              <a:rPr lang="en-US" altLang="en-US" dirty="0"/>
              <a:t>:</a:t>
            </a:r>
            <a:br>
              <a:rPr lang="en-US" altLang="en-US" dirty="0"/>
            </a:br>
            <a:r>
              <a:rPr lang="en-US" altLang="en-US" dirty="0">
                <a:hlinkClick r:id="rId2"/>
              </a:rPr>
              <a:t>11-18/0913r2</a:t>
            </a:r>
            <a:endParaRPr lang="en-US" altLang="en-US" dirty="0"/>
          </a:p>
          <a:p>
            <a:r>
              <a:rPr lang="en-US" altLang="en-US" dirty="0"/>
              <a:t> </a:t>
            </a:r>
          </a:p>
          <a:p>
            <a:r>
              <a:rPr lang="en-US" altLang="en-US" dirty="0"/>
              <a:t>	</a:t>
            </a:r>
            <a:r>
              <a:rPr lang="en-US" altLang="en-US" sz="2000" dirty="0"/>
              <a:t>Comments?</a:t>
            </a:r>
          </a:p>
          <a:p>
            <a:r>
              <a:rPr lang="en-US" altLang="en-US" dirty="0"/>
              <a:t> 	</a:t>
            </a:r>
            <a:r>
              <a:rPr lang="en-US" altLang="en-US" sz="2000" dirty="0"/>
              <a:t>Objections to approving the minutes?</a:t>
            </a:r>
          </a:p>
          <a:p>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July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40877094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1" y="685801"/>
            <a:ext cx="10361084" cy="457199"/>
          </a:xfrm>
        </p:spPr>
        <p:txBody>
          <a:bodyPr/>
          <a:lstStyle/>
          <a:p>
            <a:r>
              <a:rPr lang="en-US" altLang="en-US" dirty="0"/>
              <a:t>Call for Vice Chair and Secretary</a:t>
            </a:r>
          </a:p>
        </p:txBody>
      </p:sp>
      <p:sp>
        <p:nvSpPr>
          <p:cNvPr id="18435" name="Content Placeholder 2"/>
          <p:cNvSpPr>
            <a:spLocks noGrp="1"/>
          </p:cNvSpPr>
          <p:nvPr>
            <p:ph idx="1"/>
          </p:nvPr>
        </p:nvSpPr>
        <p:spPr>
          <a:xfrm>
            <a:off x="914401" y="1371600"/>
            <a:ext cx="10361084" cy="4799013"/>
          </a:xfrm>
        </p:spPr>
        <p:txBody>
          <a:bodyPr/>
          <a:lstStyle/>
          <a:p>
            <a:r>
              <a:rPr lang="en-US" altLang="en-US" dirty="0"/>
              <a:t>The position of 802.11 AANI SC Vice Chair is open.</a:t>
            </a:r>
          </a:p>
          <a:p>
            <a:endParaRPr lang="en-US" altLang="en-US" dirty="0"/>
          </a:p>
          <a:p>
            <a:r>
              <a:rPr lang="en-US" altLang="en-US" dirty="0"/>
              <a:t>Call for nominations:</a:t>
            </a:r>
          </a:p>
          <a:p>
            <a:endParaRPr lang="en-US" altLang="en-US" dirty="0"/>
          </a:p>
          <a:p>
            <a:r>
              <a:rPr lang="en-US" altLang="en-US" dirty="0"/>
              <a:t>The position of 802.11 AANI SC Secretary is open.</a:t>
            </a:r>
          </a:p>
          <a:p>
            <a:endParaRPr lang="en-US" altLang="en-US" dirty="0"/>
          </a:p>
          <a:p>
            <a:r>
              <a:rPr lang="en-US" altLang="en-US" dirty="0"/>
              <a:t>Call for nominations:</a:t>
            </a:r>
          </a:p>
          <a:p>
            <a:endParaRPr lang="en-US" altLang="en-US" dirty="0"/>
          </a:p>
          <a:p>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July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212613660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17842</TotalTime>
  <Words>1576</Words>
  <Application>Microsoft Office PowerPoint</Application>
  <PresentationFormat>Widescreen</PresentationFormat>
  <Paragraphs>250</Paragraphs>
  <Slides>18</Slides>
  <Notes>9</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6" baseType="lpstr">
      <vt:lpstr>Arial Unicode MS</vt:lpstr>
      <vt:lpstr>MS Gothic</vt:lpstr>
      <vt:lpstr>Arial</vt:lpstr>
      <vt:lpstr>Helvetica</vt:lpstr>
      <vt:lpstr>Monotype Sorts</vt:lpstr>
      <vt:lpstr>Times New Roman</vt:lpstr>
      <vt:lpstr>Office Theme</vt:lpstr>
      <vt:lpstr>Microsoft Word 97 - 2003 Document</vt:lpstr>
      <vt:lpstr>AANI SC Agenda</vt:lpstr>
      <vt:lpstr>Abstract</vt:lpstr>
      <vt:lpstr>Reminders and Rules</vt:lpstr>
      <vt:lpstr>Agenda</vt:lpstr>
      <vt:lpstr>Guidelines for IEEE-SA Meetings</vt:lpstr>
      <vt:lpstr>Resources – URLs</vt:lpstr>
      <vt:lpstr>Participation in IEEE 802 Meetings</vt:lpstr>
      <vt:lpstr>Approval of Minutes</vt:lpstr>
      <vt:lpstr>Call for Vice Chair and Secretary</vt:lpstr>
      <vt:lpstr>AANI SC Background 1/4</vt:lpstr>
      <vt:lpstr>AANI SC Background 2/4</vt:lpstr>
      <vt:lpstr>AANI SC Background 3/4</vt:lpstr>
      <vt:lpstr>AANI SC Background 4/4</vt:lpstr>
      <vt:lpstr>Contributions</vt:lpstr>
      <vt:lpstr>Topics for Contribution</vt:lpstr>
      <vt:lpstr>NENDICA Summary Report</vt:lpstr>
      <vt:lpstr>Future Sessions Planning</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11-18-0311-00-AANI-aani-sc-agenda-march-2018</dc:title>
  <dc:creator>Levy, Joseph</dc:creator>
  <cp:lastModifiedBy>Levy, Joseph</cp:lastModifiedBy>
  <cp:revision>216</cp:revision>
  <cp:lastPrinted>1601-01-01T00:00:00Z</cp:lastPrinted>
  <dcterms:created xsi:type="dcterms:W3CDTF">2017-06-02T20:57:23Z</dcterms:created>
  <dcterms:modified xsi:type="dcterms:W3CDTF">2018-05-31T19:28:31Z</dcterms:modified>
</cp:coreProperties>
</file>