
<file path=[Content_Types].xml><?xml version="1.0" encoding="utf-8"?>
<Types xmlns="http://schemas.openxmlformats.org/package/2006/content-types">
  <Default Extension="xml" ContentType="application/xml"/>
  <Default Extension="doc" ContentType="application/msword"/>
  <Default Extension="jpeg" ContentType="image/jpeg"/>
  <Default Extension="rels" ContentType="application/vnd.openxmlformats-package.relationships+xml"/>
  <Default Extension="emf" ContentType="image/x-emf"/>
  <Default Extension="xlsx" ContentType="application/vnd.openxmlformats-officedocument.spreadsheetml.sheet"/>
  <Default Extension="vml" ContentType="application/vnd.openxmlformats-officedocument.vmlDrawing"/>
  <Default Extension="bin" ContentType="application/vnd.openxmlformats-officedocument.presentationml.printerSettings"/>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3"/>
  </p:notesMasterIdLst>
  <p:handoutMasterIdLst>
    <p:handoutMasterId r:id="rId54"/>
  </p:handoutMasterIdLst>
  <p:sldIdLst>
    <p:sldId id="256" r:id="rId2"/>
    <p:sldId id="257" r:id="rId3"/>
    <p:sldId id="258" r:id="rId4"/>
    <p:sldId id="259" r:id="rId5"/>
    <p:sldId id="260" r:id="rId6"/>
    <p:sldId id="261" r:id="rId7"/>
    <p:sldId id="263" r:id="rId8"/>
    <p:sldId id="264" r:id="rId9"/>
    <p:sldId id="265" r:id="rId10"/>
    <p:sldId id="266" r:id="rId11"/>
    <p:sldId id="270" r:id="rId12"/>
    <p:sldId id="267" r:id="rId13"/>
    <p:sldId id="268" r:id="rId14"/>
    <p:sldId id="269" r:id="rId15"/>
    <p:sldId id="271" r:id="rId16"/>
    <p:sldId id="272" r:id="rId17"/>
    <p:sldId id="292" r:id="rId18"/>
    <p:sldId id="293" r:id="rId19"/>
    <p:sldId id="291" r:id="rId20"/>
    <p:sldId id="273" r:id="rId21"/>
    <p:sldId id="274" r:id="rId22"/>
    <p:sldId id="276" r:id="rId23"/>
    <p:sldId id="294" r:id="rId24"/>
    <p:sldId id="295" r:id="rId25"/>
    <p:sldId id="290" r:id="rId26"/>
    <p:sldId id="296" r:id="rId27"/>
    <p:sldId id="297" r:id="rId28"/>
    <p:sldId id="298" r:id="rId29"/>
    <p:sldId id="278" r:id="rId30"/>
    <p:sldId id="299" r:id="rId31"/>
    <p:sldId id="300" r:id="rId32"/>
    <p:sldId id="281" r:id="rId33"/>
    <p:sldId id="301" r:id="rId34"/>
    <p:sldId id="302" r:id="rId35"/>
    <p:sldId id="303" r:id="rId36"/>
    <p:sldId id="304" r:id="rId37"/>
    <p:sldId id="283" r:id="rId38"/>
    <p:sldId id="305" r:id="rId39"/>
    <p:sldId id="306" r:id="rId40"/>
    <p:sldId id="307" r:id="rId41"/>
    <p:sldId id="285" r:id="rId42"/>
    <p:sldId id="314" r:id="rId43"/>
    <p:sldId id="287" r:id="rId44"/>
    <p:sldId id="315" r:id="rId45"/>
    <p:sldId id="308" r:id="rId46"/>
    <p:sldId id="309" r:id="rId47"/>
    <p:sldId id="310" r:id="rId48"/>
    <p:sldId id="311" r:id="rId49"/>
    <p:sldId id="312" r:id="rId50"/>
    <p:sldId id="313" r:id="rId51"/>
    <p:sldId id="286" r:id="rId52"/>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85" autoAdjust="0"/>
    <p:restoredTop sz="94660"/>
  </p:normalViewPr>
  <p:slideViewPr>
    <p:cSldViewPr>
      <p:cViewPr varScale="1">
        <p:scale>
          <a:sx n="86" d="100"/>
          <a:sy n="86" d="100"/>
        </p:scale>
        <p:origin x="-1680" y="-96"/>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3774"/>
    </p:cViewPr>
  </p:sorterViewPr>
  <p:notesViewPr>
    <p:cSldViewPr>
      <p:cViewPr varScale="1">
        <p:scale>
          <a:sx n="84" d="100"/>
          <a:sy n="84" d="100"/>
        </p:scale>
        <p:origin x="381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notesMaster" Target="notesMasters/notesMaster1.xml"/><Relationship Id="rId54" Type="http://schemas.openxmlformats.org/officeDocument/2006/relationships/handoutMaster" Target="handoutMasters/handoutMaster1.xml"/><Relationship Id="rId55" Type="http://schemas.openxmlformats.org/officeDocument/2006/relationships/printerSettings" Target="printerSettings/printerSettings1.bin"/><Relationship Id="rId56" Type="http://schemas.openxmlformats.org/officeDocument/2006/relationships/presProps" Target="presProps.xml"/><Relationship Id="rId57" Type="http://schemas.openxmlformats.org/officeDocument/2006/relationships/viewProps" Target="viewProps.xml"/><Relationship Id="rId58" Type="http://schemas.openxmlformats.org/officeDocument/2006/relationships/theme" Target="theme/theme1.xml"/><Relationship Id="rId59" Type="http://schemas.openxmlformats.org/officeDocument/2006/relationships/tableStyles" Target="tableStyles.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7/12/18</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3</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5</a:t>
            </a:fld>
            <a:endParaRPr lang="en-US"/>
          </a:p>
        </p:txBody>
      </p:sp>
    </p:spTree>
    <p:extLst>
      <p:ext uri="{BB962C8B-B14F-4D97-AF65-F5344CB8AC3E}">
        <p14:creationId xmlns:p14="http://schemas.microsoft.com/office/powerpoint/2010/main" val="13026448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13</a:t>
            </a:fld>
            <a:endParaRPr lang="en-US"/>
          </a:p>
        </p:txBody>
      </p:sp>
    </p:spTree>
    <p:extLst>
      <p:ext uri="{BB962C8B-B14F-4D97-AF65-F5344CB8AC3E}">
        <p14:creationId xmlns:p14="http://schemas.microsoft.com/office/powerpoint/2010/main" val="14758055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smtClean="0"/>
              <a:t>July 2018</a:t>
            </a:r>
            <a:endParaRPr lang="en-GB" dirty="0"/>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Osama Aboul-Magd, Huawei Technologies</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July 2018</a:t>
            </a:r>
            <a:endParaRPr lang="en-GB" dirty="0"/>
          </a:p>
        </p:txBody>
      </p:sp>
    </p:spTree>
  </p:cSld>
  <p:clrMapOvr>
    <a:masterClrMapping/>
  </p:clrMapOvr>
  <p:timing>
    <p:tnLst>
      <p:par>
        <p:cTn xmlns:p14="http://schemas.microsoft.com/office/powerpoint/2010/mai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dirty="0" smtClean="0"/>
              <a:t>July 2018</a:t>
            </a:r>
            <a:endParaRPr lang="en-GB" dirty="0"/>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dirty="0" smtClean="0"/>
              <a:t>July 2018</a:t>
            </a:r>
            <a:endParaRPr lang="en-GB" dirty="0"/>
          </a:p>
        </p:txBody>
      </p:sp>
      <p:sp>
        <p:nvSpPr>
          <p:cNvPr id="6" name="Footer Placeholder 5"/>
          <p:cNvSpPr>
            <a:spLocks noGrp="1"/>
          </p:cNvSpPr>
          <p:nvPr>
            <p:ph type="ftr" idx="11"/>
          </p:nvPr>
        </p:nvSpPr>
        <p:spPr/>
        <p:txBody>
          <a:bodyPr/>
          <a:lstStyle>
            <a:lvl1pPr>
              <a:defRPr/>
            </a:lvl1pPr>
          </a:lstStyle>
          <a:p>
            <a:r>
              <a:rPr lang="en-GB" smtClean="0"/>
              <a:t>Osama Aboul-Magd, Huawei Technologies</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dirty="0" smtClean="0"/>
              <a:t>July 2018</a:t>
            </a:r>
            <a:endParaRPr lang="en-GB" dirty="0"/>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smtClean="0"/>
              <a:t>Osama Aboul-Magd, Huawei Technologies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smtClean="0"/>
              <a:t>July 2018</a:t>
            </a:r>
            <a:endParaRPr lang="en-GB" dirty="0"/>
          </a:p>
        </p:txBody>
      </p:sp>
      <p:sp>
        <p:nvSpPr>
          <p:cNvPr id="4" name="Footer Placeholder 3"/>
          <p:cNvSpPr>
            <a:spLocks noGrp="1"/>
          </p:cNvSpPr>
          <p:nvPr>
            <p:ph type="ftr" idx="11"/>
          </p:nvPr>
        </p:nvSpPr>
        <p:spPr/>
        <p:txBody>
          <a:bodyPr/>
          <a:lstStyle>
            <a:lvl1pPr>
              <a:defRPr/>
            </a:lvl1pPr>
          </a:lstStyle>
          <a:p>
            <a:r>
              <a:rPr lang="en-GB" smtClean="0"/>
              <a:t>Osama Aboul-Magd, Huawei Technologies</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timing>
    <p:tnLst>
      <p:par>
        <p:cTn xmlns:p14="http://schemas.microsoft.com/office/powerpoint/2010/mai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smtClean="0"/>
              <a:t>July 2018</a:t>
            </a:r>
            <a:endParaRPr lang="en-GB" dirty="0"/>
          </a:p>
        </p:txBody>
      </p:sp>
      <p:sp>
        <p:nvSpPr>
          <p:cNvPr id="3" name="Footer Placeholder 2"/>
          <p:cNvSpPr>
            <a:spLocks noGrp="1"/>
          </p:cNvSpPr>
          <p:nvPr>
            <p:ph type="ftr" idx="11"/>
          </p:nvPr>
        </p:nvSpPr>
        <p:spPr/>
        <p:txBody>
          <a:bodyPr/>
          <a:lstStyle>
            <a:lvl1pPr>
              <a:defRPr/>
            </a:lvl1pPr>
          </a:lstStyle>
          <a:p>
            <a:r>
              <a:rPr lang="en-GB" smtClean="0"/>
              <a:t>Osama Aboul-Magd, Huawei Technologies</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dirty="0" smtClean="0"/>
              <a:t>July 2018</a:t>
            </a:r>
            <a:endParaRPr lang="en-GB" dirty="0"/>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dirty="0" smtClean="0"/>
              <a:t>July 2018</a:t>
            </a:r>
            <a:endParaRPr lang="en-GB" dirty="0"/>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July 2018</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Osama Aboul-Magd, Huawei Technologies</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802.11-18/1036r5</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xmlns:p14="http://schemas.microsoft.com/office/powerpoint/2010/mai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4" Type="http://schemas.openxmlformats.org/officeDocument/2006/relationships/oleObject" Target="../embeddings/Microsoft_Word_97_-_2004_Document1.doc"/><Relationship Id="rId5" Type="http://schemas.openxmlformats.org/officeDocument/2006/relationships/image" Target="../media/image1.emf"/><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4" Type="http://schemas.openxmlformats.org/officeDocument/2006/relationships/hyperlink" Target="http://www.ieee802.org/devdocs.shtml" TargetMode="External"/><Relationship Id="rId5" Type="http://schemas.openxmlformats.org/officeDocument/2006/relationships/hyperlink" Target="https://mentor.ieee.org/802-ec/dcn/16/ec-16-0180-03-00EC-ieee-802-participation-slide.ppt" TargetMode="External"/><Relationship Id="rId1" Type="http://schemas.openxmlformats.org/officeDocument/2006/relationships/slideLayout" Target="../slideLayouts/slideLayout2.xml"/><Relationship Id="rId2" Type="http://schemas.openxmlformats.org/officeDocument/2006/relationships/hyperlink" Target="https://standards.ieee.org/develop/policies/bylaws/sb_bylaws.pdf"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package" Target="../embeddings/Microsoft_Excel_Sheet1.xlsx"/><Relationship Id="rId4" Type="http://schemas.openxmlformats.org/officeDocument/2006/relationships/image" Target="../media/image2.emf"/><Relationship Id="rId1" Type="http://schemas.openxmlformats.org/officeDocument/2006/relationships/vmlDrawing" Target="../drawings/vmlDrawing2.vml"/><Relationship Id="rId2"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18/11-18-0809-02-00ax-minutes-of-tgax-may-2018-ad-hoc-mac-mu-sr-meeting-in-rennes.docx" TargetMode="External"/><Relationship Id="rId4" Type="http://schemas.openxmlformats.org/officeDocument/2006/relationships/hyperlink" Target="https://mentor.ieee.org/802.11/dcn/18/11-18-0920-01-00ax-tgax-mac-ad-hoc-may-2018-meeting-minutes.docx" TargetMode="External"/><Relationship Id="rId1" Type="http://schemas.openxmlformats.org/officeDocument/2006/relationships/slideLayout" Target="../slideLayouts/slideLayout2.xml"/><Relationship Id="rId2" Type="http://schemas.openxmlformats.org/officeDocument/2006/relationships/hyperlink" Target="https://mentor.ieee.org/802.11/dcn/18/11-18-0888-02-00ax-tgax-may-2018-warsaw-meeting-minutes.docx"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newton.meeting.verilan.com/"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hyperlink" Target="mailto:jrosdahl@ieee.org" TargetMode="Externa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smtClean="0"/>
              <a:t>July 2018</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smtClean="0"/>
              <a:t>Osama Aboul-Magd, Huawei Technologies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TGax </a:t>
            </a:r>
            <a:r>
              <a:rPr lang="en-US" altLang="en-US" dirty="0" smtClean="0"/>
              <a:t>July 2018 </a:t>
            </a:r>
            <a:r>
              <a:rPr lang="en-US" altLang="en-US" dirty="0"/>
              <a:t>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2018-05-31</a:t>
            </a:r>
            <a:endParaRPr lang="en-GB" sz="2000"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4013283920"/>
              </p:ext>
            </p:extLst>
          </p:nvPr>
        </p:nvGraphicFramePr>
        <p:xfrm>
          <a:off x="520699" y="2486025"/>
          <a:ext cx="8289807" cy="2543175"/>
        </p:xfrm>
        <a:graphic>
          <a:graphicData uri="http://schemas.openxmlformats.org/presentationml/2006/ole">
            <mc:AlternateContent xmlns:mc="http://schemas.openxmlformats.org/markup-compatibility/2006">
              <mc:Choice xmlns:v="urn:schemas-microsoft-com:vml" Requires="v">
                <p:oleObj spid="_x0000_s3235" name="Document" r:id="rId4" imgW="8258040" imgH="2539270" progId="Word.Document.8">
                  <p:embed/>
                </p:oleObj>
              </mc:Choice>
              <mc:Fallback>
                <p:oleObj name="Document" r:id="rId4" imgW="8258040" imgH="2539270" progId="Word.Document.8">
                  <p:embed/>
                  <p:pic>
                    <p:nvPicPr>
                      <p:cNvPr id="0" name="Picture 3"/>
                      <p:cNvPicPr>
                        <a:picLocks noChangeAspect="1" noChangeArrowheads="1"/>
                      </p:cNvPicPr>
                      <p:nvPr/>
                    </p:nvPicPr>
                    <p:blipFill>
                      <a:blip r:embed="rId5"/>
                      <a:srcRect/>
                      <a:stretch>
                        <a:fillRect/>
                      </a:stretch>
                    </p:blipFill>
                    <p:spPr bwMode="auto">
                      <a:xfrm>
                        <a:off x="520699" y="2486025"/>
                        <a:ext cx="8289807" cy="2543175"/>
                      </a:xfrm>
                      <a:prstGeom prst="rect">
                        <a:avLst/>
                      </a:prstGeom>
                      <a:noFill/>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r>
              <a:rPr lang="en-GB" sz="2000" dirty="0" smtClean="0">
                <a:solidFill>
                  <a:srgbClr val="000000"/>
                </a:solidFill>
              </a:rPr>
              <a:t>:</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dirty="0" smtClean="0"/>
              <a:t>July 2018</a:t>
            </a:r>
            <a:endParaRPr lang="en-GB" dirty="0"/>
          </a:p>
        </p:txBody>
      </p:sp>
    </p:spTree>
    <p:extLst>
      <p:ext uri="{BB962C8B-B14F-4D97-AF65-F5344CB8AC3E}">
        <p14:creationId xmlns:p14="http://schemas.microsoft.com/office/powerpoint/2010/main" val="2400177835"/>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dirty="0" smtClean="0"/>
              <a:t>July 2018</a:t>
            </a:r>
            <a:endParaRPr lang="en-GB" dirty="0"/>
          </a:p>
        </p:txBody>
      </p:sp>
    </p:spTree>
    <p:extLst>
      <p:ext uri="{BB962C8B-B14F-4D97-AF65-F5344CB8AC3E}">
        <p14:creationId xmlns:p14="http://schemas.microsoft.com/office/powerpoint/2010/main" val="3387863760"/>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Items for the Week</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Approve meeting and </a:t>
            </a:r>
            <a:r>
              <a:rPr lang="en-US" dirty="0" err="1" smtClean="0"/>
              <a:t>telecon</a:t>
            </a:r>
            <a:r>
              <a:rPr lang="en-US" dirty="0" smtClean="0"/>
              <a:t> minutes since May 2018.</a:t>
            </a:r>
          </a:p>
          <a:p>
            <a:pPr>
              <a:buFont typeface="Arial" panose="020B0604020202020204" pitchFamily="34" charset="0"/>
              <a:buChar char="•"/>
            </a:pPr>
            <a:r>
              <a:rPr lang="en-US" dirty="0" smtClean="0"/>
              <a:t>Start the work on resolving comments received on draft D3.0.</a:t>
            </a:r>
          </a:p>
          <a:p>
            <a:pPr>
              <a:buFont typeface="Arial" panose="020B0604020202020204" pitchFamily="34" charset="0"/>
              <a:buChar char="•"/>
            </a:pPr>
            <a:r>
              <a:rPr lang="en-US" dirty="0" smtClean="0"/>
              <a:t>Prepare a response to WBA liaison.</a:t>
            </a:r>
          </a:p>
          <a:p>
            <a:pPr>
              <a:buFont typeface="Arial" panose="020B0604020202020204" pitchFamily="34" charset="0"/>
              <a:buChar char="•"/>
            </a:pPr>
            <a:r>
              <a:rPr lang="en-US" dirty="0" smtClean="0"/>
              <a:t>Discuss 802.19 comments on </a:t>
            </a:r>
            <a:r>
              <a:rPr lang="en-US" dirty="0" err="1" smtClean="0"/>
              <a:t>TGax</a:t>
            </a:r>
            <a:r>
              <a:rPr lang="en-US" dirty="0" smtClean="0"/>
              <a:t> Coexistence Assurance document.</a:t>
            </a:r>
          </a:p>
          <a:p>
            <a:pPr>
              <a:buFont typeface="Arial" panose="020B0604020202020204" pitchFamily="34" charset="0"/>
              <a:buChar char="•"/>
            </a:pPr>
            <a:r>
              <a:rPr lang="en-US" dirty="0" smtClean="0"/>
              <a:t>Schedule ad hoc meeting in September if necessary.</a:t>
            </a:r>
          </a:p>
          <a:p>
            <a:pPr>
              <a:buFont typeface="Arial" panose="020B0604020202020204" pitchFamily="34" charset="0"/>
              <a:buChar char="•"/>
            </a:pPr>
            <a:r>
              <a:rPr lang="en-US" dirty="0" smtClean="0"/>
              <a:t>Schedule TG </a:t>
            </a:r>
            <a:r>
              <a:rPr lang="en-US" dirty="0" err="1" smtClean="0"/>
              <a:t>telecons</a:t>
            </a:r>
            <a:r>
              <a:rPr lang="en-US" dirty="0" smtClean="0"/>
              <a:t>.</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dirty="0" smtClean="0"/>
              <a:t>July 2018</a:t>
            </a:r>
            <a:endParaRPr lang="en-GB" dirty="0"/>
          </a:p>
        </p:txBody>
      </p:sp>
    </p:spTree>
    <p:extLst>
      <p:ext uri="{BB962C8B-B14F-4D97-AF65-F5344CB8AC3E}">
        <p14:creationId xmlns:p14="http://schemas.microsoft.com/office/powerpoint/2010/main" val="132832093"/>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1"/>
            <a:ext cx="7770813" cy="838200"/>
          </a:xfrm>
        </p:spPr>
        <p:txBody>
          <a:bodyPr/>
          <a:lstStyle/>
          <a:p>
            <a:r>
              <a:rPr lang="en-US" dirty="0" smtClean="0"/>
              <a:t>General Flow of the Meeting</a:t>
            </a:r>
            <a:endParaRPr lang="en-US" dirty="0"/>
          </a:p>
        </p:txBody>
      </p:sp>
      <p:sp>
        <p:nvSpPr>
          <p:cNvPr id="7" name="Content Placeholder 6"/>
          <p:cNvSpPr>
            <a:spLocks noGrp="1"/>
          </p:cNvSpPr>
          <p:nvPr>
            <p:ph sz="half" idx="1"/>
          </p:nvPr>
        </p:nvSpPr>
        <p:spPr>
          <a:xfrm>
            <a:off x="685800" y="1524000"/>
            <a:ext cx="3808413" cy="4113213"/>
          </a:xfrm>
        </p:spPr>
        <p:txBody>
          <a:bodyPr/>
          <a:lstStyle/>
          <a:p>
            <a:pPr>
              <a:lnSpc>
                <a:spcPct val="80000"/>
              </a:lnSpc>
            </a:pPr>
            <a:endParaRPr lang="en-US" altLang="en-US" sz="1200" dirty="0"/>
          </a:p>
          <a:p>
            <a:pPr>
              <a:lnSpc>
                <a:spcPct val="80000"/>
              </a:lnSpc>
            </a:pPr>
            <a:r>
              <a:rPr lang="en-US" altLang="en-US" sz="1400" dirty="0" smtClean="0"/>
              <a:t>Monday July </a:t>
            </a:r>
            <a:r>
              <a:rPr lang="en-US" altLang="en-US" sz="1400" dirty="0"/>
              <a:t>9</a:t>
            </a:r>
            <a:r>
              <a:rPr lang="en-US" altLang="en-US" sz="1400" dirty="0" smtClean="0"/>
              <a:t>, 08:00 </a:t>
            </a:r>
            <a:r>
              <a:rPr lang="en-US" altLang="en-US" sz="1400" dirty="0"/>
              <a:t>– </a:t>
            </a:r>
            <a:r>
              <a:rPr lang="en-US" altLang="en-US" sz="1400" dirty="0" smtClean="0"/>
              <a:t>10:00 (ad hoc meeting)</a:t>
            </a:r>
            <a:endParaRPr lang="en-US" altLang="en-US" sz="1400" dirty="0"/>
          </a:p>
          <a:p>
            <a:pPr lvl="1">
              <a:lnSpc>
                <a:spcPct val="80000"/>
              </a:lnSpc>
            </a:pPr>
            <a:r>
              <a:rPr lang="en-US" altLang="en-US" sz="1200" dirty="0"/>
              <a:t>Call Meeting to order</a:t>
            </a:r>
          </a:p>
          <a:p>
            <a:pPr lvl="1">
              <a:lnSpc>
                <a:spcPct val="80000"/>
              </a:lnSpc>
            </a:pPr>
            <a:r>
              <a:rPr lang="en-US" altLang="en-US" sz="1200" dirty="0" smtClean="0"/>
              <a:t>IEEE-SA IPR </a:t>
            </a:r>
            <a:r>
              <a:rPr lang="en-US" altLang="en-US" sz="1200" dirty="0"/>
              <a:t>Policy and procedure</a:t>
            </a:r>
            <a:r>
              <a:rPr lang="en-US" altLang="en-US" sz="1200" dirty="0" smtClean="0"/>
              <a:t>.</a:t>
            </a:r>
            <a:endParaRPr lang="en-US" altLang="en-US" sz="1200" dirty="0"/>
          </a:p>
          <a:p>
            <a:pPr lvl="1">
              <a:lnSpc>
                <a:spcPct val="80000"/>
              </a:lnSpc>
            </a:pPr>
            <a:r>
              <a:rPr lang="en-US" altLang="en-US" sz="1200" dirty="0"/>
              <a:t>Comment resolution</a:t>
            </a:r>
          </a:p>
          <a:p>
            <a:pPr lvl="1">
              <a:lnSpc>
                <a:spcPct val="80000"/>
              </a:lnSpc>
            </a:pPr>
            <a:r>
              <a:rPr lang="en-US" altLang="en-US" sz="1200" dirty="0"/>
              <a:t>Presentations</a:t>
            </a:r>
          </a:p>
          <a:p>
            <a:pPr lvl="1">
              <a:lnSpc>
                <a:spcPct val="80000"/>
              </a:lnSpc>
            </a:pPr>
            <a:r>
              <a:rPr lang="en-US" altLang="en-US" sz="1200" dirty="0"/>
              <a:t>Recess </a:t>
            </a:r>
            <a:endParaRPr lang="en-US" altLang="en-US" sz="1200" dirty="0" smtClean="0"/>
          </a:p>
          <a:p>
            <a:pPr>
              <a:lnSpc>
                <a:spcPct val="80000"/>
              </a:lnSpc>
            </a:pPr>
            <a:r>
              <a:rPr lang="en-CA" altLang="en-US" sz="1400" dirty="0" smtClean="0"/>
              <a:t>Monday</a:t>
            </a:r>
            <a:r>
              <a:rPr lang="en-US" altLang="en-US" sz="1400" dirty="0" smtClean="0"/>
              <a:t> July </a:t>
            </a:r>
            <a:r>
              <a:rPr lang="en-US" altLang="en-US" sz="1400" dirty="0"/>
              <a:t>9</a:t>
            </a:r>
            <a:r>
              <a:rPr lang="en-US" altLang="en-US" sz="1400" dirty="0" smtClean="0"/>
              <a:t>, 13:30 </a:t>
            </a:r>
            <a:r>
              <a:rPr lang="en-US" altLang="en-US" sz="1400" dirty="0"/>
              <a:t>– </a:t>
            </a:r>
            <a:r>
              <a:rPr lang="en-US" altLang="en-US" sz="1400" dirty="0" smtClean="0"/>
              <a:t>15:30</a:t>
            </a:r>
            <a:endParaRPr lang="en-US" altLang="en-US" sz="1400" dirty="0"/>
          </a:p>
          <a:p>
            <a:pPr lvl="1">
              <a:lnSpc>
                <a:spcPct val="80000"/>
              </a:lnSpc>
            </a:pPr>
            <a:r>
              <a:rPr lang="en-US" altLang="en-US" sz="1200" dirty="0"/>
              <a:t>Call Meeting to order</a:t>
            </a:r>
          </a:p>
          <a:p>
            <a:pPr lvl="1">
              <a:lnSpc>
                <a:spcPct val="80000"/>
              </a:lnSpc>
            </a:pPr>
            <a:r>
              <a:rPr lang="en-US" altLang="en-US" sz="1200" dirty="0" smtClean="0"/>
              <a:t>IEEE-SA IPR </a:t>
            </a:r>
            <a:r>
              <a:rPr lang="en-US" altLang="en-US" sz="1200" dirty="0"/>
              <a:t>Policy and procedure.</a:t>
            </a:r>
          </a:p>
          <a:p>
            <a:pPr lvl="1">
              <a:lnSpc>
                <a:spcPct val="80000"/>
              </a:lnSpc>
            </a:pPr>
            <a:r>
              <a:rPr lang="en-US" altLang="en-US" sz="1200" dirty="0"/>
              <a:t>Comment resolution</a:t>
            </a:r>
          </a:p>
          <a:p>
            <a:pPr lvl="1">
              <a:lnSpc>
                <a:spcPct val="80000"/>
              </a:lnSpc>
            </a:pPr>
            <a:r>
              <a:rPr lang="en-US" altLang="en-US" sz="1200" dirty="0"/>
              <a:t>Recess </a:t>
            </a:r>
            <a:r>
              <a:rPr lang="en-US" altLang="en-US" sz="1200" dirty="0" smtClean="0"/>
              <a:t>	</a:t>
            </a:r>
          </a:p>
          <a:p>
            <a:pPr>
              <a:lnSpc>
                <a:spcPct val="80000"/>
              </a:lnSpc>
            </a:pPr>
            <a:r>
              <a:rPr lang="en-CA" altLang="en-US" sz="1400" dirty="0" smtClean="0"/>
              <a:t>Tuesday</a:t>
            </a:r>
            <a:r>
              <a:rPr lang="en-US" altLang="en-US" sz="1400" dirty="0" smtClean="0"/>
              <a:t> July 10, 10:30 </a:t>
            </a:r>
            <a:r>
              <a:rPr lang="en-US" altLang="en-US" sz="1400" dirty="0"/>
              <a:t>– </a:t>
            </a:r>
            <a:r>
              <a:rPr lang="en-US" altLang="en-US" sz="1400" dirty="0" smtClean="0"/>
              <a:t>12:300</a:t>
            </a:r>
            <a:endParaRPr lang="en-US" altLang="en-US" sz="1400" dirty="0"/>
          </a:p>
          <a:p>
            <a:pPr lvl="1">
              <a:lnSpc>
                <a:spcPct val="80000"/>
              </a:lnSpc>
            </a:pPr>
            <a:r>
              <a:rPr lang="en-US" altLang="en-US" sz="1200" dirty="0"/>
              <a:t>Call Meeting to order</a:t>
            </a:r>
          </a:p>
          <a:p>
            <a:pPr lvl="1">
              <a:lnSpc>
                <a:spcPct val="80000"/>
              </a:lnSpc>
            </a:pPr>
            <a:r>
              <a:rPr lang="en-US" altLang="en-US" sz="1200" dirty="0"/>
              <a:t>IEEE-SA IPR Policy and procedure.</a:t>
            </a:r>
          </a:p>
          <a:p>
            <a:pPr lvl="1">
              <a:lnSpc>
                <a:spcPct val="80000"/>
              </a:lnSpc>
            </a:pPr>
            <a:r>
              <a:rPr lang="en-US" altLang="en-US" sz="1200" dirty="0"/>
              <a:t>Comment resolution</a:t>
            </a:r>
          </a:p>
          <a:p>
            <a:pPr lvl="1">
              <a:lnSpc>
                <a:spcPct val="80000"/>
              </a:lnSpc>
            </a:pPr>
            <a:r>
              <a:rPr lang="en-US" altLang="en-US" sz="1200" dirty="0"/>
              <a:t>Recess 	</a:t>
            </a:r>
          </a:p>
          <a:p>
            <a:pPr lvl="0">
              <a:lnSpc>
                <a:spcPct val="80000"/>
              </a:lnSpc>
            </a:pPr>
            <a:r>
              <a:rPr lang="en-CA" altLang="en-US" sz="1400" dirty="0" smtClean="0"/>
              <a:t>Tuesday</a:t>
            </a:r>
            <a:r>
              <a:rPr lang="en-US" altLang="en-US" sz="1400" dirty="0" smtClean="0"/>
              <a:t> July 10, 16:00 </a:t>
            </a:r>
            <a:r>
              <a:rPr lang="en-US" altLang="en-US" sz="1400" dirty="0"/>
              <a:t>– </a:t>
            </a:r>
            <a:r>
              <a:rPr lang="en-US" altLang="en-US" sz="1400" dirty="0" smtClean="0"/>
              <a:t>18:00</a:t>
            </a:r>
            <a:endParaRPr lang="en-US" altLang="en-US" sz="1400" dirty="0"/>
          </a:p>
          <a:p>
            <a:pPr lvl="1">
              <a:lnSpc>
                <a:spcPct val="80000"/>
              </a:lnSpc>
            </a:pPr>
            <a:r>
              <a:rPr lang="en-US" altLang="en-US" sz="1200" dirty="0"/>
              <a:t>Call Meeting to order</a:t>
            </a:r>
          </a:p>
          <a:p>
            <a:pPr lvl="1">
              <a:lnSpc>
                <a:spcPct val="80000"/>
              </a:lnSpc>
            </a:pPr>
            <a:r>
              <a:rPr lang="en-US" altLang="en-US" sz="1200" dirty="0"/>
              <a:t>IEEE-SA IPR Policy and procedure.</a:t>
            </a:r>
          </a:p>
          <a:p>
            <a:pPr lvl="1">
              <a:lnSpc>
                <a:spcPct val="80000"/>
              </a:lnSpc>
            </a:pPr>
            <a:r>
              <a:rPr lang="en-US" altLang="en-US" sz="1200" dirty="0"/>
              <a:t>Comment resolution</a:t>
            </a:r>
          </a:p>
          <a:p>
            <a:pPr lvl="1">
              <a:lnSpc>
                <a:spcPct val="80000"/>
              </a:lnSpc>
            </a:pPr>
            <a:r>
              <a:rPr lang="en-US" altLang="en-US" sz="1200" dirty="0"/>
              <a:t>Recess 	</a:t>
            </a:r>
          </a:p>
          <a:p>
            <a:pPr lvl="1">
              <a:lnSpc>
                <a:spcPct val="80000"/>
              </a:lnSpc>
            </a:pPr>
            <a:endParaRPr lang="en-US" altLang="en-US" sz="2000" dirty="0"/>
          </a:p>
          <a:p>
            <a:pPr lvl="1">
              <a:lnSpc>
                <a:spcPct val="80000"/>
              </a:lnSpc>
            </a:pPr>
            <a:endParaRPr lang="en-US" altLang="en-US" sz="2000" dirty="0"/>
          </a:p>
          <a:p>
            <a:endParaRPr lang="en-US" dirty="0"/>
          </a:p>
        </p:txBody>
      </p:sp>
      <p:sp>
        <p:nvSpPr>
          <p:cNvPr id="8" name="Content Placeholder 7"/>
          <p:cNvSpPr>
            <a:spLocks noGrp="1"/>
          </p:cNvSpPr>
          <p:nvPr>
            <p:ph sz="half" idx="2"/>
          </p:nvPr>
        </p:nvSpPr>
        <p:spPr>
          <a:xfrm>
            <a:off x="4571206" y="1373187"/>
            <a:ext cx="3810000" cy="4113213"/>
          </a:xfrm>
        </p:spPr>
        <p:txBody>
          <a:bodyPr/>
          <a:lstStyle/>
          <a:p>
            <a:pPr>
              <a:lnSpc>
                <a:spcPct val="80000"/>
              </a:lnSpc>
            </a:pPr>
            <a:r>
              <a:rPr lang="en-US" altLang="en-US" sz="1200" dirty="0"/>
              <a:t>Wednesday </a:t>
            </a:r>
            <a:r>
              <a:rPr lang="en-US" altLang="en-US" sz="1200" dirty="0" smtClean="0"/>
              <a:t>July 11, </a:t>
            </a:r>
            <a:r>
              <a:rPr lang="en-US" altLang="en-US" sz="1200" dirty="0"/>
              <a:t>08:00 – 10:00</a:t>
            </a:r>
          </a:p>
          <a:p>
            <a:pPr lvl="1">
              <a:lnSpc>
                <a:spcPct val="80000"/>
              </a:lnSpc>
            </a:pPr>
            <a:r>
              <a:rPr lang="en-US" altLang="en-US" sz="1200" dirty="0"/>
              <a:t>Call Meeting to order</a:t>
            </a:r>
          </a:p>
          <a:p>
            <a:pPr lvl="1">
              <a:lnSpc>
                <a:spcPct val="80000"/>
              </a:lnSpc>
            </a:pPr>
            <a:r>
              <a:rPr lang="en-US" altLang="en-US" sz="1200" dirty="0" smtClean="0"/>
              <a:t>IEEE-SAIPR </a:t>
            </a:r>
            <a:r>
              <a:rPr lang="en-US" altLang="en-US" sz="1200" dirty="0"/>
              <a:t>Policy and procedure.</a:t>
            </a:r>
          </a:p>
          <a:p>
            <a:pPr lvl="1">
              <a:lnSpc>
                <a:spcPct val="80000"/>
              </a:lnSpc>
            </a:pPr>
            <a:r>
              <a:rPr lang="en-US" altLang="en-US" sz="1200" dirty="0"/>
              <a:t>Comment </a:t>
            </a:r>
            <a:r>
              <a:rPr lang="en-US" altLang="en-US" sz="1200" dirty="0" smtClean="0"/>
              <a:t> </a:t>
            </a:r>
            <a:r>
              <a:rPr lang="en-US" altLang="en-US" sz="1200" dirty="0"/>
              <a:t>resolution</a:t>
            </a:r>
          </a:p>
          <a:p>
            <a:pPr lvl="1">
              <a:lnSpc>
                <a:spcPct val="80000"/>
              </a:lnSpc>
            </a:pPr>
            <a:r>
              <a:rPr lang="en-US" altLang="en-US" sz="1200" dirty="0"/>
              <a:t>Recess </a:t>
            </a:r>
            <a:endParaRPr lang="en-US" altLang="en-US" sz="1800" dirty="0"/>
          </a:p>
          <a:p>
            <a:pPr>
              <a:lnSpc>
                <a:spcPct val="80000"/>
              </a:lnSpc>
            </a:pPr>
            <a:r>
              <a:rPr lang="en-US" altLang="en-US" sz="1200" dirty="0" smtClean="0"/>
              <a:t>Wednesday July 11, </a:t>
            </a:r>
            <a:r>
              <a:rPr lang="en-US" altLang="en-US" sz="1200" dirty="0"/>
              <a:t>16:00 – 18:00</a:t>
            </a:r>
          </a:p>
          <a:p>
            <a:pPr lvl="1">
              <a:lnSpc>
                <a:spcPct val="80000"/>
              </a:lnSpc>
            </a:pPr>
            <a:r>
              <a:rPr lang="en-US" altLang="en-US" sz="1200" dirty="0"/>
              <a:t>Call Meeting to order</a:t>
            </a:r>
          </a:p>
          <a:p>
            <a:pPr lvl="1">
              <a:lnSpc>
                <a:spcPct val="80000"/>
              </a:lnSpc>
            </a:pPr>
            <a:r>
              <a:rPr lang="en-US" altLang="en-US" sz="1200" dirty="0"/>
              <a:t>IEEE-SA IPR Policy and procedure.</a:t>
            </a:r>
          </a:p>
          <a:p>
            <a:pPr lvl="1">
              <a:lnSpc>
                <a:spcPct val="80000"/>
              </a:lnSpc>
            </a:pPr>
            <a:r>
              <a:rPr lang="en-US" altLang="en-US" sz="1200" dirty="0"/>
              <a:t>Comment resolution</a:t>
            </a:r>
          </a:p>
          <a:p>
            <a:pPr lvl="1">
              <a:lnSpc>
                <a:spcPct val="80000"/>
              </a:lnSpc>
            </a:pPr>
            <a:r>
              <a:rPr lang="en-US" altLang="en-US" sz="1200" dirty="0"/>
              <a:t>Recess 	</a:t>
            </a:r>
          </a:p>
          <a:p>
            <a:pPr>
              <a:lnSpc>
                <a:spcPct val="80000"/>
              </a:lnSpc>
            </a:pPr>
            <a:r>
              <a:rPr lang="en-US" altLang="en-US" sz="1200" dirty="0" smtClean="0"/>
              <a:t>Thursday July 12, 08:00 </a:t>
            </a:r>
            <a:r>
              <a:rPr lang="en-US" altLang="en-US" sz="1200" dirty="0"/>
              <a:t>– </a:t>
            </a:r>
            <a:r>
              <a:rPr lang="en-US" altLang="en-US" sz="1200" dirty="0" smtClean="0"/>
              <a:t>10:00</a:t>
            </a:r>
            <a:endParaRPr lang="en-US" altLang="en-US" sz="1200" dirty="0"/>
          </a:p>
          <a:p>
            <a:pPr lvl="1">
              <a:lnSpc>
                <a:spcPct val="80000"/>
              </a:lnSpc>
            </a:pPr>
            <a:r>
              <a:rPr lang="en-US" altLang="en-US" sz="1200" dirty="0"/>
              <a:t>Call Meeting to order</a:t>
            </a:r>
          </a:p>
          <a:p>
            <a:pPr lvl="1">
              <a:lnSpc>
                <a:spcPct val="80000"/>
              </a:lnSpc>
            </a:pPr>
            <a:r>
              <a:rPr lang="en-US" altLang="en-US" sz="1200" dirty="0" smtClean="0"/>
              <a:t>IEEE-SA IPR </a:t>
            </a:r>
            <a:r>
              <a:rPr lang="en-US" altLang="en-US" sz="1200" dirty="0"/>
              <a:t>Policy and procedure.</a:t>
            </a:r>
          </a:p>
          <a:p>
            <a:pPr lvl="1">
              <a:lnSpc>
                <a:spcPct val="80000"/>
              </a:lnSpc>
            </a:pPr>
            <a:r>
              <a:rPr lang="en-US" altLang="en-US" sz="1200" dirty="0"/>
              <a:t>Comment </a:t>
            </a:r>
            <a:r>
              <a:rPr lang="en-US" altLang="en-US" sz="1200" dirty="0" smtClean="0"/>
              <a:t>resolution</a:t>
            </a:r>
            <a:endParaRPr lang="en-US" altLang="en-US" sz="1200" dirty="0"/>
          </a:p>
          <a:p>
            <a:pPr lvl="1">
              <a:lnSpc>
                <a:spcPct val="80000"/>
              </a:lnSpc>
            </a:pPr>
            <a:r>
              <a:rPr lang="en-US" altLang="en-US" sz="1200" dirty="0"/>
              <a:t>Recess </a:t>
            </a:r>
            <a:endParaRPr lang="en-US" altLang="en-US" sz="1800" dirty="0"/>
          </a:p>
          <a:p>
            <a:pPr>
              <a:lnSpc>
                <a:spcPct val="80000"/>
              </a:lnSpc>
            </a:pPr>
            <a:r>
              <a:rPr lang="en-US" altLang="en-US" sz="1200" dirty="0" smtClean="0"/>
              <a:t>Thursday July 12, 13:30 </a:t>
            </a:r>
            <a:r>
              <a:rPr lang="en-US" altLang="en-US" sz="1200" dirty="0"/>
              <a:t>– </a:t>
            </a:r>
            <a:r>
              <a:rPr lang="en-US" altLang="en-US" sz="1200" dirty="0" smtClean="0"/>
              <a:t>15:30</a:t>
            </a:r>
            <a:endParaRPr lang="en-US" altLang="en-US" sz="1200" dirty="0"/>
          </a:p>
          <a:p>
            <a:pPr lvl="1">
              <a:lnSpc>
                <a:spcPct val="80000"/>
              </a:lnSpc>
            </a:pPr>
            <a:r>
              <a:rPr lang="en-US" altLang="en-US" sz="1200" dirty="0"/>
              <a:t>Call Meeting to order</a:t>
            </a:r>
          </a:p>
          <a:p>
            <a:pPr lvl="1">
              <a:lnSpc>
                <a:spcPct val="80000"/>
              </a:lnSpc>
            </a:pPr>
            <a:r>
              <a:rPr lang="en-US" altLang="en-US" sz="1200" dirty="0" smtClean="0"/>
              <a:t>IEEE-SA IPR </a:t>
            </a:r>
            <a:r>
              <a:rPr lang="en-US" altLang="en-US" sz="1200" dirty="0"/>
              <a:t>Policy and procedure.</a:t>
            </a:r>
          </a:p>
          <a:p>
            <a:pPr lvl="1">
              <a:lnSpc>
                <a:spcPct val="80000"/>
              </a:lnSpc>
            </a:pPr>
            <a:r>
              <a:rPr lang="en-US" altLang="en-US" sz="1200" dirty="0" smtClean="0"/>
              <a:t>Comment Resolution</a:t>
            </a:r>
            <a:endParaRPr lang="en-US" altLang="en-US" sz="1200" dirty="0"/>
          </a:p>
          <a:p>
            <a:pPr lvl="1">
              <a:lnSpc>
                <a:spcPct val="80000"/>
              </a:lnSpc>
            </a:pPr>
            <a:r>
              <a:rPr lang="en-US" altLang="en-US" sz="1200" dirty="0"/>
              <a:t>TG Motions</a:t>
            </a:r>
          </a:p>
          <a:p>
            <a:pPr lvl="1">
              <a:lnSpc>
                <a:spcPct val="80000"/>
              </a:lnSpc>
            </a:pPr>
            <a:r>
              <a:rPr lang="en-US" altLang="en-US" sz="1200" dirty="0"/>
              <a:t>Goals for </a:t>
            </a:r>
            <a:r>
              <a:rPr lang="en-US" altLang="en-US" sz="1200" dirty="0" smtClean="0"/>
              <a:t>September 2018</a:t>
            </a:r>
          </a:p>
          <a:p>
            <a:pPr lvl="1">
              <a:lnSpc>
                <a:spcPct val="80000"/>
              </a:lnSpc>
            </a:pPr>
            <a:r>
              <a:rPr lang="en-US" altLang="en-US" sz="1200" dirty="0" smtClean="0"/>
              <a:t>TG ad hoc meeting</a:t>
            </a:r>
            <a:endParaRPr lang="en-US" altLang="en-US" sz="1200" dirty="0"/>
          </a:p>
          <a:p>
            <a:pPr lvl="1">
              <a:lnSpc>
                <a:spcPct val="80000"/>
              </a:lnSpc>
            </a:pPr>
            <a:r>
              <a:rPr lang="en-US" altLang="en-US" sz="1200" dirty="0" err="1"/>
              <a:t>Telecon</a:t>
            </a:r>
            <a:r>
              <a:rPr lang="en-US" altLang="en-US" sz="1200" dirty="0"/>
              <a:t> Schedule</a:t>
            </a:r>
          </a:p>
          <a:p>
            <a:pPr lvl="1">
              <a:lnSpc>
                <a:spcPct val="80000"/>
              </a:lnSpc>
            </a:pPr>
            <a:r>
              <a:rPr lang="en-US" altLang="en-US" sz="1200" dirty="0"/>
              <a:t>Adjourn</a:t>
            </a:r>
          </a:p>
          <a:p>
            <a:endParaRPr lang="en-US" sz="2400" dirty="0"/>
          </a:p>
        </p:txBody>
      </p:sp>
      <p:sp>
        <p:nvSpPr>
          <p:cNvPr id="6" name="Date Placeholder 5"/>
          <p:cNvSpPr>
            <a:spLocks noGrp="1"/>
          </p:cNvSpPr>
          <p:nvPr>
            <p:ph type="dt" idx="10"/>
          </p:nvPr>
        </p:nvSpPr>
        <p:spPr/>
        <p:txBody>
          <a:bodyPr/>
          <a:lstStyle/>
          <a:p>
            <a:r>
              <a:rPr lang="en-US" dirty="0" smtClean="0"/>
              <a:t>July 2018</a:t>
            </a:r>
            <a:endParaRPr lang="en-GB" dirty="0"/>
          </a:p>
        </p:txBody>
      </p:sp>
      <p:sp>
        <p:nvSpPr>
          <p:cNvPr id="5" name="Footer Placeholder 4"/>
          <p:cNvSpPr>
            <a:spLocks noGrp="1"/>
          </p:cNvSpPr>
          <p:nvPr>
            <p:ph type="ftr" idx="11"/>
          </p:nvPr>
        </p:nvSpPr>
        <p:spPr/>
        <p:txBody>
          <a:bodyPr/>
          <a:lstStyle/>
          <a:p>
            <a:r>
              <a:rPr lang="en-GB" smtClean="0"/>
              <a:t>Osama Aboul-Magd, Huawei Technologies</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831471155"/>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TGax Schedule</a:t>
            </a:r>
            <a:endParaRPr lang="en-US" dirty="0"/>
          </a:p>
        </p:txBody>
      </p:sp>
      <p:sp>
        <p:nvSpPr>
          <p:cNvPr id="6" name="Date Placeholder 5"/>
          <p:cNvSpPr>
            <a:spLocks noGrp="1"/>
          </p:cNvSpPr>
          <p:nvPr>
            <p:ph type="dt" idx="10"/>
          </p:nvPr>
        </p:nvSpPr>
        <p:spPr/>
        <p:txBody>
          <a:bodyPr/>
          <a:lstStyle/>
          <a:p>
            <a:r>
              <a:rPr lang="en-US" dirty="0" smtClean="0"/>
              <a:t>July 2018</a:t>
            </a:r>
            <a:endParaRPr lang="en-GB" dirty="0"/>
          </a:p>
        </p:txBody>
      </p:sp>
      <p:sp>
        <p:nvSpPr>
          <p:cNvPr id="5" name="Footer Placeholder 4"/>
          <p:cNvSpPr>
            <a:spLocks noGrp="1"/>
          </p:cNvSpPr>
          <p:nvPr>
            <p:ph type="ftr" idx="11"/>
          </p:nvPr>
        </p:nvSpPr>
        <p:spPr/>
        <p:txBody>
          <a:bodyPr/>
          <a:lstStyle/>
          <a:p>
            <a:r>
              <a:rPr lang="en-GB" smtClean="0"/>
              <a:t>Osama Aboul-Magd, Huawei Technologies</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935034212"/>
              </p:ext>
            </p:extLst>
          </p:nvPr>
        </p:nvGraphicFramePr>
        <p:xfrm>
          <a:off x="914400" y="2324154"/>
          <a:ext cx="7086600" cy="3101286"/>
        </p:xfrm>
        <a:graphic>
          <a:graphicData uri="http://schemas.openxmlformats.org/drawingml/2006/table">
            <a:tbl>
              <a:tblPr firstRow="1" bandRow="1">
                <a:tableStyleId>{616DA210-FB5B-4158-B5E0-FEB733F419BA}</a:tableStyleId>
              </a:tblPr>
              <a:tblGrid>
                <a:gridCol w="1417320"/>
                <a:gridCol w="1417320"/>
                <a:gridCol w="1417320"/>
                <a:gridCol w="1417320"/>
                <a:gridCol w="1417320"/>
              </a:tblGrid>
              <a:tr h="723846">
                <a:tc>
                  <a:txBody>
                    <a:bodyPr/>
                    <a:lstStyle/>
                    <a:p>
                      <a:pPr algn="ctr"/>
                      <a:endParaRPr lang="en-US" dirty="0"/>
                    </a:p>
                  </a:txBody>
                  <a:tcPr/>
                </a:tc>
                <a:tc>
                  <a:txBody>
                    <a:bodyPr/>
                    <a:lstStyle/>
                    <a:p>
                      <a:pPr algn="ctr"/>
                      <a:r>
                        <a:rPr lang="en-US" dirty="0" smtClean="0"/>
                        <a:t>Monday</a:t>
                      </a:r>
                      <a:endParaRPr lang="en-US" dirty="0"/>
                    </a:p>
                  </a:txBody>
                  <a:tcPr/>
                </a:tc>
                <a:tc>
                  <a:txBody>
                    <a:bodyPr/>
                    <a:lstStyle/>
                    <a:p>
                      <a:pPr algn="ctr"/>
                      <a:r>
                        <a:rPr lang="en-US" dirty="0" smtClean="0"/>
                        <a:t>Tuesday</a:t>
                      </a:r>
                      <a:endParaRPr lang="en-US" dirty="0"/>
                    </a:p>
                  </a:txBody>
                  <a:tcPr/>
                </a:tc>
                <a:tc>
                  <a:txBody>
                    <a:bodyPr/>
                    <a:lstStyle/>
                    <a:p>
                      <a:pPr algn="ctr"/>
                      <a:r>
                        <a:rPr lang="en-US" dirty="0" smtClean="0"/>
                        <a:t>Wednesday</a:t>
                      </a:r>
                      <a:endParaRPr lang="en-US" dirty="0"/>
                    </a:p>
                  </a:txBody>
                  <a:tcPr/>
                </a:tc>
                <a:tc>
                  <a:txBody>
                    <a:bodyPr/>
                    <a:lstStyle/>
                    <a:p>
                      <a:pPr algn="ctr"/>
                      <a:r>
                        <a:rPr lang="en-US" dirty="0" smtClean="0"/>
                        <a:t>Thursday</a:t>
                      </a:r>
                      <a:endParaRPr lang="en-US" dirty="0"/>
                    </a:p>
                  </a:txBody>
                  <a:tcPr/>
                </a:tc>
              </a:tr>
              <a:tr h="340451">
                <a:tc>
                  <a:txBody>
                    <a:bodyPr/>
                    <a:lstStyle/>
                    <a:p>
                      <a:pPr algn="ctr"/>
                      <a:r>
                        <a:rPr lang="en-US" dirty="0" smtClean="0"/>
                        <a:t>AM 1</a:t>
                      </a:r>
                      <a:endParaRPr lang="en-US" dirty="0"/>
                    </a:p>
                  </a:txBody>
                  <a:tcPr/>
                </a:tc>
                <a:tc>
                  <a:txBody>
                    <a:bodyPr/>
                    <a:lstStyle/>
                    <a:p>
                      <a:pPr algn="ctr"/>
                      <a:r>
                        <a:rPr lang="en-US" sz="1800" dirty="0" smtClean="0"/>
                        <a:t>TGax</a:t>
                      </a:r>
                      <a:endParaRPr lang="en-US" sz="1800" dirty="0"/>
                    </a:p>
                  </a:txBody>
                  <a:tcPr/>
                </a:tc>
                <a:tc>
                  <a:txBody>
                    <a:bodyPr/>
                    <a:lstStyle/>
                    <a:p>
                      <a:pPr algn="ctr"/>
                      <a:endParaRPr lang="en-US" sz="1800" dirty="0"/>
                    </a:p>
                  </a:txBody>
                  <a:tcPr/>
                </a:tc>
                <a:tc>
                  <a:txBody>
                    <a:bodyPr/>
                    <a:lstStyle/>
                    <a:p>
                      <a:pPr algn="ctr"/>
                      <a:r>
                        <a:rPr lang="en-US" sz="1800" dirty="0" err="1" smtClean="0"/>
                        <a:t>Tgax</a:t>
                      </a:r>
                      <a:endParaRPr lang="en-US" sz="1800" dirty="0" smtClean="0"/>
                    </a:p>
                    <a:p>
                      <a:pPr algn="ctr"/>
                      <a:r>
                        <a:rPr lang="en-US" sz="1800" dirty="0" smtClean="0"/>
                        <a:t>802.19</a:t>
                      </a:r>
                      <a:endParaRPr lang="en-US" sz="1800" dirty="0"/>
                    </a:p>
                  </a:txBody>
                  <a:tcPr/>
                </a:tc>
                <a:tc>
                  <a:txBody>
                    <a:bodyPr/>
                    <a:lstStyle/>
                    <a:p>
                      <a:pPr algn="ctr"/>
                      <a:r>
                        <a:rPr lang="en-US" sz="1800" dirty="0" smtClean="0"/>
                        <a:t>TGax</a:t>
                      </a:r>
                      <a:endParaRPr lang="en-US" sz="1800" dirty="0"/>
                    </a:p>
                  </a:txBody>
                  <a:tcPr/>
                </a:tc>
              </a:tr>
              <a:tr h="355691">
                <a:tc>
                  <a:txBody>
                    <a:bodyPr/>
                    <a:lstStyle/>
                    <a:p>
                      <a:pPr algn="ctr"/>
                      <a:r>
                        <a:rPr lang="en-US" dirty="0" smtClean="0"/>
                        <a:t>AM 2</a:t>
                      </a:r>
                      <a:endParaRPr lang="en-US" dirty="0"/>
                    </a:p>
                  </a:txBody>
                  <a:tcPr/>
                </a:tc>
                <a:tc>
                  <a:txBody>
                    <a:bodyPr/>
                    <a:lstStyle/>
                    <a:p>
                      <a:pPr algn="ctr"/>
                      <a:endParaRPr lang="en-US" sz="1800" dirty="0"/>
                    </a:p>
                  </a:txBody>
                  <a:tcPr/>
                </a:tc>
                <a:tc>
                  <a:txBody>
                    <a:bodyPr/>
                    <a:lstStyle/>
                    <a:p>
                      <a:pPr algn="ctr"/>
                      <a:r>
                        <a:rPr lang="en-US" dirty="0" smtClean="0"/>
                        <a:t>TGax</a:t>
                      </a:r>
                      <a:endParaRPr lang="en-US" dirty="0"/>
                    </a:p>
                  </a:txBody>
                  <a:tcPr/>
                </a:tc>
                <a:tc>
                  <a:txBody>
                    <a:bodyPr/>
                    <a:lstStyle/>
                    <a:p>
                      <a:pPr algn="ctr"/>
                      <a:endParaRPr lang="en-US" sz="1800" dirty="0"/>
                    </a:p>
                  </a:txBody>
                  <a:tcPr/>
                </a:tc>
                <a:tc>
                  <a:txBody>
                    <a:bodyPr/>
                    <a:lstStyle/>
                    <a:p>
                      <a:endParaRPr lang="en-US" dirty="0"/>
                    </a:p>
                  </a:txBody>
                  <a:tcPr/>
                </a:tc>
              </a:tr>
              <a:tr h="365759">
                <a:tc>
                  <a:txBody>
                    <a:bodyPr/>
                    <a:lstStyle/>
                    <a:p>
                      <a:pPr algn="ctr"/>
                      <a:r>
                        <a:rPr lang="en-US" dirty="0" smtClean="0"/>
                        <a:t>PM 1</a:t>
                      </a:r>
                      <a:endParaRPr lang="en-US" dirty="0"/>
                    </a:p>
                  </a:txBody>
                  <a:tcPr/>
                </a:tc>
                <a:tc>
                  <a:txBody>
                    <a:bodyPr/>
                    <a:lstStyle/>
                    <a:p>
                      <a:pPr algn="ctr"/>
                      <a:r>
                        <a:rPr lang="en-US" sz="1800" dirty="0" err="1" smtClean="0"/>
                        <a:t>Tgax</a:t>
                      </a:r>
                      <a:endParaRPr lang="en-US" sz="1800" dirty="0" smtClean="0"/>
                    </a:p>
                    <a:p>
                      <a:pPr algn="ctr"/>
                      <a:r>
                        <a:rPr lang="en-US" sz="1800" dirty="0" smtClean="0"/>
                        <a:t>WBA</a:t>
                      </a:r>
                      <a:endParaRPr lang="en-US" sz="1800" dirty="0"/>
                    </a:p>
                  </a:txBody>
                  <a:tcPr/>
                </a:tc>
                <a:tc>
                  <a:txBody>
                    <a:bodyPr/>
                    <a:lstStyle/>
                    <a:p>
                      <a:pPr algn="ctr"/>
                      <a:endParaRPr lang="en-US" sz="1800" dirty="0"/>
                    </a:p>
                  </a:txBody>
                  <a:tcPr/>
                </a:tc>
                <a:tc>
                  <a:txBody>
                    <a:bodyPr/>
                    <a:lstStyle/>
                    <a:p>
                      <a:pPr algn="ctr"/>
                      <a:endParaRPr lang="en-US" sz="1800" dirty="0"/>
                    </a:p>
                  </a:txBody>
                  <a:tcPr/>
                </a:tc>
                <a:tc>
                  <a:txBody>
                    <a:bodyPr/>
                    <a:lstStyle/>
                    <a:p>
                      <a:pPr algn="ctr"/>
                      <a:r>
                        <a:rPr lang="en-US" dirty="0" smtClean="0"/>
                        <a:t>TGax</a:t>
                      </a:r>
                      <a:endParaRPr lang="en-US" dirty="0"/>
                    </a:p>
                  </a:txBody>
                  <a:tcPr/>
                </a:tc>
              </a:tr>
              <a:tr h="365759">
                <a:tc>
                  <a:txBody>
                    <a:bodyPr/>
                    <a:lstStyle/>
                    <a:p>
                      <a:pPr algn="ctr"/>
                      <a:r>
                        <a:rPr lang="en-US" dirty="0" smtClean="0"/>
                        <a:t>PM</a:t>
                      </a:r>
                      <a:r>
                        <a:rPr lang="en-US" baseline="0" dirty="0" smtClean="0"/>
                        <a:t> 2</a:t>
                      </a:r>
                      <a:endParaRPr lang="en-US" dirty="0"/>
                    </a:p>
                  </a:txBody>
                  <a:tcPr/>
                </a:tc>
                <a:tc>
                  <a:txBody>
                    <a:bodyPr/>
                    <a:lstStyle/>
                    <a:p>
                      <a:endParaRPr lang="en-US" dirty="0"/>
                    </a:p>
                  </a:txBody>
                  <a:tcPr/>
                </a:tc>
                <a:tc>
                  <a:txBody>
                    <a:bodyPr/>
                    <a:lstStyle/>
                    <a:p>
                      <a:pPr algn="ctr"/>
                      <a:r>
                        <a:rPr lang="en-US" dirty="0" smtClean="0"/>
                        <a:t>TGax</a:t>
                      </a:r>
                      <a:endParaRPr lang="en-US" dirty="0"/>
                    </a:p>
                  </a:txBody>
                  <a:tcPr/>
                </a:tc>
                <a:tc>
                  <a:txBody>
                    <a:bodyPr/>
                    <a:lstStyle/>
                    <a:p>
                      <a:pPr algn="ctr"/>
                      <a:r>
                        <a:rPr lang="en-US" dirty="0" smtClean="0"/>
                        <a:t>TGax</a:t>
                      </a:r>
                      <a:endParaRPr lang="en-US" dirty="0"/>
                    </a:p>
                  </a:txBody>
                  <a:tcPr/>
                </a:tc>
                <a:tc>
                  <a:txBody>
                    <a:bodyPr/>
                    <a:lstStyle/>
                    <a:p>
                      <a:endParaRPr lang="en-US" dirty="0"/>
                    </a:p>
                  </a:txBody>
                  <a:tcPr/>
                </a:tc>
              </a:tr>
              <a:tr h="349405">
                <a:tc>
                  <a:txBody>
                    <a:bodyPr/>
                    <a:lstStyle/>
                    <a:p>
                      <a:pPr algn="ctr"/>
                      <a:r>
                        <a:rPr lang="en-US" dirty="0" smtClean="0"/>
                        <a:t>EVE</a:t>
                      </a:r>
                      <a:endParaRPr lang="en-US" dirty="0"/>
                    </a:p>
                  </a:txBody>
                  <a:tcPr/>
                </a:tc>
                <a:tc>
                  <a:txBody>
                    <a:bodyPr/>
                    <a:lstStyle/>
                    <a:p>
                      <a:endParaRPr lang="en-US" dirty="0"/>
                    </a:p>
                  </a:txBody>
                  <a:tcPr/>
                </a:tc>
                <a:tc>
                  <a:txBody>
                    <a:bodyPr/>
                    <a:lstStyle/>
                    <a:p>
                      <a:endParaRPr lang="en-US" dirty="0"/>
                    </a:p>
                  </a:txBody>
                  <a:tcPr/>
                </a:tc>
                <a:tc>
                  <a:txBody>
                    <a:bodyPr/>
                    <a:lstStyle/>
                    <a:p>
                      <a:pPr algn="ctr"/>
                      <a:endParaRPr lang="en-US" dirty="0"/>
                    </a:p>
                  </a:txBody>
                  <a:tcPr/>
                </a:tc>
                <a:tc>
                  <a:txBody>
                    <a:bodyPr/>
                    <a:lstStyle/>
                    <a:p>
                      <a:pPr algn="ctr"/>
                      <a:endParaRPr lang="en-US" dirty="0"/>
                    </a:p>
                  </a:txBody>
                  <a:tcPr/>
                </a:tc>
              </a:tr>
            </a:tbl>
          </a:graphicData>
        </a:graphic>
      </p:graphicFrame>
      <p:sp>
        <p:nvSpPr>
          <p:cNvPr id="3" name="TextBox 2"/>
          <p:cNvSpPr txBox="1"/>
          <p:nvPr/>
        </p:nvSpPr>
        <p:spPr>
          <a:xfrm>
            <a:off x="1295400" y="5562600"/>
            <a:ext cx="7391400" cy="830997"/>
          </a:xfrm>
          <a:prstGeom prst="rect">
            <a:avLst/>
          </a:prstGeom>
          <a:noFill/>
        </p:spPr>
        <p:txBody>
          <a:bodyPr wrap="square" rtlCol="0">
            <a:spAutoFit/>
          </a:bodyPr>
          <a:lstStyle/>
          <a:p>
            <a:r>
              <a:rPr lang="en-US" dirty="0" smtClean="0">
                <a:solidFill>
                  <a:schemeClr val="tx1"/>
                </a:solidFill>
              </a:rPr>
              <a:t>Wednesday AM1 is reserved for discussion related to 802.19 comments on </a:t>
            </a:r>
            <a:r>
              <a:rPr lang="en-US" dirty="0" err="1" smtClean="0">
                <a:solidFill>
                  <a:schemeClr val="tx1"/>
                </a:solidFill>
              </a:rPr>
              <a:t>TGax</a:t>
            </a:r>
            <a:r>
              <a:rPr lang="en-US" dirty="0" smtClean="0">
                <a:solidFill>
                  <a:schemeClr val="tx1"/>
                </a:solidFill>
              </a:rPr>
              <a:t> CA document</a:t>
            </a:r>
            <a:endParaRPr lang="en-US" dirty="0">
              <a:solidFill>
                <a:schemeClr val="tx1"/>
              </a:solidFill>
            </a:endParaRPr>
          </a:p>
        </p:txBody>
      </p:sp>
    </p:spTree>
    <p:extLst>
      <p:ext uri="{BB962C8B-B14F-4D97-AF65-F5344CB8AC3E}">
        <p14:creationId xmlns:p14="http://schemas.microsoft.com/office/powerpoint/2010/main" val="3976818858"/>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t>Agenda for Monday </a:t>
            </a:r>
            <a:r>
              <a:rPr lang="en-US" altLang="en-US" dirty="0" smtClean="0"/>
              <a:t>July </a:t>
            </a:r>
            <a:r>
              <a:rPr lang="en-US" altLang="en-US" dirty="0"/>
              <a:t>9</a:t>
            </a:r>
            <a:r>
              <a:rPr lang="en-US" altLang="en-US" dirty="0" smtClean="0"/>
              <a:t>, 08:00 </a:t>
            </a:r>
            <a:r>
              <a:rPr lang="en-US" altLang="en-US" dirty="0"/>
              <a:t>– </a:t>
            </a:r>
            <a:r>
              <a:rPr lang="en-US" altLang="en-US" dirty="0" smtClean="0"/>
              <a:t>10:00</a:t>
            </a:r>
            <a:r>
              <a:rPr lang="en-US" altLang="en-US" dirty="0" smtClean="0">
                <a:sym typeface="Wingdings" panose="05000000000000000000" pitchFamily="2" charset="2"/>
              </a:rPr>
              <a:t> </a:t>
            </a:r>
            <a:endParaRPr lang="en-US" dirty="0"/>
          </a:p>
        </p:txBody>
      </p:sp>
      <p:sp>
        <p:nvSpPr>
          <p:cNvPr id="7" name="Content Placeholder 6"/>
          <p:cNvSpPr>
            <a:spLocks noGrp="1"/>
          </p:cNvSpPr>
          <p:nvPr>
            <p:ph idx="1"/>
          </p:nvPr>
        </p:nvSpPr>
        <p:spPr>
          <a:xfrm>
            <a:off x="685800" y="1828800"/>
            <a:ext cx="7770813" cy="4113213"/>
          </a:xfrm>
        </p:spPr>
        <p:txBody>
          <a:bodyPr/>
          <a:lstStyle/>
          <a:p>
            <a:pPr>
              <a:lnSpc>
                <a:spcPct val="80000"/>
              </a:lnSpc>
              <a:buFont typeface="Arial" panose="020B0604020202020204" pitchFamily="34" charset="0"/>
              <a:buChar char="•"/>
            </a:pPr>
            <a:r>
              <a:rPr lang="en-US" altLang="en-US" dirty="0" smtClean="0"/>
              <a:t>Ad hoc meeting (no motions)</a:t>
            </a:r>
          </a:p>
          <a:p>
            <a:pPr>
              <a:lnSpc>
                <a:spcPct val="80000"/>
              </a:lnSpc>
              <a:buFont typeface="Arial" panose="020B0604020202020204" pitchFamily="34" charset="0"/>
              <a:buChar char="•"/>
            </a:pPr>
            <a:r>
              <a:rPr lang="en-US" altLang="en-US" dirty="0" smtClean="0"/>
              <a:t>Call </a:t>
            </a:r>
            <a:r>
              <a:rPr lang="en-US" altLang="en-US" dirty="0"/>
              <a:t>meeting to order </a:t>
            </a:r>
          </a:p>
          <a:p>
            <a:pPr>
              <a:buFont typeface="Arial" panose="020B0604020202020204" pitchFamily="34" charset="0"/>
              <a:buChar char="•"/>
            </a:pPr>
            <a:r>
              <a:rPr lang="en-US" altLang="en-US" dirty="0"/>
              <a:t>IEEE-SA IPR policy and </a:t>
            </a:r>
            <a:r>
              <a:rPr lang="en-US" altLang="en-US" dirty="0" smtClean="0"/>
              <a:t>Procedure</a:t>
            </a:r>
          </a:p>
          <a:p>
            <a:pPr>
              <a:buFont typeface="Arial" panose="020B0604020202020204" pitchFamily="34" charset="0"/>
              <a:buChar char="•"/>
            </a:pPr>
            <a:r>
              <a:rPr lang="en-US" altLang="en-US" dirty="0" smtClean="0"/>
              <a:t>Submissions</a:t>
            </a:r>
            <a:endParaRPr lang="en-US" altLang="en-US" dirty="0"/>
          </a:p>
          <a:p>
            <a:pPr>
              <a:lnSpc>
                <a:spcPct val="80000"/>
              </a:lnSpc>
              <a:buFont typeface="Arial" panose="020B0604020202020204" pitchFamily="34" charset="0"/>
              <a:buChar char="•"/>
            </a:pPr>
            <a:r>
              <a:rPr lang="en-US" altLang="en-US" dirty="0" smtClean="0"/>
              <a:t>Editor Report </a:t>
            </a:r>
            <a:r>
              <a:rPr lang="en-US" altLang="en-US" dirty="0"/>
              <a:t>– Robert </a:t>
            </a:r>
            <a:r>
              <a:rPr lang="en-US" altLang="en-US" dirty="0" smtClean="0"/>
              <a:t>Stacey</a:t>
            </a:r>
          </a:p>
          <a:p>
            <a:pPr>
              <a:lnSpc>
                <a:spcPct val="80000"/>
              </a:lnSpc>
              <a:buFont typeface="Arial" panose="020B0604020202020204" pitchFamily="34" charset="0"/>
              <a:buChar char="•"/>
            </a:pPr>
            <a:r>
              <a:rPr lang="en-US" altLang="en-US" dirty="0" smtClean="0"/>
              <a:t>Comment Assignment (if necessary)</a:t>
            </a:r>
            <a:endParaRPr lang="en-US" altLang="en-US" dirty="0"/>
          </a:p>
          <a:p>
            <a:pPr>
              <a:lnSpc>
                <a:spcPct val="80000"/>
              </a:lnSpc>
              <a:buFont typeface="Arial" panose="020B0604020202020204" pitchFamily="34" charset="0"/>
              <a:buChar char="•"/>
            </a:pPr>
            <a:r>
              <a:rPr lang="en-US" altLang="en-US" dirty="0" smtClean="0"/>
              <a:t>Presentations and Comment </a:t>
            </a:r>
            <a:r>
              <a:rPr lang="en-US" altLang="en-US" dirty="0"/>
              <a:t>Resolution</a:t>
            </a:r>
          </a:p>
          <a:p>
            <a:pPr>
              <a:lnSpc>
                <a:spcPct val="80000"/>
              </a:lnSpc>
              <a:buFont typeface="Arial" panose="020B0604020202020204" pitchFamily="34" charset="0"/>
              <a:buChar char="•"/>
            </a:pPr>
            <a:r>
              <a:rPr lang="en-US" altLang="en-US" dirty="0" smtClean="0"/>
              <a:t>Adjourn</a:t>
            </a:r>
            <a:endParaRPr lang="en-US" altLang="en-US" dirty="0"/>
          </a:p>
          <a:p>
            <a:endParaRPr lang="en-US" sz="2800" dirty="0"/>
          </a:p>
        </p:txBody>
      </p:sp>
      <p:sp>
        <p:nvSpPr>
          <p:cNvPr id="5" name="Slide Number Placeholder 4"/>
          <p:cNvSpPr>
            <a:spLocks noGrp="1"/>
          </p:cNvSpPr>
          <p:nvPr>
            <p:ph type="sldNum" idx="12"/>
          </p:nvPr>
        </p:nvSpPr>
        <p:spPr/>
        <p:txBody>
          <a:bodyPr/>
          <a:lstStyle/>
          <a:p>
            <a:r>
              <a:rPr lang="en-GB" smtClean="0"/>
              <a:t>Slide </a:t>
            </a:r>
            <a:fld id="{06B781AF-4CCF-49B0-A572-DE54FBE5D942}" type="slidenum">
              <a:rPr lang="en-GB" smtClean="0"/>
              <a:pPr/>
              <a:t>15</a:t>
            </a:fld>
            <a:endParaRPr lang="en-GB"/>
          </a:p>
        </p:txBody>
      </p:sp>
      <p:sp>
        <p:nvSpPr>
          <p:cNvPr id="4" name="Footer Placeholder 3"/>
          <p:cNvSpPr>
            <a:spLocks noGrp="1"/>
          </p:cNvSpPr>
          <p:nvPr>
            <p:ph type="ftr" idx="14"/>
          </p:nvPr>
        </p:nvSpPr>
        <p:spPr/>
        <p:txBody>
          <a:bodyPr/>
          <a:lstStyle/>
          <a:p>
            <a:r>
              <a:rPr lang="en-GB" smtClean="0"/>
              <a:t>Osama Aboul-Magd, Huawei Technologies</a:t>
            </a:r>
            <a:endParaRPr lang="en-GB"/>
          </a:p>
        </p:txBody>
      </p:sp>
      <p:sp>
        <p:nvSpPr>
          <p:cNvPr id="3" name="Date Placeholder 2"/>
          <p:cNvSpPr>
            <a:spLocks noGrp="1"/>
          </p:cNvSpPr>
          <p:nvPr>
            <p:ph type="dt" idx="15"/>
          </p:nvPr>
        </p:nvSpPr>
        <p:spPr/>
        <p:txBody>
          <a:bodyPr/>
          <a:lstStyle/>
          <a:p>
            <a:r>
              <a:rPr lang="en-US" dirty="0" smtClean="0"/>
              <a:t>July 2018</a:t>
            </a:r>
            <a:endParaRPr lang="en-GB" dirty="0"/>
          </a:p>
        </p:txBody>
      </p:sp>
    </p:spTree>
    <p:extLst>
      <p:ext uri="{BB962C8B-B14F-4D97-AF65-F5344CB8AC3E}">
        <p14:creationId xmlns:p14="http://schemas.microsoft.com/office/powerpoint/2010/main" val="810022101"/>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dirty="0" smtClean="0"/>
              <a:t>July 2018</a:t>
            </a:r>
            <a:endParaRPr lang="en-GB" dirty="0"/>
          </a:p>
        </p:txBody>
      </p:sp>
      <p:sp>
        <p:nvSpPr>
          <p:cNvPr id="8" name="TextBox 7"/>
          <p:cNvSpPr txBox="1"/>
          <p:nvPr/>
        </p:nvSpPr>
        <p:spPr>
          <a:xfrm>
            <a:off x="990600" y="2133600"/>
            <a:ext cx="4038600" cy="461665"/>
          </a:xfrm>
          <a:prstGeom prst="rect">
            <a:avLst/>
          </a:prstGeom>
          <a:noFill/>
        </p:spPr>
        <p:txBody>
          <a:bodyPr wrap="square" rtlCol="0">
            <a:spAutoFit/>
          </a:bodyPr>
          <a:lstStyle/>
          <a:p>
            <a:r>
              <a:rPr lang="en-US" dirty="0" smtClean="0">
                <a:solidFill>
                  <a:schemeClr val="tx1"/>
                </a:solidFill>
              </a:rPr>
              <a:t>Updated on Monday </a:t>
            </a:r>
            <a:r>
              <a:rPr lang="en-US" smtClean="0">
                <a:solidFill>
                  <a:schemeClr val="tx1"/>
                </a:solidFill>
              </a:rPr>
              <a:t>at noon</a:t>
            </a:r>
            <a:endParaRPr lang="en-US" dirty="0">
              <a:solidFill>
                <a:schemeClr val="tx1"/>
              </a:solidFill>
            </a:endParaRPr>
          </a:p>
        </p:txBody>
      </p:sp>
      <p:graphicFrame>
        <p:nvGraphicFramePr>
          <p:cNvPr id="3" name="Object 2"/>
          <p:cNvGraphicFramePr>
            <a:graphicFrameLocks noChangeAspect="1"/>
          </p:cNvGraphicFramePr>
          <p:nvPr>
            <p:extLst>
              <p:ext uri="{D42A27DB-BD31-4B8C-83A1-F6EECF244321}">
                <p14:modId xmlns:p14="http://schemas.microsoft.com/office/powerpoint/2010/main" val="2168062095"/>
              </p:ext>
            </p:extLst>
          </p:nvPr>
        </p:nvGraphicFramePr>
        <p:xfrm>
          <a:off x="4254500" y="3149600"/>
          <a:ext cx="1917700" cy="1687576"/>
        </p:xfrm>
        <a:graphic>
          <a:graphicData uri="http://schemas.openxmlformats.org/presentationml/2006/ole">
            <mc:AlternateContent xmlns:mc="http://schemas.openxmlformats.org/markup-compatibility/2006">
              <mc:Choice xmlns:v="urn:schemas-microsoft-com:vml" Requires="v">
                <p:oleObj spid="_x0000_s1112" name="Worksheet" showAsIcon="1" r:id="rId3" imgW="635000" imgH="558800" progId="Excel.Sheet.12">
                  <p:embed/>
                </p:oleObj>
              </mc:Choice>
              <mc:Fallback>
                <p:oleObj name="Worksheet" showAsIcon="1" r:id="rId3" imgW="635000" imgH="558800" progId="Excel.Sheet.12">
                  <p:embed/>
                  <p:pic>
                    <p:nvPicPr>
                      <p:cNvPr id="0" name=""/>
                      <p:cNvPicPr/>
                      <p:nvPr/>
                    </p:nvPicPr>
                    <p:blipFill>
                      <a:blip r:embed="rId4"/>
                      <a:stretch>
                        <a:fillRect/>
                      </a:stretch>
                    </p:blipFill>
                    <p:spPr>
                      <a:xfrm>
                        <a:off x="4254500" y="3149600"/>
                        <a:ext cx="1917700" cy="1687576"/>
                      </a:xfrm>
                      <a:prstGeom prst="rect">
                        <a:avLst/>
                      </a:prstGeom>
                    </p:spPr>
                  </p:pic>
                </p:oleObj>
              </mc:Fallback>
            </mc:AlternateContent>
          </a:graphicData>
        </a:graphic>
      </p:graphicFrame>
    </p:spTree>
    <p:extLst>
      <p:ext uri="{BB962C8B-B14F-4D97-AF65-F5344CB8AC3E}">
        <p14:creationId xmlns:p14="http://schemas.microsoft.com/office/powerpoint/2010/main" val="2180423223"/>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(11-18/0477r0)</a:t>
            </a:r>
            <a:endParaRPr lang="en-US" dirty="0"/>
          </a:p>
        </p:txBody>
      </p:sp>
      <p:sp>
        <p:nvSpPr>
          <p:cNvPr id="3" name="Content Placeholder 2"/>
          <p:cNvSpPr>
            <a:spLocks noGrp="1"/>
          </p:cNvSpPr>
          <p:nvPr>
            <p:ph idx="1"/>
          </p:nvPr>
        </p:nvSpPr>
        <p:spPr/>
        <p:txBody>
          <a:bodyPr/>
          <a:lstStyle/>
          <a:p>
            <a:r>
              <a:rPr lang="en-US" dirty="0" smtClean="0"/>
              <a:t>Do you accept the concept for punctured NDP (slide 5 to slide 7) in Doc 11-18/0477r0 ?</a:t>
            </a:r>
          </a:p>
          <a:p>
            <a:endParaRPr lang="en-US" dirty="0"/>
          </a:p>
          <a:p>
            <a:r>
              <a:rPr lang="en-US" dirty="0" smtClean="0"/>
              <a:t>Y/N/A: 25/1/21</a:t>
            </a:r>
          </a:p>
          <a:p>
            <a:endParaRPr lang="en-US"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1285941399"/>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(11-18/1183)</a:t>
            </a:r>
            <a:endParaRPr lang="en-US" dirty="0"/>
          </a:p>
        </p:txBody>
      </p:sp>
      <p:sp>
        <p:nvSpPr>
          <p:cNvPr id="3" name="Content Placeholder 2"/>
          <p:cNvSpPr>
            <a:spLocks noGrp="1"/>
          </p:cNvSpPr>
          <p:nvPr>
            <p:ph idx="1"/>
          </p:nvPr>
        </p:nvSpPr>
        <p:spPr/>
        <p:txBody>
          <a:bodyPr/>
          <a:lstStyle/>
          <a:p>
            <a:r>
              <a:rPr lang="en-US" dirty="0" smtClean="0"/>
              <a:t>Do you agree to “Accept” as the resolution to CID 17098 and “Revised – resolved by CID 17098” to CIDs 16817 and 16994? </a:t>
            </a:r>
          </a:p>
          <a:p>
            <a:endParaRPr lang="en-US" dirty="0"/>
          </a:p>
          <a:p>
            <a:r>
              <a:rPr lang="en-US" dirty="0" smtClean="0"/>
              <a:t>No objection to the SP.</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915610584"/>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Agenda for Monday July 9, </a:t>
            </a:r>
            <a:r>
              <a:rPr lang="en-US" altLang="en-US" dirty="0" smtClean="0"/>
              <a:t>13:30 </a:t>
            </a:r>
            <a:r>
              <a:rPr lang="en-US" altLang="en-US" dirty="0"/>
              <a:t>– </a:t>
            </a:r>
            <a:r>
              <a:rPr lang="en-US" altLang="en-US" dirty="0" smtClean="0"/>
              <a:t>15:30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a:t>Summary from May 2018 meeting</a:t>
            </a:r>
          </a:p>
          <a:p>
            <a:pPr lvl="0">
              <a:lnSpc>
                <a:spcPct val="80000"/>
              </a:lnSpc>
              <a:buFont typeface="Arial" panose="020B0604020202020204" pitchFamily="34" charset="0"/>
              <a:buChar char="•"/>
            </a:pPr>
            <a:r>
              <a:rPr lang="en-US" altLang="en-US" dirty="0"/>
              <a:t>TG motions</a:t>
            </a:r>
          </a:p>
          <a:p>
            <a:pPr lvl="1">
              <a:lnSpc>
                <a:spcPct val="80000"/>
              </a:lnSpc>
              <a:buFont typeface="Arial" panose="020B0604020202020204" pitchFamily="34" charset="0"/>
              <a:buChar char="•"/>
            </a:pPr>
            <a:r>
              <a:rPr lang="en-US" altLang="en-US" sz="1800" dirty="0"/>
              <a:t>Approve TG meeting and </a:t>
            </a:r>
            <a:r>
              <a:rPr lang="en-US" altLang="en-US" sz="1800" dirty="0" err="1"/>
              <a:t>Telecon</a:t>
            </a:r>
            <a:r>
              <a:rPr lang="en-US" altLang="en-US" sz="1800" dirty="0"/>
              <a:t> minutes since March 2018 meeting.</a:t>
            </a:r>
          </a:p>
          <a:p>
            <a:pPr lvl="0">
              <a:lnSpc>
                <a:spcPct val="80000"/>
              </a:lnSpc>
              <a:buFont typeface="Arial" panose="020B0604020202020204" pitchFamily="34" charset="0"/>
              <a:buChar char="•"/>
            </a:pPr>
            <a:r>
              <a:rPr lang="en-US" altLang="en-US" dirty="0" smtClean="0"/>
              <a:t>Timeline</a:t>
            </a:r>
          </a:p>
          <a:p>
            <a:pPr lvl="0">
              <a:lnSpc>
                <a:spcPct val="80000"/>
              </a:lnSpc>
              <a:buFont typeface="Arial" panose="020B0604020202020204" pitchFamily="34" charset="0"/>
              <a:buChar char="•"/>
            </a:pPr>
            <a:r>
              <a:rPr lang="en-US" altLang="en-US" dirty="0" smtClean="0"/>
              <a:t>Ad Hoc meeting in September</a:t>
            </a:r>
          </a:p>
          <a:p>
            <a:pPr lvl="0">
              <a:lnSpc>
                <a:spcPct val="80000"/>
              </a:lnSpc>
              <a:buFont typeface="Arial" panose="020B0604020202020204" pitchFamily="34" charset="0"/>
              <a:buChar char="•"/>
            </a:pPr>
            <a:r>
              <a:rPr lang="en-US" altLang="en-US" dirty="0" smtClean="0"/>
              <a:t>WBA Liaison Discussion </a:t>
            </a:r>
          </a:p>
          <a:p>
            <a:pPr lvl="1">
              <a:lnSpc>
                <a:spcPct val="80000"/>
              </a:lnSpc>
              <a:buFont typeface="Arial" panose="020B0604020202020204" pitchFamily="34" charset="0"/>
              <a:buChar char="•"/>
            </a:pPr>
            <a:r>
              <a:rPr lang="en-US" altLang="en-US" dirty="0" smtClean="0"/>
              <a:t>Offline update of the excel tables</a:t>
            </a:r>
          </a:p>
          <a:p>
            <a:pPr lvl="1">
              <a:lnSpc>
                <a:spcPct val="80000"/>
              </a:lnSpc>
              <a:buFont typeface="Arial" panose="020B0604020202020204" pitchFamily="34" charset="0"/>
              <a:buChar char="•"/>
            </a:pPr>
            <a:r>
              <a:rPr lang="en-US" altLang="en-US" dirty="0" smtClean="0"/>
              <a:t>Revisit later in the week</a:t>
            </a:r>
            <a:endParaRPr lang="en-US" altLang="en-US" dirty="0"/>
          </a:p>
          <a:p>
            <a:pPr lvl="0">
              <a:lnSpc>
                <a:spcPct val="80000"/>
              </a:lnSpc>
              <a:buFont typeface="Arial" panose="020B0604020202020204" pitchFamily="34" charset="0"/>
              <a:buChar char="•"/>
            </a:pPr>
            <a:r>
              <a:rPr lang="en-US" altLang="en-US" dirty="0"/>
              <a:t>Presentations and Comment </a:t>
            </a:r>
            <a:r>
              <a:rPr lang="en-US" altLang="en-US" dirty="0" smtClean="0"/>
              <a:t>Resolution</a:t>
            </a:r>
          </a:p>
          <a:p>
            <a:pPr lvl="1">
              <a:lnSpc>
                <a:spcPct val="80000"/>
              </a:lnSpc>
              <a:buFont typeface="Arial" panose="020B0604020202020204" pitchFamily="34" charset="0"/>
              <a:buChar char="•"/>
            </a:pPr>
            <a:r>
              <a:rPr lang="en-US" altLang="en-US" dirty="0" smtClean="0"/>
              <a:t>11-18/</a:t>
            </a:r>
            <a:endParaRPr lang="en-US" altLang="en-US" dirty="0"/>
          </a:p>
          <a:p>
            <a:pPr lvl="0">
              <a:lnSpc>
                <a:spcPct val="80000"/>
              </a:lnSpc>
              <a:buFont typeface="Arial" panose="020B0604020202020204" pitchFamily="34" charset="0"/>
              <a:buChar char="•"/>
            </a:pPr>
            <a:r>
              <a:rPr lang="en-US" altLang="en-US" dirty="0"/>
              <a:t>Recess</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868209497"/>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smtClean="0">
                <a:solidFill>
                  <a:srgbClr val="0000FF"/>
                </a:solidFill>
                <a:latin typeface="Arial Black" panose="020B0A04020102020204" pitchFamily="34" charset="0"/>
              </a:rPr>
              <a:t/>
            </a:r>
            <a:br>
              <a:rPr lang="en-US" altLang="en-US" dirty="0" smtClean="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
            </a:r>
            <a:br>
              <a:rPr lang="en-US" altLang="en-US" dirty="0">
                <a:solidFill>
                  <a:srgbClr val="0000FF"/>
                </a:solidFill>
                <a:latin typeface="Arial Black" panose="020B0A04020102020204" pitchFamily="34" charset="0"/>
              </a:rPr>
            </a:br>
            <a:r>
              <a:rPr lang="en-US" altLang="en-US" dirty="0" smtClean="0">
                <a:solidFill>
                  <a:srgbClr val="0000FF"/>
                </a:solidFill>
                <a:latin typeface="Arial Black" panose="020B0A04020102020204" pitchFamily="34" charset="0"/>
              </a:rPr>
              <a:t>IEEE </a:t>
            </a:r>
            <a:r>
              <a:rPr lang="en-US" altLang="en-US" dirty="0">
                <a:solidFill>
                  <a:srgbClr val="0000FF"/>
                </a:solidFill>
                <a:latin typeface="Arial Black" panose="020B0A04020102020204" pitchFamily="34" charset="0"/>
              </a:rPr>
              <a:t>802.11 TGax:</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High Efficiency WLAN</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Task Group</a:t>
            </a:r>
            <a:endParaRPr lang="en-GB" dirty="0"/>
          </a:p>
        </p:txBody>
      </p:sp>
      <p:sp>
        <p:nvSpPr>
          <p:cNvPr id="4098" name="Rectangle 2"/>
          <p:cNvSpPr>
            <a:spLocks noGrp="1" noChangeArrowheads="1"/>
          </p:cNvSpPr>
          <p:nvPr>
            <p:ph idx="1"/>
          </p:nvPr>
        </p:nvSpPr>
        <p:spPr>
          <a:xfrm>
            <a:off x="685800" y="2743201"/>
            <a:ext cx="7770813" cy="2971800"/>
          </a:xfrm>
          <a:ln/>
        </p:spPr>
        <p:txBody>
          <a:bodyPr/>
          <a:lstStyle/>
          <a:p>
            <a:pPr algn="ctr">
              <a:lnSpc>
                <a:spcPct val="90000"/>
              </a:lnSpc>
              <a:buFontTx/>
              <a:buNone/>
            </a:pPr>
            <a:r>
              <a:rPr lang="en-GB" dirty="0" smtClean="0"/>
              <a:t> </a:t>
            </a:r>
            <a:r>
              <a:rPr lang="en-US" sz="4000" dirty="0" smtClean="0">
                <a:latin typeface="Arial" panose="020B0604020202020204" pitchFamily="34" charset="0"/>
              </a:rPr>
              <a:t>July 08-13, </a:t>
            </a:r>
            <a:r>
              <a:rPr lang="en-US" sz="4000" dirty="0">
                <a:latin typeface="Arial" panose="020B0604020202020204" pitchFamily="34" charset="0"/>
              </a:rPr>
              <a:t>2018</a:t>
            </a:r>
          </a:p>
          <a:p>
            <a:pPr algn="ctr">
              <a:lnSpc>
                <a:spcPct val="90000"/>
              </a:lnSpc>
              <a:buFontTx/>
              <a:buNone/>
            </a:pPr>
            <a:r>
              <a:rPr lang="en-US" sz="4000" dirty="0" smtClean="0">
                <a:latin typeface="Arial" panose="020B0604020202020204" pitchFamily="34" charset="0"/>
              </a:rPr>
              <a:t>San Diego, California</a:t>
            </a:r>
            <a:endParaRPr lang="en-US" sz="4000" dirty="0">
              <a:latin typeface="Arial" panose="020B0604020202020204" pitchFamily="34" charset="0"/>
            </a:endParaRP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dirty="0">
                <a:latin typeface="Arial" panose="020B0604020202020204" pitchFamily="34" charset="0"/>
              </a:rPr>
              <a:t>Chair: Osama Aboul-Magd (Huawei Technologies)</a:t>
            </a:r>
          </a:p>
          <a:p>
            <a:pPr algn="ctr">
              <a:lnSpc>
                <a:spcPct val="90000"/>
              </a:lnSpc>
              <a:buFontTx/>
              <a:buNone/>
            </a:pPr>
            <a:r>
              <a:rPr lang="en-US" altLang="en-US" dirty="0">
                <a:latin typeface="Arial" panose="020B0604020202020204" pitchFamily="34" charset="0"/>
              </a:rPr>
              <a:t>Vice Chair: </a:t>
            </a:r>
            <a:r>
              <a:rPr lang="en-US" altLang="en-US" dirty="0" smtClean="0">
                <a:latin typeface="Arial" panose="020B0604020202020204" pitchFamily="34" charset="0"/>
              </a:rPr>
              <a:t>Alfred Asterjadhi </a:t>
            </a:r>
            <a:r>
              <a:rPr lang="en-US" altLang="en-US" dirty="0">
                <a:latin typeface="Arial" panose="020B0604020202020204" pitchFamily="34" charset="0"/>
              </a:rPr>
              <a:t>(Qualcomm)</a:t>
            </a:r>
          </a:p>
          <a:p>
            <a:pPr algn="ctr">
              <a:lnSpc>
                <a:spcPct val="90000"/>
              </a:lnSpc>
              <a:buFontTx/>
              <a:buNone/>
            </a:pPr>
            <a:r>
              <a:rPr lang="en-US" altLang="en-US" dirty="0">
                <a:latin typeface="Arial" panose="020B0604020202020204" pitchFamily="34" charset="0"/>
              </a:rPr>
              <a:t>Vice Chair: Ron </a:t>
            </a:r>
            <a:r>
              <a:rPr lang="en-US" altLang="en-US" dirty="0" err="1">
                <a:latin typeface="Arial" panose="020B0604020202020204" pitchFamily="34" charset="0"/>
              </a:rPr>
              <a:t>Porat</a:t>
            </a:r>
            <a:r>
              <a:rPr lang="en-US" altLang="en-US" dirty="0">
                <a:latin typeface="Arial" panose="020B0604020202020204" pitchFamily="34" charset="0"/>
              </a:rPr>
              <a:t> (Broadcom)</a:t>
            </a:r>
            <a:endParaRPr lang="en-US" altLang="en-US" sz="2000" dirty="0">
              <a:latin typeface="Arial" panose="020B0604020202020204" pitchFamily="34" charset="0"/>
            </a:endParaRPr>
          </a:p>
          <a:p>
            <a:pPr algn="ctr">
              <a:lnSpc>
                <a:spcPct val="90000"/>
              </a:lnSpc>
              <a:buFontTx/>
              <a:buNone/>
            </a:pPr>
            <a:r>
              <a:rPr lang="en-US" altLang="en-US" dirty="0">
                <a:latin typeface="Arial" panose="020B0604020202020204" pitchFamily="34" charset="0"/>
              </a:rPr>
              <a:t>Secretary: Yasuhiko Inoue (NTT)</a:t>
            </a:r>
          </a:p>
          <a:p>
            <a:pPr algn="ctr">
              <a:lnSpc>
                <a:spcPct val="90000"/>
              </a:lnSpc>
              <a:buFontTx/>
              <a:buNone/>
            </a:pPr>
            <a:r>
              <a:rPr lang="en-US" altLang="en-US" dirty="0">
                <a:latin typeface="Arial" panose="020B0604020202020204" pitchFamily="34" charset="0"/>
              </a:rPr>
              <a:t>Technical Editor: Robert Stacey (Intel)</a:t>
            </a:r>
            <a:endParaRPr lang="en-CA" altLang="en-US"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4" name="Date Placeholder 3"/>
          <p:cNvSpPr>
            <a:spLocks noGrp="1"/>
          </p:cNvSpPr>
          <p:nvPr>
            <p:ph type="dt" idx="15"/>
          </p:nvPr>
        </p:nvSpPr>
        <p:spPr/>
        <p:txBody>
          <a:bodyPr/>
          <a:lstStyle/>
          <a:p>
            <a:r>
              <a:rPr lang="en-US" dirty="0" smtClean="0"/>
              <a:t>July 2018</a:t>
            </a:r>
            <a:endParaRPr lang="en-GB" dirty="0"/>
          </a:p>
        </p:txBody>
      </p:sp>
    </p:spTree>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 from May 2018</a:t>
            </a:r>
            <a:endParaRPr lang="en-US" dirty="0"/>
          </a:p>
        </p:txBody>
      </p:sp>
      <p:sp>
        <p:nvSpPr>
          <p:cNvPr id="3" name="Content Placeholder 2"/>
          <p:cNvSpPr>
            <a:spLocks noGrp="1"/>
          </p:cNvSpPr>
          <p:nvPr>
            <p:ph idx="1"/>
          </p:nvPr>
        </p:nvSpPr>
        <p:spPr/>
        <p:txBody>
          <a:bodyPr/>
          <a:lstStyle/>
          <a:p>
            <a:pPr>
              <a:buFont typeface="Arial"/>
              <a:buChar char="•"/>
            </a:pPr>
            <a:r>
              <a:rPr lang="en-US" dirty="0" smtClean="0"/>
              <a:t>Completed the comment resolution on draft D2.0.</a:t>
            </a:r>
          </a:p>
          <a:p>
            <a:pPr>
              <a:buFont typeface="Arial"/>
              <a:buChar char="•"/>
            </a:pPr>
            <a:r>
              <a:rPr lang="en-US" dirty="0" smtClean="0"/>
              <a:t>Approved a motion to prepare draft D3.0 and start a WG LB.</a:t>
            </a:r>
          </a:p>
          <a:p>
            <a:pPr>
              <a:buFont typeface="Arial"/>
              <a:buChar char="•"/>
            </a:pPr>
            <a:r>
              <a:rPr lang="en-US" dirty="0" smtClean="0"/>
              <a:t>WG LB 223 passed with 86.5%</a:t>
            </a:r>
          </a:p>
          <a:p>
            <a:pPr>
              <a:buFont typeface="Arial"/>
              <a:buChar char="•"/>
            </a:pPr>
            <a:r>
              <a:rPr lang="en-US" dirty="0" smtClean="0"/>
              <a:t>2153 comments on draft D3.0 were received.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dirty="0" smtClean="0"/>
              <a:t>July 2018</a:t>
            </a:r>
            <a:endParaRPr lang="en-GB" dirty="0"/>
          </a:p>
        </p:txBody>
      </p:sp>
    </p:spTree>
    <p:extLst>
      <p:ext uri="{BB962C8B-B14F-4D97-AF65-F5344CB8AC3E}">
        <p14:creationId xmlns:p14="http://schemas.microsoft.com/office/powerpoint/2010/main" val="2264694635"/>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Approval of  TG Minutes </a:t>
            </a:r>
            <a:r>
              <a:rPr lang="en-US" altLang="en-US" dirty="0" smtClean="0"/>
              <a:t>(May 2018 </a:t>
            </a:r>
            <a:r>
              <a:rPr lang="en-US" altLang="en-US" dirty="0"/>
              <a:t>Meeting and </a:t>
            </a:r>
            <a:r>
              <a:rPr lang="en-US" altLang="en-US" dirty="0" err="1"/>
              <a:t>Telecon</a:t>
            </a:r>
            <a:r>
              <a:rPr lang="en-US" altLang="en-US" dirty="0"/>
              <a:t> Minutes) </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en-US" sz="2000" dirty="0"/>
              <a:t>Approve TGax minutes of meetings and teleconferences from </a:t>
            </a:r>
            <a:r>
              <a:rPr lang="en-US" altLang="en-US" sz="2000" dirty="0" smtClean="0"/>
              <a:t>May 2018 Interim meeting </a:t>
            </a:r>
            <a:r>
              <a:rPr lang="en-US" altLang="en-US" sz="2000" dirty="0"/>
              <a:t>to </a:t>
            </a:r>
            <a:r>
              <a:rPr lang="en-US" altLang="en-US" sz="2000" dirty="0" smtClean="0"/>
              <a:t>today</a:t>
            </a:r>
          </a:p>
          <a:p>
            <a:pPr lvl="1">
              <a:buFont typeface="Arial" panose="020B0604020202020204" pitchFamily="34" charset="0"/>
              <a:buChar char="•"/>
            </a:pPr>
            <a:r>
              <a:rPr lang="en-US" altLang="en-US" sz="1600" dirty="0">
                <a:hlinkClick r:id="rId2"/>
              </a:rPr>
              <a:t>https://mentor.ieee.org/802.11/dcn/18/11-18-0888-02-00ax-tgax-may-2018-warsaw-meeting-</a:t>
            </a:r>
            <a:r>
              <a:rPr lang="en-US" altLang="en-US" sz="1600" dirty="0" smtClean="0">
                <a:hlinkClick r:id="rId2"/>
              </a:rPr>
              <a:t>minutes.docx</a:t>
            </a:r>
            <a:r>
              <a:rPr lang="en-US" altLang="en-US" sz="1600" dirty="0" smtClean="0"/>
              <a:t> </a:t>
            </a:r>
          </a:p>
          <a:p>
            <a:pPr lvl="1">
              <a:buFont typeface="Arial" panose="020B0604020202020204" pitchFamily="34" charset="0"/>
              <a:buChar char="•"/>
            </a:pPr>
            <a:r>
              <a:rPr lang="en-US" altLang="en-US" sz="1600" dirty="0">
                <a:hlinkClick r:id="rId3"/>
              </a:rPr>
              <a:t>https://mentor.ieee.org/802.11/dcn/18/11-18-0809-02-00ax-minutes-of-tgax-may-2018-ad-hoc-mac-mu-sr-meeting-in-</a:t>
            </a:r>
            <a:r>
              <a:rPr lang="en-US" altLang="en-US" sz="1600" dirty="0" smtClean="0">
                <a:hlinkClick r:id="rId3"/>
              </a:rPr>
              <a:t>rennes.docx</a:t>
            </a:r>
            <a:r>
              <a:rPr lang="en-US" altLang="en-US" sz="1600" dirty="0" smtClean="0"/>
              <a:t> </a:t>
            </a:r>
          </a:p>
          <a:p>
            <a:pPr lvl="1">
              <a:buFont typeface="Arial" panose="020B0604020202020204" pitchFamily="34" charset="0"/>
              <a:buChar char="•"/>
            </a:pPr>
            <a:r>
              <a:rPr lang="en-US" altLang="en-US" sz="1600" dirty="0">
                <a:hlinkClick r:id="rId4"/>
              </a:rPr>
              <a:t>https://mentor.ieee.org/802.11/dcn/18/11-18-0920-01-00ax-tgax-mac-ad-hoc-may-2018-meeting-</a:t>
            </a:r>
            <a:r>
              <a:rPr lang="en-US" altLang="en-US" sz="1600" dirty="0" smtClean="0">
                <a:hlinkClick r:id="rId4"/>
              </a:rPr>
              <a:t>minutes.docx</a:t>
            </a:r>
            <a:r>
              <a:rPr lang="en-US" altLang="en-US" sz="1600" dirty="0" smtClean="0"/>
              <a:t> </a:t>
            </a:r>
          </a:p>
          <a:p>
            <a:pPr lvl="1">
              <a:buFont typeface="Arial" panose="020B0604020202020204" pitchFamily="34" charset="0"/>
              <a:buChar char="•"/>
            </a:pPr>
            <a:endParaRPr lang="en-US" altLang="en-US" sz="1600" dirty="0"/>
          </a:p>
          <a:p>
            <a:pPr lvl="1">
              <a:buFont typeface="Arial" panose="020B0604020202020204" pitchFamily="34" charset="0"/>
              <a:buChar char="•"/>
            </a:pPr>
            <a:endParaRPr lang="en-US" altLang="en-US" sz="1600" dirty="0"/>
          </a:p>
          <a:p>
            <a:pPr>
              <a:buFont typeface="Arial" panose="020B0604020202020204" pitchFamily="34" charset="0"/>
              <a:buChar char="•"/>
            </a:pPr>
            <a:r>
              <a:rPr lang="en-US" altLang="en-US" sz="2000" dirty="0"/>
              <a:t>Move:	</a:t>
            </a:r>
            <a:r>
              <a:rPr lang="en-US" altLang="en-US" sz="2000" dirty="0" smtClean="0"/>
              <a:t>Al </a:t>
            </a:r>
            <a:r>
              <a:rPr lang="en-US" altLang="en-US" sz="2000" dirty="0" err="1" smtClean="0"/>
              <a:t>Petrick</a:t>
            </a:r>
            <a:r>
              <a:rPr lang="en-US" altLang="en-US" sz="2000" dirty="0"/>
              <a:t>	Second</a:t>
            </a:r>
            <a:r>
              <a:rPr lang="en-US" altLang="en-US" sz="2000" dirty="0" smtClean="0"/>
              <a:t>: Stuart Kerry</a:t>
            </a:r>
          </a:p>
          <a:p>
            <a:pPr>
              <a:buFont typeface="Arial" panose="020B0604020202020204" pitchFamily="34" charset="0"/>
              <a:buChar char="•"/>
            </a:pPr>
            <a:r>
              <a:rPr lang="en-US" altLang="en-US" sz="2000" dirty="0" smtClean="0"/>
              <a:t>Accepted with no objection</a:t>
            </a:r>
            <a:endParaRPr lang="en-US" altLang="en-US" sz="200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dirty="0" smtClean="0"/>
              <a:t>July 2018</a:t>
            </a:r>
            <a:endParaRPr lang="en-GB" dirty="0"/>
          </a:p>
        </p:txBody>
      </p:sp>
    </p:spTree>
    <p:extLst>
      <p:ext uri="{BB962C8B-B14F-4D97-AF65-F5344CB8AC3E}">
        <p14:creationId xmlns:p14="http://schemas.microsoft.com/office/powerpoint/2010/main" val="1843704427"/>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33400"/>
            <a:ext cx="7770813" cy="1065213"/>
          </a:xfrm>
        </p:spPr>
        <p:txBody>
          <a:bodyPr/>
          <a:lstStyle/>
          <a:p>
            <a:r>
              <a:rPr lang="en-US" dirty="0" smtClean="0"/>
              <a:t>Timeline</a:t>
            </a:r>
            <a:endParaRPr lang="en-US" dirty="0"/>
          </a:p>
        </p:txBody>
      </p:sp>
      <p:sp>
        <p:nvSpPr>
          <p:cNvPr id="3" name="Content Placeholder 2"/>
          <p:cNvSpPr>
            <a:spLocks noGrp="1"/>
          </p:cNvSpPr>
          <p:nvPr>
            <p:ph idx="1"/>
          </p:nvPr>
        </p:nvSpPr>
        <p:spPr>
          <a:xfrm>
            <a:off x="381000" y="1447800"/>
            <a:ext cx="8458200" cy="4113213"/>
          </a:xfrm>
        </p:spPr>
        <p:txBody>
          <a:bodyPr/>
          <a:lstStyle/>
          <a:p>
            <a:pPr>
              <a:buFont typeface="Arial" panose="020B0604020202020204" pitchFamily="34" charset="0"/>
              <a:buChar char="•"/>
            </a:pPr>
            <a:r>
              <a:rPr lang="en-US" altLang="zh-CN" sz="1800" dirty="0" smtClean="0"/>
              <a:t>July </a:t>
            </a:r>
            <a:r>
              <a:rPr lang="en-US" altLang="zh-CN" sz="1800" dirty="0"/>
              <a:t>2014: start of the TG</a:t>
            </a:r>
          </a:p>
          <a:p>
            <a:pPr>
              <a:buFont typeface="Arial" panose="020B0604020202020204" pitchFamily="34" charset="0"/>
              <a:buChar char="•"/>
            </a:pPr>
            <a:r>
              <a:rPr lang="en-US" altLang="zh-CN" sz="1800" dirty="0"/>
              <a:t>Nov. 2014: First draft of the TG SFD was approved</a:t>
            </a:r>
          </a:p>
          <a:p>
            <a:pPr>
              <a:buFont typeface="Arial" panose="020B0604020202020204" pitchFamily="34" charset="0"/>
              <a:buChar char="•"/>
            </a:pPr>
            <a:r>
              <a:rPr lang="en-US" altLang="zh-CN" sz="1800" dirty="0"/>
              <a:t>Jan. 2016: proposed TG draft</a:t>
            </a:r>
          </a:p>
          <a:p>
            <a:pPr>
              <a:buFont typeface="Arial" panose="020B0604020202020204" pitchFamily="34" charset="0"/>
              <a:buChar char="•"/>
            </a:pPr>
            <a:r>
              <a:rPr lang="en-US" altLang="zh-CN" sz="1800" dirty="0" smtClean="0"/>
              <a:t>July </a:t>
            </a:r>
            <a:r>
              <a:rPr lang="en-US" altLang="zh-CN" sz="1800" dirty="0"/>
              <a:t>2016: Draft D0.1 was approved and CC started</a:t>
            </a:r>
          </a:p>
          <a:p>
            <a:pPr>
              <a:buFont typeface="Arial" panose="020B0604020202020204" pitchFamily="34" charset="0"/>
              <a:buChar char="•"/>
            </a:pPr>
            <a:r>
              <a:rPr lang="en-US" altLang="zh-CN" sz="1800" dirty="0">
                <a:solidFill>
                  <a:srgbClr val="FF0000"/>
                </a:solidFill>
              </a:rPr>
              <a:t>November 2016: Draft 1.0 and WG letter ballot – Failed (57.77%)</a:t>
            </a:r>
          </a:p>
          <a:p>
            <a:pPr lvl="1">
              <a:buFont typeface="Arial" panose="020B0604020202020204" pitchFamily="34" charset="0"/>
              <a:buChar char="•"/>
            </a:pPr>
            <a:r>
              <a:rPr lang="en-US" altLang="zh-CN" sz="1200" dirty="0">
                <a:solidFill>
                  <a:srgbClr val="FF0000"/>
                </a:solidFill>
              </a:rPr>
              <a:t>LB-225: opened Dec. 1</a:t>
            </a:r>
            <a:r>
              <a:rPr lang="en-US" altLang="zh-CN" sz="1200" baseline="30000" dirty="0">
                <a:solidFill>
                  <a:srgbClr val="FF0000"/>
                </a:solidFill>
              </a:rPr>
              <a:t>st</a:t>
            </a:r>
            <a:r>
              <a:rPr lang="en-US" altLang="zh-CN" sz="1200" dirty="0">
                <a:solidFill>
                  <a:srgbClr val="FF0000"/>
                </a:solidFill>
              </a:rPr>
              <a:t> 2016 and closed </a:t>
            </a:r>
            <a:r>
              <a:rPr lang="en-US" altLang="zh-CN" sz="1200" dirty="0" smtClean="0">
                <a:solidFill>
                  <a:srgbClr val="FF0000"/>
                </a:solidFill>
              </a:rPr>
              <a:t>January </a:t>
            </a:r>
            <a:r>
              <a:rPr lang="en-US" altLang="zh-CN" sz="1200" dirty="0">
                <a:solidFill>
                  <a:srgbClr val="FF0000"/>
                </a:solidFill>
              </a:rPr>
              <a:t>8</a:t>
            </a:r>
            <a:r>
              <a:rPr lang="en-US" altLang="zh-CN" sz="1200" baseline="30000" dirty="0">
                <a:solidFill>
                  <a:srgbClr val="FF0000"/>
                </a:solidFill>
              </a:rPr>
              <a:t>th</a:t>
            </a:r>
            <a:r>
              <a:rPr lang="en-US" altLang="zh-CN" sz="1200" dirty="0">
                <a:solidFill>
                  <a:srgbClr val="FF0000"/>
                </a:solidFill>
              </a:rPr>
              <a:t> 2017</a:t>
            </a:r>
          </a:p>
          <a:p>
            <a:pPr>
              <a:buFont typeface="Arial" panose="020B0604020202020204" pitchFamily="34" charset="0"/>
              <a:buChar char="•"/>
            </a:pPr>
            <a:r>
              <a:rPr lang="en-US" altLang="zh-CN" sz="1800" dirty="0">
                <a:solidFill>
                  <a:srgbClr val="FF0000"/>
                </a:solidFill>
              </a:rPr>
              <a:t>September 2017: Draft 2.0 and WG letter ballot – Failed (62.84%)</a:t>
            </a:r>
          </a:p>
          <a:p>
            <a:pPr lvl="1">
              <a:buFont typeface="Arial" panose="020B0604020202020204" pitchFamily="34" charset="0"/>
              <a:buChar char="•"/>
            </a:pPr>
            <a:r>
              <a:rPr lang="en-US" altLang="zh-CN" sz="1200" dirty="0">
                <a:solidFill>
                  <a:srgbClr val="FF0000"/>
                </a:solidFill>
              </a:rPr>
              <a:t>LB-230: opened Oct 5</a:t>
            </a:r>
            <a:r>
              <a:rPr lang="en-US" altLang="zh-CN" sz="1200" baseline="30000" dirty="0">
                <a:solidFill>
                  <a:srgbClr val="FF0000"/>
                </a:solidFill>
              </a:rPr>
              <a:t>th</a:t>
            </a:r>
            <a:r>
              <a:rPr lang="en-US" altLang="zh-CN" sz="1200" dirty="0">
                <a:solidFill>
                  <a:srgbClr val="FF0000"/>
                </a:solidFill>
              </a:rPr>
              <a:t> and closed Nov 4</a:t>
            </a:r>
            <a:r>
              <a:rPr lang="en-US" altLang="zh-CN" sz="1200" baseline="30000" dirty="0">
                <a:solidFill>
                  <a:srgbClr val="FF0000"/>
                </a:solidFill>
              </a:rPr>
              <a:t>th</a:t>
            </a:r>
            <a:r>
              <a:rPr lang="en-US" altLang="zh-CN" sz="1200" dirty="0">
                <a:solidFill>
                  <a:srgbClr val="FF0000"/>
                </a:solidFill>
              </a:rPr>
              <a:t>, 2017</a:t>
            </a:r>
          </a:p>
          <a:p>
            <a:pPr>
              <a:buFont typeface="Arial" panose="020B0604020202020204" pitchFamily="34" charset="0"/>
              <a:buChar char="•"/>
            </a:pPr>
            <a:r>
              <a:rPr lang="en-CA" altLang="zh-CN" sz="1800" dirty="0" smtClean="0">
                <a:solidFill>
                  <a:srgbClr val="008000"/>
                </a:solidFill>
              </a:rPr>
              <a:t>May </a:t>
            </a:r>
            <a:r>
              <a:rPr lang="en-CA" altLang="zh-CN" sz="1800" dirty="0">
                <a:solidFill>
                  <a:srgbClr val="008000"/>
                </a:solidFill>
              </a:rPr>
              <a:t>2018: Draft 3.0 and WG letter </a:t>
            </a:r>
            <a:r>
              <a:rPr lang="en-CA" altLang="zh-CN" sz="1800" dirty="0" smtClean="0">
                <a:solidFill>
                  <a:srgbClr val="008000"/>
                </a:solidFill>
              </a:rPr>
              <a:t>Ballot</a:t>
            </a:r>
            <a:r>
              <a:rPr lang="en-CA" altLang="zh-CN" sz="1800" dirty="0">
                <a:solidFill>
                  <a:srgbClr val="008000"/>
                </a:solidFill>
              </a:rPr>
              <a:t> </a:t>
            </a:r>
            <a:r>
              <a:rPr lang="en-CA" altLang="zh-CN" sz="1800" dirty="0" smtClean="0">
                <a:solidFill>
                  <a:srgbClr val="008000"/>
                </a:solidFill>
              </a:rPr>
              <a:t>– Passes </a:t>
            </a:r>
            <a:r>
              <a:rPr lang="en-CA" altLang="zh-CN" sz="1800" smtClean="0">
                <a:solidFill>
                  <a:srgbClr val="008000"/>
                </a:solidFill>
              </a:rPr>
              <a:t>(86.5%</a:t>
            </a:r>
            <a:r>
              <a:rPr lang="en-CA" altLang="zh-CN" sz="1800" dirty="0" smtClean="0">
                <a:solidFill>
                  <a:srgbClr val="008000"/>
                </a:solidFill>
              </a:rPr>
              <a:t>)</a:t>
            </a:r>
          </a:p>
          <a:p>
            <a:pPr>
              <a:buFont typeface="Arial" panose="020B0604020202020204" pitchFamily="34" charset="0"/>
              <a:buChar char="•"/>
            </a:pPr>
            <a:r>
              <a:rPr lang="en-CA" altLang="zh-CN" sz="1800" dirty="0" smtClean="0">
                <a:solidFill>
                  <a:schemeClr val="tx1"/>
                </a:solidFill>
              </a:rPr>
              <a:t>November 2018: Draft 4.0 and </a:t>
            </a:r>
            <a:r>
              <a:rPr lang="en-CA" altLang="zh-CN" sz="1800" dirty="0" err="1" smtClean="0">
                <a:solidFill>
                  <a:schemeClr val="tx1"/>
                </a:solidFill>
              </a:rPr>
              <a:t>Recirc</a:t>
            </a:r>
            <a:r>
              <a:rPr lang="en-CA" altLang="zh-CN" sz="1800" dirty="0" smtClean="0">
                <a:solidFill>
                  <a:schemeClr val="tx1"/>
                </a:solidFill>
              </a:rPr>
              <a:t> </a:t>
            </a:r>
            <a:endParaRPr lang="en-CA" altLang="zh-CN" sz="1800" dirty="0">
              <a:solidFill>
                <a:schemeClr val="tx1"/>
              </a:solidFill>
            </a:endParaRPr>
          </a:p>
          <a:p>
            <a:pPr>
              <a:buFont typeface="Arial" panose="020B0604020202020204" pitchFamily="34" charset="0"/>
              <a:buChar char="•"/>
            </a:pPr>
            <a:r>
              <a:rPr lang="en-CA" altLang="zh-CN" sz="1800" dirty="0">
                <a:solidFill>
                  <a:srgbClr val="FFC000"/>
                </a:solidFill>
              </a:rPr>
              <a:t>July 2018: MDR (Mandatory Document Review)</a:t>
            </a:r>
          </a:p>
          <a:p>
            <a:pPr>
              <a:buFont typeface="Arial" panose="020B0604020202020204" pitchFamily="34" charset="0"/>
              <a:buChar char="•"/>
            </a:pPr>
            <a:r>
              <a:rPr lang="en-CA" altLang="zh-CN" sz="1800" dirty="0">
                <a:solidFill>
                  <a:srgbClr val="FFC000"/>
                </a:solidFill>
              </a:rPr>
              <a:t>February 2019: Formation of SB pool </a:t>
            </a:r>
            <a:endParaRPr lang="en-US" altLang="zh-CN" sz="1400" dirty="0">
              <a:solidFill>
                <a:srgbClr val="FFC000"/>
              </a:solidFill>
            </a:endParaRPr>
          </a:p>
          <a:p>
            <a:pPr>
              <a:buFont typeface="Arial" panose="020B0604020202020204" pitchFamily="34" charset="0"/>
              <a:buChar char="•"/>
            </a:pPr>
            <a:r>
              <a:rPr lang="en-US" altLang="zh-CN" sz="1800" dirty="0" smtClean="0">
                <a:solidFill>
                  <a:schemeClr val="accent6">
                    <a:lumMod val="75000"/>
                  </a:schemeClr>
                </a:solidFill>
              </a:rPr>
              <a:t>July </a:t>
            </a:r>
            <a:r>
              <a:rPr lang="en-US" altLang="zh-CN" sz="1800" dirty="0">
                <a:solidFill>
                  <a:schemeClr val="accent6">
                    <a:lumMod val="75000"/>
                  </a:schemeClr>
                </a:solidFill>
              </a:rPr>
              <a:t>2019: Sponsor Ballot</a:t>
            </a:r>
          </a:p>
          <a:p>
            <a:pPr>
              <a:buFont typeface="Arial" panose="020B0604020202020204" pitchFamily="34" charset="0"/>
              <a:buChar char="•"/>
            </a:pPr>
            <a:r>
              <a:rPr lang="en-CA" altLang="zh-CN" sz="1800" dirty="0">
                <a:solidFill>
                  <a:srgbClr val="FFC000"/>
                </a:solidFill>
              </a:rPr>
              <a:t>December 2019: </a:t>
            </a:r>
            <a:r>
              <a:rPr lang="en-CA" altLang="zh-CN" sz="1800" dirty="0" err="1">
                <a:solidFill>
                  <a:srgbClr val="FFC000"/>
                </a:solidFill>
              </a:rPr>
              <a:t>RevCom</a:t>
            </a:r>
            <a:endParaRPr lang="en-US" altLang="zh-CN" sz="1800" dirty="0">
              <a:solidFill>
                <a:srgbClr val="FFC000"/>
              </a:solidFill>
            </a:endParaRPr>
          </a:p>
          <a:p>
            <a:endParaRPr lang="en-US" sz="2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dirty="0" smtClean="0"/>
              <a:t>July 2018</a:t>
            </a:r>
            <a:endParaRPr lang="en-GB" dirty="0"/>
          </a:p>
        </p:txBody>
      </p:sp>
    </p:spTree>
    <p:extLst>
      <p:ext uri="{BB962C8B-B14F-4D97-AF65-F5344CB8AC3E}">
        <p14:creationId xmlns:p14="http://schemas.microsoft.com/office/powerpoint/2010/main" val="539441825"/>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WBA liaison Discussion</a:t>
            </a:r>
            <a:endParaRPr lang="en-US" dirty="0"/>
          </a:p>
        </p:txBody>
      </p:sp>
      <p:sp>
        <p:nvSpPr>
          <p:cNvPr id="3" name="Content Placeholder 2"/>
          <p:cNvSpPr>
            <a:spLocks noGrp="1"/>
          </p:cNvSpPr>
          <p:nvPr>
            <p:ph idx="1"/>
          </p:nvPr>
        </p:nvSpPr>
        <p:spPr/>
        <p:txBody>
          <a:bodyPr/>
          <a:lstStyle/>
          <a:p>
            <a:r>
              <a:rPr lang="en-US" smtClean="0"/>
              <a:t>All.</a:t>
            </a:r>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2710045793"/>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(11-18/0496)</a:t>
            </a:r>
            <a:endParaRPr lang="en-US" dirty="0"/>
          </a:p>
        </p:txBody>
      </p:sp>
      <p:sp>
        <p:nvSpPr>
          <p:cNvPr id="3" name="Content Placeholder 2"/>
          <p:cNvSpPr>
            <a:spLocks noGrp="1"/>
          </p:cNvSpPr>
          <p:nvPr>
            <p:ph idx="1"/>
          </p:nvPr>
        </p:nvSpPr>
        <p:spPr/>
        <p:txBody>
          <a:bodyPr/>
          <a:lstStyle/>
          <a:p>
            <a:r>
              <a:rPr lang="en-US" dirty="0" smtClean="0"/>
              <a:t>Do you accept text changes related punctured NDP in 11-18/0496r4?</a:t>
            </a:r>
          </a:p>
          <a:p>
            <a:endParaRPr lang="en-US" dirty="0"/>
          </a:p>
          <a:p>
            <a:r>
              <a:rPr lang="en-US" dirty="0" smtClean="0"/>
              <a:t>Y/N/A: 16/14/26</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1658511701"/>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7923213" cy="1065213"/>
          </a:xfrm>
        </p:spPr>
        <p:txBody>
          <a:bodyPr/>
          <a:lstStyle/>
          <a:p>
            <a:r>
              <a:rPr lang="en-US" altLang="en-US" dirty="0"/>
              <a:t>Agenda for </a:t>
            </a:r>
            <a:r>
              <a:rPr lang="en-US" altLang="en-US" dirty="0" smtClean="0"/>
              <a:t>Tuesday July 10, 10:30 </a:t>
            </a:r>
            <a:r>
              <a:rPr lang="en-US" altLang="en-US" dirty="0"/>
              <a:t>– </a:t>
            </a:r>
            <a:r>
              <a:rPr lang="en-US" altLang="en-US" dirty="0" smtClean="0"/>
              <a:t>12:30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lvl="0">
              <a:lnSpc>
                <a:spcPct val="80000"/>
              </a:lnSpc>
              <a:buFont typeface="Arial" panose="020B0604020202020204" pitchFamily="34" charset="0"/>
              <a:buChar char="•"/>
            </a:pPr>
            <a:r>
              <a:rPr lang="en-US" altLang="en-US" dirty="0" smtClean="0"/>
              <a:t>Call </a:t>
            </a:r>
            <a:r>
              <a:rPr lang="en-US" altLang="en-US" dirty="0"/>
              <a:t>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smtClean="0"/>
              <a:t>Presentations </a:t>
            </a:r>
            <a:r>
              <a:rPr lang="en-US" altLang="en-US" dirty="0"/>
              <a:t>and Comment </a:t>
            </a:r>
            <a:r>
              <a:rPr lang="en-US" altLang="en-US" dirty="0" smtClean="0"/>
              <a:t>Resolution</a:t>
            </a:r>
          </a:p>
          <a:p>
            <a:pPr lvl="1">
              <a:lnSpc>
                <a:spcPct val="80000"/>
              </a:lnSpc>
              <a:buFont typeface="Arial" panose="020B0604020202020204" pitchFamily="34" charset="0"/>
              <a:buChar char="•"/>
            </a:pPr>
            <a:r>
              <a:rPr lang="en-US" altLang="en-US" dirty="0" smtClean="0"/>
              <a:t>Report on progress related WBA PHY and MAC tables</a:t>
            </a:r>
          </a:p>
          <a:p>
            <a:pPr lvl="2">
              <a:lnSpc>
                <a:spcPct val="80000"/>
              </a:lnSpc>
              <a:buFont typeface="Arial" panose="020B0604020202020204" pitchFamily="34" charset="0"/>
              <a:buChar char="•"/>
            </a:pPr>
            <a:r>
              <a:rPr lang="en-US" altLang="en-US" dirty="0" smtClean="0"/>
              <a:t>To be discussed on Wednesday</a:t>
            </a:r>
          </a:p>
          <a:p>
            <a:pPr lvl="1">
              <a:lnSpc>
                <a:spcPct val="80000"/>
              </a:lnSpc>
              <a:buFont typeface="Arial" panose="020B0604020202020204" pitchFamily="34" charset="0"/>
              <a:buChar char="•"/>
            </a:pPr>
            <a:r>
              <a:rPr lang="en-US" altLang="en-US" dirty="0" smtClean="0"/>
              <a:t>Submissions</a:t>
            </a:r>
          </a:p>
          <a:p>
            <a:pPr lvl="2">
              <a:lnSpc>
                <a:spcPct val="80000"/>
              </a:lnSpc>
              <a:buFont typeface="Arial" panose="020B0604020202020204" pitchFamily="34" charset="0"/>
              <a:buChar char="•"/>
            </a:pPr>
            <a:r>
              <a:rPr lang="en-US" altLang="en-US" dirty="0" smtClean="0"/>
              <a:t>11-19/1244</a:t>
            </a:r>
          </a:p>
          <a:p>
            <a:pPr lvl="2">
              <a:lnSpc>
                <a:spcPct val="80000"/>
              </a:lnSpc>
              <a:buFont typeface="Arial" panose="020B0604020202020204" pitchFamily="34" charset="0"/>
              <a:buChar char="•"/>
            </a:pPr>
            <a:r>
              <a:rPr lang="en-US" altLang="en-US" dirty="0" smtClean="0"/>
              <a:t>11-18/1219</a:t>
            </a:r>
          </a:p>
          <a:p>
            <a:pPr lvl="2">
              <a:lnSpc>
                <a:spcPct val="80000"/>
              </a:lnSpc>
              <a:buFont typeface="Arial" panose="020B0604020202020204" pitchFamily="34" charset="0"/>
              <a:buChar char="•"/>
            </a:pPr>
            <a:r>
              <a:rPr lang="en-US" altLang="en-US" dirty="0" smtClean="0"/>
              <a:t>11-18/1220</a:t>
            </a:r>
            <a:endParaRPr lang="en-US" altLang="en-US" dirty="0"/>
          </a:p>
          <a:p>
            <a:pPr lvl="0">
              <a:lnSpc>
                <a:spcPct val="80000"/>
              </a:lnSpc>
              <a:buFont typeface="Arial" panose="020B0604020202020204" pitchFamily="34" charset="0"/>
              <a:buChar char="•"/>
            </a:pPr>
            <a:r>
              <a:rPr lang="en-US" altLang="en-US" dirty="0"/>
              <a:t>Recess</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dirty="0" smtClean="0"/>
              <a:t>July 2018</a:t>
            </a:r>
            <a:endParaRPr lang="en-GB" dirty="0"/>
          </a:p>
        </p:txBody>
      </p:sp>
    </p:spTree>
    <p:extLst>
      <p:ext uri="{BB962C8B-B14F-4D97-AF65-F5344CB8AC3E}">
        <p14:creationId xmlns:p14="http://schemas.microsoft.com/office/powerpoint/2010/main" val="1168992856"/>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(11-18/1244)</a:t>
            </a:r>
            <a:endParaRPr lang="en-US" dirty="0"/>
          </a:p>
        </p:txBody>
      </p:sp>
      <p:sp>
        <p:nvSpPr>
          <p:cNvPr id="3" name="Content Placeholder 2"/>
          <p:cNvSpPr>
            <a:spLocks noGrp="1"/>
          </p:cNvSpPr>
          <p:nvPr>
            <p:ph idx="1"/>
          </p:nvPr>
        </p:nvSpPr>
        <p:spPr/>
        <p:txBody>
          <a:bodyPr/>
          <a:lstStyle/>
          <a:p>
            <a:r>
              <a:rPr lang="en-US" dirty="0" smtClean="0"/>
              <a:t>Do you agree to resolutions to CIDs </a:t>
            </a:r>
            <a:r>
              <a:rPr lang="en-GB" dirty="0"/>
              <a:t>15107, 16769, 17122, 15108, 16183, 16467, 15123, 15124, </a:t>
            </a:r>
            <a:r>
              <a:rPr lang="en-GB" dirty="0">
                <a:solidFill>
                  <a:schemeClr val="tx1"/>
                </a:solidFill>
              </a:rPr>
              <a:t>16617,</a:t>
            </a:r>
            <a:r>
              <a:rPr lang="en-GB" dirty="0"/>
              <a:t> 16618</a:t>
            </a:r>
            <a:r>
              <a:rPr lang="en-US" dirty="0"/>
              <a:t> </a:t>
            </a:r>
            <a:r>
              <a:rPr lang="en-US" dirty="0" smtClean="0"/>
              <a:t> in doc 11-18/1244r1?</a:t>
            </a:r>
          </a:p>
          <a:p>
            <a:endParaRPr lang="en-US" dirty="0"/>
          </a:p>
          <a:p>
            <a:r>
              <a:rPr lang="en-US" dirty="0" smtClean="0"/>
              <a:t>SP deferred </a:t>
            </a:r>
          </a:p>
          <a:p>
            <a:r>
              <a:rPr lang="en-US" dirty="0" smtClean="0"/>
              <a:t>SP was considered on Wednesday AM1</a:t>
            </a:r>
          </a:p>
          <a:p>
            <a:r>
              <a:rPr lang="en-US" dirty="0" smtClean="0"/>
              <a:t>Approved with no objection</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3995251338"/>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(11-18/1219)</a:t>
            </a:r>
            <a:endParaRPr lang="en-US" dirty="0"/>
          </a:p>
        </p:txBody>
      </p:sp>
      <p:sp>
        <p:nvSpPr>
          <p:cNvPr id="3" name="Content Placeholder 2"/>
          <p:cNvSpPr>
            <a:spLocks noGrp="1"/>
          </p:cNvSpPr>
          <p:nvPr>
            <p:ph idx="1"/>
          </p:nvPr>
        </p:nvSpPr>
        <p:spPr/>
        <p:txBody>
          <a:bodyPr/>
          <a:lstStyle/>
          <a:p>
            <a:r>
              <a:rPr lang="en-US" dirty="0" smtClean="0"/>
              <a:t>Do you agree to resolution to CID 16602 in doc 11-18/1219r2?</a:t>
            </a:r>
          </a:p>
          <a:p>
            <a:endParaRPr lang="en-US" dirty="0"/>
          </a:p>
          <a:p>
            <a:r>
              <a:rPr lang="en-US" dirty="0" smtClean="0"/>
              <a:t>No objection</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2131019478"/>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(11-18/1220)</a:t>
            </a:r>
            <a:endParaRPr lang="en-US" dirty="0"/>
          </a:p>
        </p:txBody>
      </p:sp>
      <p:sp>
        <p:nvSpPr>
          <p:cNvPr id="3" name="Content Placeholder 2"/>
          <p:cNvSpPr>
            <a:spLocks noGrp="1"/>
          </p:cNvSpPr>
          <p:nvPr>
            <p:ph idx="1"/>
          </p:nvPr>
        </p:nvSpPr>
        <p:spPr/>
        <p:txBody>
          <a:bodyPr/>
          <a:lstStyle/>
          <a:p>
            <a:r>
              <a:rPr lang="en-US" dirty="0" smtClean="0"/>
              <a:t>Do you accept the resolution to CID </a:t>
            </a:r>
            <a:r>
              <a:rPr lang="en-GB" dirty="0" smtClean="0"/>
              <a:t>16596 in doc 11-18/1220r3?</a:t>
            </a:r>
          </a:p>
          <a:p>
            <a:endParaRPr lang="en-GB" dirty="0"/>
          </a:p>
          <a:p>
            <a:r>
              <a:rPr lang="en-GB" dirty="0" smtClean="0"/>
              <a:t>SP is deferred</a:t>
            </a:r>
          </a:p>
          <a:p>
            <a:r>
              <a:rPr lang="en-GB" dirty="0" smtClean="0"/>
              <a:t>Revisited on Thursday AM1</a:t>
            </a:r>
          </a:p>
          <a:p>
            <a:r>
              <a:rPr lang="en-GB" dirty="0" smtClean="0"/>
              <a:t>Accepted with no objection</a:t>
            </a:r>
          </a:p>
          <a:p>
            <a:endParaRPr lang="en-GB" dirty="0" smtClean="0"/>
          </a:p>
          <a:p>
            <a:endParaRPr lang="en-GB" dirty="0"/>
          </a:p>
          <a:p>
            <a:endParaRPr lang="en-US" dirty="0"/>
          </a:p>
          <a:p>
            <a:r>
              <a:rPr lang="en-US" dirty="0" smtClean="0"/>
              <a:t> </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1347284361"/>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008938" cy="1065213"/>
          </a:xfrm>
        </p:spPr>
        <p:txBody>
          <a:bodyPr/>
          <a:lstStyle/>
          <a:p>
            <a:r>
              <a:rPr lang="en-US" altLang="en-US" dirty="0"/>
              <a:t>Agenda for </a:t>
            </a:r>
            <a:r>
              <a:rPr lang="en-US" altLang="en-US" dirty="0" smtClean="0"/>
              <a:t>Tuesday July 10, 16:00 </a:t>
            </a:r>
            <a:r>
              <a:rPr lang="en-US" altLang="en-US" dirty="0"/>
              <a:t>– </a:t>
            </a:r>
            <a:r>
              <a:rPr lang="en-US" altLang="en-US" dirty="0" smtClean="0"/>
              <a:t>18:00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a:t>Presentations and Comment </a:t>
            </a:r>
            <a:r>
              <a:rPr lang="en-US" altLang="en-US" dirty="0" smtClean="0"/>
              <a:t>Resolution</a:t>
            </a:r>
          </a:p>
          <a:p>
            <a:pPr lvl="1">
              <a:lnSpc>
                <a:spcPct val="80000"/>
              </a:lnSpc>
              <a:buFont typeface="Arial" panose="020B0604020202020204" pitchFamily="34" charset="0"/>
              <a:buChar char="•"/>
            </a:pPr>
            <a:r>
              <a:rPr lang="en-US" altLang="en-US" dirty="0" smtClean="0"/>
              <a:t>Submissions related to 6 GHz.</a:t>
            </a:r>
            <a:endParaRPr lang="en-US" altLang="en-US" dirty="0"/>
          </a:p>
          <a:p>
            <a:pPr lvl="0">
              <a:lnSpc>
                <a:spcPct val="80000"/>
              </a:lnSpc>
              <a:buFont typeface="Arial" panose="020B0604020202020204" pitchFamily="34" charset="0"/>
              <a:buChar char="•"/>
            </a:pPr>
            <a:r>
              <a:rPr lang="en-US" altLang="en-US" dirty="0"/>
              <a:t>Recess</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dirty="0" smtClean="0"/>
              <a:t>July 2018</a:t>
            </a:r>
            <a:endParaRPr lang="en-GB" dirty="0"/>
          </a:p>
        </p:txBody>
      </p:sp>
    </p:spTree>
    <p:extLst>
      <p:ext uri="{BB962C8B-B14F-4D97-AF65-F5344CB8AC3E}">
        <p14:creationId xmlns:p14="http://schemas.microsoft.com/office/powerpoint/2010/main" val="486307508"/>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Meeting Protocol</a:t>
            </a:r>
            <a:endParaRPr lang="en-US" dirty="0"/>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dirty="0" smtClean="0"/>
              <a:t>July 2018</a:t>
            </a:r>
            <a:endParaRPr lang="en-GB" dirty="0"/>
          </a:p>
        </p:txBody>
      </p:sp>
    </p:spTree>
    <p:extLst>
      <p:ext uri="{BB962C8B-B14F-4D97-AF65-F5344CB8AC3E}">
        <p14:creationId xmlns:p14="http://schemas.microsoft.com/office/powerpoint/2010/main" val="3254182675"/>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(11-18/1227)</a:t>
            </a:r>
            <a:endParaRPr lang="en-US" dirty="0"/>
          </a:p>
        </p:txBody>
      </p:sp>
      <p:sp>
        <p:nvSpPr>
          <p:cNvPr id="3" name="Content Placeholder 2"/>
          <p:cNvSpPr>
            <a:spLocks noGrp="1"/>
          </p:cNvSpPr>
          <p:nvPr>
            <p:ph idx="1"/>
          </p:nvPr>
        </p:nvSpPr>
        <p:spPr/>
        <p:txBody>
          <a:bodyPr/>
          <a:lstStyle/>
          <a:p>
            <a:r>
              <a:rPr lang="en-US" dirty="0" smtClean="0"/>
              <a:t>Do you accept resolutions to CIDS 15121 and 15825 in doc 11-18/1227r2?</a:t>
            </a:r>
          </a:p>
          <a:p>
            <a:endParaRPr lang="en-US" dirty="0"/>
          </a:p>
          <a:p>
            <a:r>
              <a:rPr lang="en-US" dirty="0" smtClean="0"/>
              <a:t>Straw poll deferred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1546180830"/>
      </p:ext>
    </p:extLst>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(11-18/1211)</a:t>
            </a:r>
            <a:endParaRPr lang="en-US" dirty="0"/>
          </a:p>
        </p:txBody>
      </p:sp>
      <p:sp>
        <p:nvSpPr>
          <p:cNvPr id="3" name="Content Placeholder 2"/>
          <p:cNvSpPr>
            <a:spLocks noGrp="1"/>
          </p:cNvSpPr>
          <p:nvPr>
            <p:ph idx="1"/>
          </p:nvPr>
        </p:nvSpPr>
        <p:spPr/>
        <p:txBody>
          <a:bodyPr/>
          <a:lstStyle/>
          <a:p>
            <a:pPr lvl="0"/>
            <a:r>
              <a:rPr lang="en-US" dirty="0" smtClean="0"/>
              <a:t>Do you accept resolutions to CIDS </a:t>
            </a:r>
            <a:r>
              <a:rPr lang="en-GB" dirty="0"/>
              <a:t>15120, 15121, 15122, 15166, 15414, 15415, 15416, 15829, 15832, 16039, </a:t>
            </a:r>
            <a:endParaRPr lang="en-US" dirty="0"/>
          </a:p>
          <a:p>
            <a:r>
              <a:rPr lang="en-GB" dirty="0"/>
              <a:t>16074, 16227, 16251, 16444, 16446, 16690, 17090</a:t>
            </a:r>
            <a:r>
              <a:rPr lang="en-US" dirty="0"/>
              <a:t> </a:t>
            </a:r>
            <a:r>
              <a:rPr lang="en-US" dirty="0" smtClean="0"/>
              <a:t>in doc 11-18/1211r0?</a:t>
            </a:r>
          </a:p>
          <a:p>
            <a:endParaRPr lang="en-US" dirty="0"/>
          </a:p>
          <a:p>
            <a:endParaRPr lang="en-US" dirty="0" smtClean="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980404442"/>
      </p:ext>
    </p:extLst>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685800"/>
            <a:ext cx="8610600" cy="1065213"/>
          </a:xfrm>
        </p:spPr>
        <p:txBody>
          <a:bodyPr/>
          <a:lstStyle/>
          <a:p>
            <a:r>
              <a:rPr lang="en-US" altLang="en-US" dirty="0"/>
              <a:t>Agenda for </a:t>
            </a:r>
            <a:r>
              <a:rPr lang="en-US" altLang="en-US" dirty="0" smtClean="0"/>
              <a:t>Wednesday July 11, 08:00 </a:t>
            </a:r>
            <a:r>
              <a:rPr lang="en-US" altLang="en-US" dirty="0"/>
              <a:t>– </a:t>
            </a:r>
            <a:r>
              <a:rPr lang="en-US" altLang="en-US" dirty="0" smtClean="0"/>
              <a:t>10:00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a:lnSpc>
                <a:spcPct val="80000"/>
              </a:lnSpc>
              <a:buFont typeface="Arial" panose="020B0604020202020204" pitchFamily="34" charset="0"/>
              <a:buChar char="•"/>
            </a:pPr>
            <a:r>
              <a:rPr lang="en-US" altLang="en-US" dirty="0"/>
              <a:t>Call meeting to order </a:t>
            </a:r>
          </a:p>
          <a:p>
            <a:pPr>
              <a:buFont typeface="Arial" panose="020B0604020202020204" pitchFamily="34" charset="0"/>
              <a:buChar char="•"/>
            </a:pPr>
            <a:r>
              <a:rPr lang="en-US" altLang="en-US" dirty="0"/>
              <a:t>IEEE-SA IPR policy and </a:t>
            </a:r>
            <a:r>
              <a:rPr lang="en-US" altLang="en-US" dirty="0" smtClean="0"/>
              <a:t>Procedure</a:t>
            </a:r>
          </a:p>
          <a:p>
            <a:pPr>
              <a:buFont typeface="Arial" panose="020B0604020202020204" pitchFamily="34" charset="0"/>
              <a:buChar char="•"/>
            </a:pPr>
            <a:r>
              <a:rPr lang="en-US" altLang="en-US" dirty="0" smtClean="0"/>
              <a:t>802.19 comments discussion and UWB/Wi-Fi coexistence issues. 8:00 – 9:00</a:t>
            </a:r>
          </a:p>
          <a:p>
            <a:pPr>
              <a:buFont typeface="Arial" panose="020B0604020202020204" pitchFamily="34" charset="0"/>
              <a:buChar char="•"/>
            </a:pPr>
            <a:r>
              <a:rPr lang="en-US" altLang="en-US" dirty="0" smtClean="0"/>
              <a:t>PAR Extension and </a:t>
            </a:r>
            <a:r>
              <a:rPr lang="en-US" altLang="en-US" smtClean="0"/>
              <a:t>CSD Vote</a:t>
            </a:r>
            <a:endParaRPr lang="en-US" altLang="en-US" dirty="0" smtClean="0"/>
          </a:p>
          <a:p>
            <a:pPr>
              <a:lnSpc>
                <a:spcPct val="80000"/>
              </a:lnSpc>
              <a:buFont typeface="Arial" panose="020B0604020202020204" pitchFamily="34" charset="0"/>
              <a:buChar char="•"/>
            </a:pPr>
            <a:r>
              <a:rPr lang="en-US" altLang="en-US" dirty="0" smtClean="0"/>
              <a:t>Presentations </a:t>
            </a:r>
            <a:r>
              <a:rPr lang="en-US" altLang="en-US" dirty="0"/>
              <a:t>and Comment </a:t>
            </a:r>
            <a:r>
              <a:rPr lang="en-US" altLang="en-US" dirty="0" smtClean="0"/>
              <a:t>Resolution</a:t>
            </a:r>
            <a:endParaRPr lang="en-US" altLang="en-US" dirty="0"/>
          </a:p>
          <a:p>
            <a:pPr>
              <a:lnSpc>
                <a:spcPct val="80000"/>
              </a:lnSpc>
              <a:buFont typeface="Arial" panose="020B0604020202020204" pitchFamily="34" charset="0"/>
              <a:buChar char="•"/>
            </a:pPr>
            <a:r>
              <a:rPr lang="en-US" altLang="en-US" dirty="0"/>
              <a:t>Recess</a:t>
            </a:r>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dirty="0" smtClean="0"/>
              <a:t>July 2018</a:t>
            </a:r>
            <a:endParaRPr lang="en-GB" dirty="0"/>
          </a:p>
        </p:txBody>
      </p:sp>
    </p:spTree>
    <p:extLst>
      <p:ext uri="{BB962C8B-B14F-4D97-AF65-F5344CB8AC3E}">
        <p14:creationId xmlns:p14="http://schemas.microsoft.com/office/powerpoint/2010/main" val="2655308140"/>
      </p:ext>
    </p:extLst>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 Extension Motion</a:t>
            </a:r>
            <a:endParaRPr lang="en-US" dirty="0"/>
          </a:p>
        </p:txBody>
      </p:sp>
      <p:sp>
        <p:nvSpPr>
          <p:cNvPr id="3" name="Content Placeholder 2"/>
          <p:cNvSpPr>
            <a:spLocks noGrp="1"/>
          </p:cNvSpPr>
          <p:nvPr>
            <p:ph idx="1"/>
          </p:nvPr>
        </p:nvSpPr>
        <p:spPr/>
        <p:txBody>
          <a:bodyPr/>
          <a:lstStyle/>
          <a:p>
            <a:r>
              <a:rPr lang="en-US" dirty="0" smtClean="0"/>
              <a:t>Move to approve the </a:t>
            </a:r>
            <a:r>
              <a:rPr lang="en-US" dirty="0" err="1" smtClean="0"/>
              <a:t>TGax</a:t>
            </a:r>
            <a:r>
              <a:rPr lang="en-US" dirty="0" smtClean="0"/>
              <a:t> PAR extension in doc 11-18/0870r2</a:t>
            </a:r>
          </a:p>
          <a:p>
            <a:endParaRPr lang="en-US" dirty="0"/>
          </a:p>
          <a:p>
            <a:pPr>
              <a:buFont typeface="Arial"/>
              <a:buChar char="•"/>
            </a:pPr>
            <a:r>
              <a:rPr lang="en-US" dirty="0" smtClean="0"/>
              <a:t>Move:	Stuart Kerry		Second: Al </a:t>
            </a:r>
            <a:r>
              <a:rPr lang="en-US" dirty="0" err="1" smtClean="0"/>
              <a:t>Petrick</a:t>
            </a:r>
            <a:endParaRPr lang="en-US" dirty="0" smtClean="0"/>
          </a:p>
          <a:p>
            <a:pPr>
              <a:buFont typeface="Arial"/>
              <a:buChar char="•"/>
            </a:pPr>
            <a:endParaRPr lang="en-US" dirty="0"/>
          </a:p>
          <a:p>
            <a:pPr>
              <a:buFont typeface="Arial"/>
              <a:buChar char="•"/>
            </a:pPr>
            <a:r>
              <a:rPr lang="en-US" dirty="0" smtClean="0"/>
              <a:t>Y/N/A:57/0/0</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412320147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CSD Motion</a:t>
            </a:r>
            <a:endParaRPr lang="en-US" dirty="0"/>
          </a:p>
        </p:txBody>
      </p:sp>
      <p:sp>
        <p:nvSpPr>
          <p:cNvPr id="3" name="Content Placeholder 2"/>
          <p:cNvSpPr>
            <a:spLocks noGrp="1"/>
          </p:cNvSpPr>
          <p:nvPr>
            <p:ph idx="1"/>
          </p:nvPr>
        </p:nvSpPr>
        <p:spPr/>
        <p:txBody>
          <a:bodyPr/>
          <a:lstStyle/>
          <a:p>
            <a:r>
              <a:rPr lang="en-US" dirty="0" smtClean="0"/>
              <a:t>Move to approve the </a:t>
            </a:r>
            <a:r>
              <a:rPr lang="en-US" dirty="0" err="1" smtClean="0"/>
              <a:t>TGax</a:t>
            </a:r>
            <a:r>
              <a:rPr lang="en-US" dirty="0" smtClean="0"/>
              <a:t> CSD document in 11-14/0169r2.</a:t>
            </a:r>
          </a:p>
          <a:p>
            <a:endParaRPr lang="en-US" dirty="0"/>
          </a:p>
          <a:p>
            <a:r>
              <a:rPr lang="en-US" dirty="0" smtClean="0"/>
              <a:t>Move:		</a:t>
            </a:r>
            <a:r>
              <a:rPr lang="en-US" dirty="0" err="1" smtClean="0"/>
              <a:t>Staurt</a:t>
            </a:r>
            <a:r>
              <a:rPr lang="en-US" dirty="0" smtClean="0"/>
              <a:t> Kerry		Second: Bin </a:t>
            </a:r>
            <a:r>
              <a:rPr lang="en-US" dirty="0" err="1" smtClean="0"/>
              <a:t>Tian</a:t>
            </a:r>
            <a:endParaRPr lang="en-US" dirty="0" smtClean="0"/>
          </a:p>
          <a:p>
            <a:endParaRPr lang="en-US" dirty="0"/>
          </a:p>
          <a:p>
            <a:r>
              <a:rPr lang="en-US" dirty="0" smtClean="0"/>
              <a:t>Y/N/A:58/0/0</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176416663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Response to 802.3 Comments</a:t>
            </a:r>
            <a:endParaRPr lang="en-US" dirty="0"/>
          </a:p>
        </p:txBody>
      </p:sp>
      <p:sp>
        <p:nvSpPr>
          <p:cNvPr id="3" name="Content Placeholder 2"/>
          <p:cNvSpPr>
            <a:spLocks noGrp="1"/>
          </p:cNvSpPr>
          <p:nvPr>
            <p:ph idx="1"/>
          </p:nvPr>
        </p:nvSpPr>
        <p:spPr/>
        <p:txBody>
          <a:bodyPr/>
          <a:lstStyle/>
          <a:p>
            <a:r>
              <a:rPr lang="en-US" dirty="0" smtClean="0"/>
              <a:t>Move to approve the response to 802.3 comments on the </a:t>
            </a:r>
            <a:r>
              <a:rPr lang="en-US" dirty="0" err="1" smtClean="0"/>
              <a:t>TGax</a:t>
            </a:r>
            <a:r>
              <a:rPr lang="en-US" dirty="0" smtClean="0"/>
              <a:t> PAR and CSD in doc 11-18/0870r2</a:t>
            </a:r>
          </a:p>
          <a:p>
            <a:endParaRPr lang="en-US" dirty="0"/>
          </a:p>
          <a:p>
            <a:r>
              <a:rPr lang="en-US" dirty="0" smtClean="0"/>
              <a:t>Move:	Robert Stacey		Second:  Bin </a:t>
            </a:r>
            <a:r>
              <a:rPr lang="en-US" dirty="0" err="1" smtClean="0"/>
              <a:t>Tian</a:t>
            </a:r>
            <a:endParaRPr lang="en-US" dirty="0" smtClean="0"/>
          </a:p>
          <a:p>
            <a:endParaRPr lang="en-US" dirty="0"/>
          </a:p>
          <a:p>
            <a:r>
              <a:rPr lang="en-US" dirty="0" smtClean="0"/>
              <a:t>Y/N/A: 56/0/0</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378360582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a:t>
            </a:r>
            <a:endParaRPr lang="en-US" dirty="0"/>
          </a:p>
        </p:txBody>
      </p:sp>
      <p:sp>
        <p:nvSpPr>
          <p:cNvPr id="3" name="Content Placeholder 2"/>
          <p:cNvSpPr>
            <a:spLocks noGrp="1"/>
          </p:cNvSpPr>
          <p:nvPr>
            <p:ph idx="1"/>
          </p:nvPr>
        </p:nvSpPr>
        <p:spPr/>
        <p:txBody>
          <a:bodyPr/>
          <a:lstStyle/>
          <a:p>
            <a:r>
              <a:rPr lang="en-US" dirty="0" smtClean="0"/>
              <a:t>Do you accept resolutions to CIDs </a:t>
            </a:r>
            <a:r>
              <a:rPr lang="en-GB" dirty="0"/>
              <a:t>15796, 16603, 15797, 15798, 17020, 17021, 17022, 15799, 16598, 17023, 15800, 16599, 16967, 15801, 16600, 15802, 16601, </a:t>
            </a:r>
            <a:r>
              <a:rPr lang="en-GB" dirty="0" smtClean="0"/>
              <a:t>16966</a:t>
            </a:r>
            <a:r>
              <a:rPr lang="en-US" dirty="0" smtClean="0"/>
              <a:t> in doc 11-18/1181r2?</a:t>
            </a:r>
          </a:p>
          <a:p>
            <a:endParaRPr lang="en-US" dirty="0"/>
          </a:p>
          <a:p>
            <a:r>
              <a:rPr lang="en-US" dirty="0" smtClean="0"/>
              <a:t>SP is deferred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2232439563"/>
      </p:ext>
    </p:extLst>
  </p:cSld>
  <p:clrMapOvr>
    <a:masterClrMapping/>
  </p:clrMapOvr>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685800"/>
            <a:ext cx="8686800" cy="1065213"/>
          </a:xfrm>
        </p:spPr>
        <p:txBody>
          <a:bodyPr/>
          <a:lstStyle/>
          <a:p>
            <a:r>
              <a:rPr lang="en-US" altLang="en-US" dirty="0"/>
              <a:t>Agenda for Wednesday </a:t>
            </a:r>
            <a:r>
              <a:rPr lang="en-US" altLang="en-US" dirty="0" smtClean="0"/>
              <a:t>July 11, 16:00 </a:t>
            </a:r>
            <a:r>
              <a:rPr lang="en-US" altLang="en-US" dirty="0"/>
              <a:t>– </a:t>
            </a:r>
            <a:r>
              <a:rPr lang="en-US" altLang="en-US" dirty="0" smtClean="0"/>
              <a:t>18:00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a:t>Presentations and Comment </a:t>
            </a:r>
            <a:r>
              <a:rPr lang="en-US" altLang="en-US" dirty="0" smtClean="0"/>
              <a:t>Resolution</a:t>
            </a:r>
          </a:p>
          <a:p>
            <a:pPr lvl="1">
              <a:lnSpc>
                <a:spcPct val="80000"/>
              </a:lnSpc>
              <a:buFont typeface="Arial" panose="020B0604020202020204" pitchFamily="34" charset="0"/>
              <a:buChar char="•"/>
            </a:pPr>
            <a:r>
              <a:rPr lang="en-US" altLang="en-US" dirty="0" smtClean="0"/>
              <a:t>WBA Liaison Response -11-18/1291</a:t>
            </a:r>
          </a:p>
          <a:p>
            <a:pPr lvl="1">
              <a:lnSpc>
                <a:spcPct val="80000"/>
              </a:lnSpc>
              <a:buFont typeface="Arial" panose="020B0604020202020204" pitchFamily="34" charset="0"/>
              <a:buChar char="•"/>
            </a:pPr>
            <a:r>
              <a:rPr lang="en-US" altLang="en-US" dirty="0" smtClean="0"/>
              <a:t>Others</a:t>
            </a:r>
            <a:endParaRPr lang="en-US" altLang="en-US" dirty="0"/>
          </a:p>
          <a:p>
            <a:pPr lvl="0">
              <a:lnSpc>
                <a:spcPct val="80000"/>
              </a:lnSpc>
              <a:buFont typeface="Arial" panose="020B0604020202020204" pitchFamily="34" charset="0"/>
              <a:buChar char="•"/>
            </a:pPr>
            <a:r>
              <a:rPr lang="en-US" altLang="en-US" dirty="0"/>
              <a:t>Recess</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dirty="0" smtClean="0"/>
              <a:t>July 2018</a:t>
            </a:r>
            <a:endParaRPr lang="en-GB" dirty="0"/>
          </a:p>
        </p:txBody>
      </p:sp>
    </p:spTree>
    <p:extLst>
      <p:ext uri="{BB962C8B-B14F-4D97-AF65-F5344CB8AC3E}">
        <p14:creationId xmlns:p14="http://schemas.microsoft.com/office/powerpoint/2010/main" val="1595913805"/>
      </p:ext>
    </p:extLst>
  </p:cSld>
  <p:clrMapOvr>
    <a:masterClrMapping/>
  </p:clrMapOvr>
  <p:timing>
    <p:tnLst>
      <p:par>
        <p:cTn xmlns:p14="http://schemas.microsoft.com/office/powerpoint/2010/mai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WBA Liaison Motion </a:t>
            </a:r>
            <a:endParaRPr lang="en-US" dirty="0"/>
          </a:p>
        </p:txBody>
      </p:sp>
      <p:sp>
        <p:nvSpPr>
          <p:cNvPr id="3" name="Content Placeholder 2"/>
          <p:cNvSpPr>
            <a:spLocks noGrp="1"/>
          </p:cNvSpPr>
          <p:nvPr>
            <p:ph idx="1"/>
          </p:nvPr>
        </p:nvSpPr>
        <p:spPr/>
        <p:txBody>
          <a:bodyPr/>
          <a:lstStyle/>
          <a:p>
            <a:r>
              <a:rPr lang="en-US" dirty="0" smtClean="0"/>
              <a:t>Move to approve document 11-18/1291r2 as the liaison response to WBA and grant the WG chair editorial privilege.</a:t>
            </a:r>
          </a:p>
          <a:p>
            <a:endParaRPr lang="en-US" dirty="0"/>
          </a:p>
          <a:p>
            <a:r>
              <a:rPr lang="en-US" dirty="0" smtClean="0"/>
              <a:t>Move: </a:t>
            </a:r>
            <a:r>
              <a:rPr lang="en-US" dirty="0" err="1" smtClean="0"/>
              <a:t>Youhan</a:t>
            </a:r>
            <a:r>
              <a:rPr lang="en-US" dirty="0" smtClean="0"/>
              <a:t> Kim			Second:  George </a:t>
            </a:r>
            <a:r>
              <a:rPr lang="en-US" dirty="0" err="1" smtClean="0"/>
              <a:t>Cherian</a:t>
            </a:r>
            <a:endParaRPr lang="en-US" dirty="0" smtClean="0"/>
          </a:p>
          <a:p>
            <a:endParaRPr lang="en-US" dirty="0"/>
          </a:p>
          <a:p>
            <a:r>
              <a:rPr lang="en-US" dirty="0" smtClean="0"/>
              <a:t>Y/N/A:33/0/3</a:t>
            </a:r>
          </a:p>
          <a:p>
            <a:r>
              <a:rPr lang="en-US" dirty="0" smtClean="0"/>
              <a:t>Motion passes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784200622"/>
      </p:ext>
    </p:extLst>
  </p:cSld>
  <p:clrMapOvr>
    <a:masterClrMapping/>
  </p:clrMapOvr>
  <p:timing>
    <p:tnLst>
      <p:par>
        <p:cTn xmlns:p14="http://schemas.microsoft.com/office/powerpoint/2010/mai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(11-18/1246)</a:t>
            </a:r>
            <a:endParaRPr lang="en-US" dirty="0"/>
          </a:p>
        </p:txBody>
      </p:sp>
      <p:sp>
        <p:nvSpPr>
          <p:cNvPr id="3" name="Content Placeholder 2"/>
          <p:cNvSpPr>
            <a:spLocks noGrp="1"/>
          </p:cNvSpPr>
          <p:nvPr>
            <p:ph idx="1"/>
          </p:nvPr>
        </p:nvSpPr>
        <p:spPr/>
        <p:txBody>
          <a:bodyPr/>
          <a:lstStyle/>
          <a:p>
            <a:r>
              <a:rPr lang="en-US" dirty="0" smtClean="0"/>
              <a:t>Do you accept resolutions to CIDs; </a:t>
            </a:r>
            <a:r>
              <a:rPr lang="en-GB" dirty="0"/>
              <a:t>15010, 15011, 15105, 15173, 15372, 15734, 15735, 15736, 15737, 15766, 15864, 15865, 15990, 16615, 16188, 16362, 16488, 16489, </a:t>
            </a:r>
            <a:r>
              <a:rPr lang="en-GB" strike="sngStrike" dirty="0"/>
              <a:t>16602,</a:t>
            </a:r>
            <a:r>
              <a:rPr lang="en-GB" dirty="0"/>
              <a:t> 17016, 17017, 17031, 17033 and </a:t>
            </a:r>
            <a:r>
              <a:rPr lang="en-GB" dirty="0" smtClean="0"/>
              <a:t>17034</a:t>
            </a:r>
            <a:r>
              <a:rPr lang="en-GB" dirty="0"/>
              <a:t> </a:t>
            </a:r>
            <a:r>
              <a:rPr lang="en-GB" dirty="0" smtClean="0"/>
              <a:t>in doc 11-18/1246r1?</a:t>
            </a:r>
          </a:p>
          <a:p>
            <a:endParaRPr lang="en-GB" dirty="0"/>
          </a:p>
          <a:p>
            <a:r>
              <a:rPr lang="en-GB" dirty="0" smtClean="0"/>
              <a:t>SP deferred – Wednesday PM2</a:t>
            </a:r>
          </a:p>
          <a:p>
            <a:endParaRPr lang="en-GB"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2929887192"/>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Attendance</a:t>
            </a:r>
            <a:endParaRPr lang="en-US" dirty="0"/>
          </a:p>
        </p:txBody>
      </p:sp>
      <p:sp>
        <p:nvSpPr>
          <p:cNvPr id="3" name="Content Placeholder 2"/>
          <p:cNvSpPr>
            <a:spLocks noGrp="1"/>
          </p:cNvSpPr>
          <p:nvPr>
            <p:ph idx="1"/>
          </p:nvPr>
        </p:nvSpPr>
        <p:spPr/>
        <p:txBody>
          <a:bodyPr/>
          <a:lstStyle/>
          <a:p>
            <a:pPr marL="457200" indent="-457200"/>
            <a:r>
              <a:rPr lang="en-US" altLang="en-US" dirty="0">
                <a:hlinkClick r:id="rId2"/>
              </a:rPr>
              <a:t>http://newton.meeting.verilan.com</a:t>
            </a:r>
            <a:r>
              <a:rPr lang="en-US" altLang="en-US" dirty="0"/>
              <a:t>  </a:t>
            </a:r>
          </a:p>
          <a:p>
            <a:pPr marL="457200" indent="-457200">
              <a:buFontTx/>
              <a:buNone/>
            </a:pPr>
            <a:endParaRPr lang="en-US" altLang="en-US" sz="3600" dirty="0"/>
          </a:p>
          <a:p>
            <a:pPr marL="457200" indent="-457200">
              <a:buFontTx/>
              <a:buAutoNum type="arabicPeriod"/>
            </a:pPr>
            <a:r>
              <a:rPr lang="en-US" altLang="en-US" sz="3600" dirty="0"/>
              <a:t>Register</a:t>
            </a:r>
          </a:p>
          <a:p>
            <a:pPr marL="457200" indent="-457200">
              <a:buFontTx/>
              <a:buAutoNum type="arabicPeriod"/>
            </a:pPr>
            <a:r>
              <a:rPr lang="en-US" altLang="en-US" sz="3600" dirty="0"/>
              <a:t>Indicate attendance</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dirty="0" smtClean="0"/>
              <a:t>July 2018</a:t>
            </a:r>
            <a:endParaRPr lang="en-GB" dirty="0"/>
          </a:p>
        </p:txBody>
      </p:sp>
    </p:spTree>
    <p:extLst>
      <p:ext uri="{BB962C8B-B14F-4D97-AF65-F5344CB8AC3E}">
        <p14:creationId xmlns:p14="http://schemas.microsoft.com/office/powerpoint/2010/main" val="3930105769"/>
      </p:ext>
    </p:extLst>
  </p:cSld>
  <p:clrMapOvr>
    <a:masterClrMapping/>
  </p:clrMapOvr>
  <p:timing>
    <p:tnLst>
      <p:par>
        <p:cTn xmlns:p14="http://schemas.microsoft.com/office/powerpoint/2010/mai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(11-18/1252)</a:t>
            </a:r>
            <a:endParaRPr lang="en-US" dirty="0"/>
          </a:p>
        </p:txBody>
      </p:sp>
      <p:sp>
        <p:nvSpPr>
          <p:cNvPr id="3" name="Content Placeholder 2"/>
          <p:cNvSpPr>
            <a:spLocks noGrp="1"/>
          </p:cNvSpPr>
          <p:nvPr>
            <p:ph idx="1"/>
          </p:nvPr>
        </p:nvSpPr>
        <p:spPr/>
        <p:txBody>
          <a:bodyPr/>
          <a:lstStyle/>
          <a:p>
            <a:r>
              <a:rPr lang="en-US" dirty="0" smtClean="0"/>
              <a:t>Do you agree to resolutions to CIDs </a:t>
            </a:r>
            <a:r>
              <a:rPr lang="en-GB" dirty="0"/>
              <a:t>15003, 15004, 15187, 15189, 15191, 15192, 15808, 15809, 15852, and 15853</a:t>
            </a:r>
            <a:r>
              <a:rPr lang="en-US" dirty="0"/>
              <a:t> </a:t>
            </a:r>
            <a:r>
              <a:rPr lang="en-US" dirty="0" smtClean="0"/>
              <a:t>in doc 11-18/1252r0?</a:t>
            </a:r>
          </a:p>
          <a:p>
            <a:endParaRPr lang="en-US" dirty="0"/>
          </a:p>
          <a:p>
            <a:r>
              <a:rPr lang="en-US" dirty="0" smtClean="0"/>
              <a:t>Accepted with no objection.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2278046303"/>
      </p:ext>
    </p:extLst>
  </p:cSld>
  <p:clrMapOvr>
    <a:masterClrMapping/>
  </p:clrMapOvr>
  <p:timing>
    <p:tnLst>
      <p:par>
        <p:cTn xmlns:p14="http://schemas.microsoft.com/office/powerpoint/2010/mai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382000" cy="1065213"/>
          </a:xfrm>
        </p:spPr>
        <p:txBody>
          <a:bodyPr/>
          <a:lstStyle/>
          <a:p>
            <a:r>
              <a:rPr lang="en-US" altLang="en-US" dirty="0"/>
              <a:t>Agenda for Thursday </a:t>
            </a:r>
            <a:r>
              <a:rPr lang="en-US" altLang="en-US" dirty="0" smtClean="0"/>
              <a:t>July 12, AM1 and PM1</a:t>
            </a:r>
            <a:endParaRPr lang="en-US" dirty="0"/>
          </a:p>
        </p:txBody>
      </p:sp>
      <p:sp>
        <p:nvSpPr>
          <p:cNvPr id="3" name="Content Placeholder 2"/>
          <p:cNvSpPr>
            <a:spLocks noGrp="1"/>
          </p:cNvSpPr>
          <p:nvPr>
            <p:ph idx="1"/>
          </p:nvPr>
        </p:nvSpPr>
        <p:spPr/>
        <p:txBody>
          <a:bodyPr/>
          <a:lstStyle/>
          <a:p>
            <a:pPr>
              <a:lnSpc>
                <a:spcPct val="80000"/>
              </a:lnSpc>
              <a:buFont typeface="Arial" panose="020B0604020202020204" pitchFamily="34" charset="0"/>
              <a:buChar char="•"/>
            </a:pPr>
            <a:r>
              <a:rPr lang="en-US" altLang="en-US" dirty="0"/>
              <a:t>TG Meeting</a:t>
            </a:r>
          </a:p>
          <a:p>
            <a:pPr>
              <a:lnSpc>
                <a:spcPct val="80000"/>
              </a:lnSpc>
              <a:buFont typeface="Arial" panose="020B0604020202020204" pitchFamily="34" charset="0"/>
              <a:buChar char="•"/>
            </a:pPr>
            <a:r>
              <a:rPr lang="en-US" altLang="en-US" dirty="0"/>
              <a:t>Call Meeting to order</a:t>
            </a:r>
          </a:p>
          <a:p>
            <a:pPr>
              <a:lnSpc>
                <a:spcPct val="80000"/>
              </a:lnSpc>
              <a:buFont typeface="Arial" panose="020B0604020202020204" pitchFamily="34" charset="0"/>
              <a:buChar char="•"/>
            </a:pPr>
            <a:r>
              <a:rPr lang="en-US" altLang="en-US" dirty="0"/>
              <a:t>IEEE-SA IPR policy and </a:t>
            </a:r>
            <a:r>
              <a:rPr lang="en-US" altLang="en-US" dirty="0" smtClean="0"/>
              <a:t>Procedure.</a:t>
            </a:r>
          </a:p>
          <a:p>
            <a:pPr>
              <a:lnSpc>
                <a:spcPct val="80000"/>
              </a:lnSpc>
              <a:buFont typeface="Arial" panose="020B0604020202020204" pitchFamily="34" charset="0"/>
              <a:buChar char="•"/>
            </a:pPr>
            <a:r>
              <a:rPr lang="en-US" altLang="en-US" dirty="0" smtClean="0"/>
              <a:t>Presentations and comment resolution</a:t>
            </a:r>
            <a:endParaRPr lang="en-US" altLang="en-US" dirty="0"/>
          </a:p>
          <a:p>
            <a:pPr>
              <a:lnSpc>
                <a:spcPct val="80000"/>
              </a:lnSpc>
              <a:buFont typeface="Arial" panose="020B0604020202020204" pitchFamily="34" charset="0"/>
              <a:buChar char="•"/>
            </a:pPr>
            <a:r>
              <a:rPr lang="en-US" altLang="en-US" dirty="0" smtClean="0"/>
              <a:t>TG </a:t>
            </a:r>
            <a:r>
              <a:rPr lang="en-US" altLang="en-US" dirty="0"/>
              <a:t>Motions</a:t>
            </a:r>
          </a:p>
          <a:p>
            <a:pPr>
              <a:lnSpc>
                <a:spcPct val="80000"/>
              </a:lnSpc>
              <a:buFont typeface="Arial" panose="020B0604020202020204" pitchFamily="34" charset="0"/>
              <a:buChar char="•"/>
            </a:pPr>
            <a:r>
              <a:rPr lang="en-US" altLang="en-US" dirty="0" smtClean="0"/>
              <a:t>Ad hoc meeting - September</a:t>
            </a:r>
          </a:p>
          <a:p>
            <a:pPr>
              <a:lnSpc>
                <a:spcPct val="80000"/>
              </a:lnSpc>
              <a:buFont typeface="Arial" panose="020B0604020202020204" pitchFamily="34" charset="0"/>
              <a:buChar char="•"/>
            </a:pPr>
            <a:r>
              <a:rPr lang="en-US" altLang="en-US" dirty="0" smtClean="0"/>
              <a:t>Goals </a:t>
            </a:r>
            <a:r>
              <a:rPr lang="en-US" altLang="en-US" dirty="0"/>
              <a:t>for </a:t>
            </a:r>
            <a:r>
              <a:rPr lang="en-US" altLang="en-US" dirty="0" smtClean="0"/>
              <a:t>September 2018</a:t>
            </a:r>
          </a:p>
          <a:p>
            <a:pPr>
              <a:lnSpc>
                <a:spcPct val="80000"/>
              </a:lnSpc>
              <a:buFont typeface="Arial" panose="020B0604020202020204" pitchFamily="34" charset="0"/>
              <a:buChar char="•"/>
            </a:pPr>
            <a:r>
              <a:rPr lang="en-US" altLang="en-US" dirty="0" err="1" smtClean="0"/>
              <a:t>Telecon</a:t>
            </a:r>
            <a:r>
              <a:rPr lang="en-US" altLang="en-US" dirty="0" smtClean="0"/>
              <a:t> </a:t>
            </a:r>
            <a:r>
              <a:rPr lang="en-US" altLang="en-US" dirty="0"/>
              <a:t>Schedule</a:t>
            </a:r>
          </a:p>
          <a:p>
            <a:pPr>
              <a:lnSpc>
                <a:spcPct val="80000"/>
              </a:lnSpc>
              <a:buFont typeface="Arial" panose="020B0604020202020204" pitchFamily="34" charset="0"/>
              <a:buChar char="•"/>
            </a:pPr>
            <a:r>
              <a:rPr lang="en-US" altLang="en-US" dirty="0"/>
              <a:t>Adjourn</a:t>
            </a:r>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dirty="0" smtClean="0"/>
              <a:t>July 2018</a:t>
            </a:r>
            <a:endParaRPr lang="en-GB" dirty="0"/>
          </a:p>
        </p:txBody>
      </p:sp>
    </p:spTree>
    <p:extLst>
      <p:ext uri="{BB962C8B-B14F-4D97-AF65-F5344CB8AC3E}">
        <p14:creationId xmlns:p14="http://schemas.microsoft.com/office/powerpoint/2010/main" val="3344450495"/>
      </p:ext>
    </p:extLst>
  </p:cSld>
  <p:clrMapOvr>
    <a:masterClrMapping/>
  </p:clrMapOvr>
  <p:timing>
    <p:tnLst>
      <p:par>
        <p:cTn xmlns:p14="http://schemas.microsoft.com/office/powerpoint/2010/mai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 Hoc Meeting Options (Sept 5-</a:t>
            </a:r>
            <a:r>
              <a:rPr lang="en-US" dirty="0"/>
              <a:t>7</a:t>
            </a:r>
            <a:r>
              <a:rPr lang="en-US" dirty="0" smtClean="0"/>
              <a:t>)</a:t>
            </a:r>
            <a:endParaRPr lang="en-US" dirty="0"/>
          </a:p>
        </p:txBody>
      </p:sp>
      <p:sp>
        <p:nvSpPr>
          <p:cNvPr id="3" name="Content Placeholder 2"/>
          <p:cNvSpPr>
            <a:spLocks noGrp="1"/>
          </p:cNvSpPr>
          <p:nvPr>
            <p:ph idx="1"/>
          </p:nvPr>
        </p:nvSpPr>
        <p:spPr>
          <a:xfrm>
            <a:off x="685800" y="1676400"/>
            <a:ext cx="7770813" cy="4113213"/>
          </a:xfrm>
        </p:spPr>
        <p:txBody>
          <a:bodyPr/>
          <a:lstStyle/>
          <a:p>
            <a:pPr>
              <a:buFont typeface="Arial"/>
              <a:buChar char="•"/>
            </a:pPr>
            <a:r>
              <a:rPr lang="en-US" dirty="0" smtClean="0"/>
              <a:t>3-day MAC </a:t>
            </a:r>
            <a:r>
              <a:rPr lang="en-US" dirty="0" err="1" smtClean="0"/>
              <a:t>Adhoc</a:t>
            </a:r>
            <a:endParaRPr lang="en-US" dirty="0" smtClean="0"/>
          </a:p>
          <a:p>
            <a:pPr>
              <a:buFont typeface="Arial"/>
              <a:buChar char="•"/>
            </a:pPr>
            <a:r>
              <a:rPr lang="en-US" dirty="0" smtClean="0"/>
              <a:t>1-day PHY ad hoc</a:t>
            </a:r>
          </a:p>
          <a:p>
            <a:pPr>
              <a:buFont typeface="Arial"/>
              <a:buChar char="•"/>
            </a:pPr>
            <a:r>
              <a:rPr lang="en-US" dirty="0" smtClean="0"/>
              <a:t>Location</a:t>
            </a:r>
          </a:p>
          <a:p>
            <a:pPr lvl="1">
              <a:buFont typeface="Arial"/>
              <a:buChar char="•"/>
            </a:pPr>
            <a:r>
              <a:rPr lang="en-US" dirty="0" smtClean="0"/>
              <a:t>Option 1 - 19</a:t>
            </a:r>
          </a:p>
          <a:p>
            <a:pPr lvl="2">
              <a:buFont typeface="Arial"/>
              <a:buChar char="•"/>
            </a:pPr>
            <a:r>
              <a:rPr lang="en-US" dirty="0" smtClean="0"/>
              <a:t>Bay Area</a:t>
            </a:r>
          </a:p>
          <a:p>
            <a:pPr lvl="2">
              <a:buFont typeface="Arial"/>
              <a:buChar char="•"/>
            </a:pPr>
            <a:r>
              <a:rPr lang="en-US" dirty="0" smtClean="0"/>
              <a:t>Host: </a:t>
            </a:r>
            <a:r>
              <a:rPr lang="en-US" dirty="0" err="1" smtClean="0"/>
              <a:t>Tianyu</a:t>
            </a:r>
            <a:r>
              <a:rPr lang="en-US" dirty="0" smtClean="0"/>
              <a:t> (Samsung)</a:t>
            </a:r>
          </a:p>
          <a:p>
            <a:pPr lvl="2">
              <a:buFont typeface="Arial"/>
              <a:buChar char="•"/>
            </a:pPr>
            <a:r>
              <a:rPr lang="en-US" dirty="0" smtClean="0"/>
              <a:t>MAC: 30-person room</a:t>
            </a:r>
          </a:p>
          <a:p>
            <a:pPr lvl="2">
              <a:buFont typeface="Arial"/>
              <a:buChar char="•"/>
            </a:pPr>
            <a:r>
              <a:rPr lang="en-US" dirty="0" smtClean="0"/>
              <a:t>PHY: 20- person room</a:t>
            </a:r>
          </a:p>
          <a:p>
            <a:pPr lvl="1">
              <a:buFont typeface="Arial"/>
              <a:buChar char="•"/>
            </a:pPr>
            <a:r>
              <a:rPr lang="en-US" smtClean="0"/>
              <a:t>Option 2 – 6 </a:t>
            </a:r>
            <a:endParaRPr lang="en-US" dirty="0" smtClean="0"/>
          </a:p>
          <a:p>
            <a:pPr lvl="2">
              <a:buFont typeface="Arial"/>
              <a:buChar char="•"/>
            </a:pPr>
            <a:r>
              <a:rPr lang="en-US" dirty="0" smtClean="0"/>
              <a:t>San Diego and Hawaii</a:t>
            </a:r>
          </a:p>
          <a:p>
            <a:pPr lvl="2">
              <a:buFont typeface="Arial"/>
              <a:buChar char="•"/>
            </a:pPr>
            <a:r>
              <a:rPr lang="en-US" dirty="0" smtClean="0"/>
              <a:t>Host: George (Qualcomm)-San Diego</a:t>
            </a:r>
          </a:p>
          <a:p>
            <a:pPr lvl="2">
              <a:buFont typeface="Arial"/>
              <a:buChar char="•"/>
            </a:pPr>
            <a:r>
              <a:rPr lang="en-US" dirty="0" smtClean="0"/>
              <a:t>MAC: 40-person room in San Diego</a:t>
            </a:r>
          </a:p>
          <a:p>
            <a:pPr lvl="2">
              <a:buFont typeface="Arial"/>
              <a:buChar char="•"/>
            </a:pPr>
            <a:r>
              <a:rPr lang="en-US" dirty="0" smtClean="0"/>
              <a:t>PHY: Meeting Venue in Hawaii – 1-day – Jon arranges a room</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3967425329"/>
      </p:ext>
    </p:extLst>
  </p:cSld>
  <p:clrMapOvr>
    <a:masterClrMapping/>
  </p:clrMapOvr>
  <p:timing>
    <p:tnLst>
      <p:par>
        <p:cTn xmlns:p14="http://schemas.microsoft.com/office/powerpoint/2010/mai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 Hoc Meeting</a:t>
            </a:r>
            <a:endParaRPr lang="en-US" dirty="0"/>
          </a:p>
        </p:txBody>
      </p:sp>
      <p:sp>
        <p:nvSpPr>
          <p:cNvPr id="3" name="Content Placeholder 2"/>
          <p:cNvSpPr>
            <a:spLocks noGrp="1"/>
          </p:cNvSpPr>
          <p:nvPr>
            <p:ph idx="1"/>
          </p:nvPr>
        </p:nvSpPr>
        <p:spPr/>
        <p:txBody>
          <a:bodyPr/>
          <a:lstStyle/>
          <a:p>
            <a:pPr lvl="0">
              <a:spcBef>
                <a:spcPts val="0"/>
              </a:spcBef>
              <a:spcAft>
                <a:spcPts val="0"/>
              </a:spcAft>
              <a:buFont typeface="Symbol" panose="05050102010706020507" pitchFamily="18" charset="2"/>
              <a:buChar char=""/>
              <a:tabLst>
                <a:tab pos="457200" algn="l"/>
              </a:tabLst>
            </a:pPr>
            <a:r>
              <a:rPr lang="en-GB" dirty="0">
                <a:latin typeface="Times New Roman" panose="02020603050405020304" pitchFamily="18" charset="0"/>
                <a:ea typeface="Times New Roman" panose="02020603050405020304" pitchFamily="18" charset="0"/>
              </a:rPr>
              <a:t>Authorize </a:t>
            </a:r>
            <a:r>
              <a:rPr lang="en-GB" dirty="0" err="1" smtClean="0">
                <a:latin typeface="Times New Roman" panose="02020603050405020304" pitchFamily="18" charset="0"/>
                <a:ea typeface="Times New Roman" panose="02020603050405020304" pitchFamily="18" charset="0"/>
              </a:rPr>
              <a:t>TGax</a:t>
            </a:r>
            <a:r>
              <a:rPr lang="en-GB" dirty="0" smtClean="0">
                <a:latin typeface="Times New Roman" panose="02020603050405020304" pitchFamily="18" charset="0"/>
                <a:ea typeface="Times New Roman" panose="02020603050405020304" pitchFamily="18" charset="0"/>
              </a:rPr>
              <a:t> </a:t>
            </a:r>
            <a:r>
              <a:rPr lang="en-GB" dirty="0">
                <a:latin typeface="Times New Roman" panose="02020603050405020304" pitchFamily="18" charset="0"/>
                <a:ea typeface="Times New Roman" panose="02020603050405020304" pitchFamily="18" charset="0"/>
              </a:rPr>
              <a:t>to hold an ad-hoc meeting on </a:t>
            </a:r>
            <a:r>
              <a:rPr lang="en-GB" dirty="0" smtClean="0">
                <a:latin typeface="Times New Roman" panose="02020603050405020304" pitchFamily="18" charset="0"/>
                <a:ea typeface="Times New Roman" panose="02020603050405020304" pitchFamily="18" charset="0"/>
              </a:rPr>
              <a:t>September 5-7 </a:t>
            </a:r>
            <a:r>
              <a:rPr lang="en-GB" dirty="0">
                <a:latin typeface="Times New Roman" panose="02020603050405020304" pitchFamily="18" charset="0"/>
                <a:ea typeface="Times New Roman" panose="02020603050405020304" pitchFamily="18" charset="0"/>
              </a:rPr>
              <a:t>in </a:t>
            </a:r>
            <a:r>
              <a:rPr lang="en-GB" dirty="0" smtClean="0">
                <a:latin typeface="Times New Roman" panose="02020603050405020304" pitchFamily="18" charset="0"/>
                <a:ea typeface="Times New Roman" panose="02020603050405020304" pitchFamily="18" charset="0"/>
              </a:rPr>
              <a:t>the Bay area, </a:t>
            </a:r>
            <a:r>
              <a:rPr lang="en-GB" dirty="0">
                <a:latin typeface="Times New Roman" panose="02020603050405020304" pitchFamily="18" charset="0"/>
                <a:ea typeface="Times New Roman" panose="02020603050405020304" pitchFamily="18" charset="0"/>
              </a:rPr>
              <a:t>for the purpose of </a:t>
            </a:r>
            <a:r>
              <a:rPr lang="en-GB" dirty="0" smtClean="0">
                <a:latin typeface="Times New Roman" panose="02020603050405020304" pitchFamily="18" charset="0"/>
                <a:ea typeface="Times New Roman" panose="02020603050405020304" pitchFamily="18" charset="0"/>
              </a:rPr>
              <a:t>comment resolution</a:t>
            </a:r>
            <a:r>
              <a:rPr lang="en-GB" dirty="0" smtClean="0">
                <a:latin typeface="Times New Roman" panose="02020603050405020304" pitchFamily="18" charset="0"/>
                <a:ea typeface="Times New Roman" panose="02020603050405020304" pitchFamily="18" charset="0"/>
              </a:rPr>
              <a:t>.</a:t>
            </a:r>
          </a:p>
          <a:p>
            <a:pPr lvl="0">
              <a:spcBef>
                <a:spcPts val="0"/>
              </a:spcBef>
              <a:spcAft>
                <a:spcPts val="0"/>
              </a:spcAft>
              <a:buFont typeface="Symbol" panose="05050102010706020507" pitchFamily="18" charset="2"/>
              <a:buChar char=""/>
              <a:tabLst>
                <a:tab pos="457200" algn="l"/>
              </a:tabLst>
            </a:pPr>
            <a:r>
              <a:rPr lang="en-GB" dirty="0" smtClean="0">
                <a:latin typeface="Times New Roman" panose="02020603050405020304" pitchFamily="18" charset="0"/>
                <a:ea typeface="Times New Roman" panose="02020603050405020304" pitchFamily="18" charset="0"/>
              </a:rPr>
              <a:t>Note: PHY ad hoc is meeting for only one day, Sept. 7</a:t>
            </a:r>
            <a:endParaRPr lang="en-US" dirty="0">
              <a:latin typeface="Times New Roman" panose="02020603050405020304" pitchFamily="18" charset="0"/>
              <a:ea typeface="Times New Roman" panose="02020603050405020304" pitchFamily="18" charset="0"/>
            </a:endParaRPr>
          </a:p>
          <a:p>
            <a:pPr marL="0" marR="0">
              <a:spcBef>
                <a:spcPts val="0"/>
              </a:spcBef>
              <a:spcAft>
                <a:spcPts val="0"/>
              </a:spcAft>
            </a:pPr>
            <a:r>
              <a:rPr lang="en-GB" dirty="0">
                <a:latin typeface="Times New Roman" panose="02020603050405020304" pitchFamily="18" charset="0"/>
                <a:ea typeface="Times New Roman" panose="02020603050405020304" pitchFamily="18" charset="0"/>
              </a:rPr>
              <a:t> </a:t>
            </a:r>
            <a:endParaRPr lang="en-US" dirty="0">
              <a:latin typeface="Times New Roman" panose="02020603050405020304" pitchFamily="18" charset="0"/>
              <a:ea typeface="Times New Roman" panose="02020603050405020304" pitchFamily="18" charset="0"/>
            </a:endParaRPr>
          </a:p>
          <a:p>
            <a:pPr lvl="0">
              <a:spcBef>
                <a:spcPts val="0"/>
              </a:spcBef>
              <a:spcAft>
                <a:spcPts val="0"/>
              </a:spcAft>
              <a:buFont typeface="Symbol" panose="05050102010706020507" pitchFamily="18" charset="2"/>
              <a:buChar char=""/>
              <a:tabLst>
                <a:tab pos="457200" algn="l"/>
              </a:tabLst>
            </a:pPr>
            <a:r>
              <a:rPr lang="en-GB" dirty="0">
                <a:latin typeface="Times New Roman" panose="02020603050405020304" pitchFamily="18" charset="0"/>
                <a:ea typeface="Times New Roman" panose="02020603050405020304" pitchFamily="18" charset="0"/>
              </a:rPr>
              <a:t>[Moved by &lt;name&gt; on behalf of &lt;group&gt;</a:t>
            </a:r>
            <a:endParaRPr lang="en-US" dirty="0">
              <a:latin typeface="Times New Roman" panose="02020603050405020304" pitchFamily="18" charset="0"/>
              <a:ea typeface="Times New Roman" panose="02020603050405020304" pitchFamily="18" charset="0"/>
            </a:endParaRPr>
          </a:p>
          <a:p>
            <a:pPr lvl="0">
              <a:spcBef>
                <a:spcPts val="0"/>
              </a:spcBef>
              <a:spcAft>
                <a:spcPts val="0"/>
              </a:spcAft>
              <a:buFont typeface="Symbol" panose="05050102010706020507" pitchFamily="18" charset="2"/>
              <a:buChar char=""/>
              <a:tabLst>
                <a:tab pos="457200" algn="l"/>
              </a:tabLst>
            </a:pPr>
            <a:r>
              <a:rPr lang="en-GB" dirty="0">
                <a:latin typeface="Times New Roman" panose="02020603050405020304" pitchFamily="18" charset="0"/>
                <a:ea typeface="Times New Roman" panose="02020603050405020304" pitchFamily="18" charset="0"/>
              </a:rPr>
              <a:t>&lt;group&gt; vote: </a:t>
            </a:r>
            <a:endParaRPr lang="en-US" dirty="0">
              <a:latin typeface="Times New Roman" panose="02020603050405020304" pitchFamily="18" charset="0"/>
              <a:ea typeface="Times New Roman" panose="02020603050405020304" pitchFamily="18" charset="0"/>
            </a:endParaRPr>
          </a:p>
          <a:p>
            <a:pPr lvl="0">
              <a:spcBef>
                <a:spcPts val="0"/>
              </a:spcBef>
              <a:spcAft>
                <a:spcPts val="0"/>
              </a:spcAft>
              <a:buFont typeface="Symbol" panose="05050102010706020507" pitchFamily="18" charset="2"/>
              <a:buChar char=""/>
              <a:tabLst>
                <a:tab pos="457200" algn="l"/>
              </a:tabLst>
            </a:pPr>
            <a:r>
              <a:rPr lang="en-GB" dirty="0">
                <a:latin typeface="Times New Roman" panose="02020603050405020304" pitchFamily="18" charset="0"/>
                <a:ea typeface="Times New Roman" panose="02020603050405020304" pitchFamily="18" charset="0"/>
              </a:rPr>
              <a:t>Moved: </a:t>
            </a:r>
            <a:r>
              <a:rPr lang="en-GB" dirty="0" err="1" smtClean="0">
                <a:latin typeface="Times New Roman" panose="02020603050405020304" pitchFamily="18" charset="0"/>
                <a:ea typeface="Times New Roman" panose="02020603050405020304" pitchFamily="18" charset="0"/>
              </a:rPr>
              <a:t>Hongyuan</a:t>
            </a:r>
            <a:r>
              <a:rPr lang="en-GB" dirty="0" smtClean="0">
                <a:latin typeface="Times New Roman" panose="02020603050405020304" pitchFamily="18" charset="0"/>
                <a:ea typeface="Times New Roman" panose="02020603050405020304" pitchFamily="18" charset="0"/>
              </a:rPr>
              <a:t> Zhang</a:t>
            </a:r>
            <a:r>
              <a:rPr lang="en-GB" dirty="0" smtClean="0">
                <a:latin typeface="Times New Roman" panose="02020603050405020304" pitchFamily="18" charset="0"/>
                <a:ea typeface="Times New Roman" panose="02020603050405020304" pitchFamily="18" charset="0"/>
              </a:rPr>
              <a:t>,  </a:t>
            </a:r>
            <a:r>
              <a:rPr lang="en-GB" dirty="0">
                <a:latin typeface="Times New Roman" panose="02020603050405020304" pitchFamily="18" charset="0"/>
                <a:ea typeface="Times New Roman" panose="02020603050405020304" pitchFamily="18" charset="0"/>
              </a:rPr>
              <a:t>Seconded: </a:t>
            </a:r>
            <a:r>
              <a:rPr lang="en-GB" dirty="0" err="1" smtClean="0">
                <a:latin typeface="Times New Roman" panose="02020603050405020304" pitchFamily="18" charset="0"/>
                <a:ea typeface="Times New Roman" panose="02020603050405020304" pitchFamily="18" charset="0"/>
              </a:rPr>
              <a:t>Tianyu</a:t>
            </a:r>
            <a:r>
              <a:rPr lang="en-GB" dirty="0" smtClean="0">
                <a:latin typeface="Times New Roman" panose="02020603050405020304" pitchFamily="18" charset="0"/>
                <a:ea typeface="Times New Roman" panose="02020603050405020304" pitchFamily="18" charset="0"/>
              </a:rPr>
              <a:t> Wu</a:t>
            </a:r>
            <a:r>
              <a:rPr lang="en-GB" dirty="0" smtClean="0">
                <a:latin typeface="Times New Roman" panose="02020603050405020304" pitchFamily="18" charset="0"/>
                <a:ea typeface="Times New Roman" panose="02020603050405020304" pitchFamily="18" charset="0"/>
              </a:rPr>
              <a:t>, </a:t>
            </a:r>
            <a:r>
              <a:rPr lang="en-GB" dirty="0">
                <a:latin typeface="Times New Roman" panose="02020603050405020304" pitchFamily="18" charset="0"/>
                <a:ea typeface="Times New Roman" panose="02020603050405020304" pitchFamily="18" charset="0"/>
              </a:rPr>
              <a:t>Result: </a:t>
            </a:r>
            <a:r>
              <a:rPr lang="en-GB" dirty="0" smtClean="0">
                <a:latin typeface="Times New Roman" panose="02020603050405020304" pitchFamily="18" charset="0"/>
                <a:ea typeface="Times New Roman" panose="02020603050405020304" pitchFamily="18" charset="0"/>
              </a:rPr>
              <a:t>33/0/0</a:t>
            </a:r>
          </a:p>
          <a:p>
            <a:pPr lvl="0">
              <a:spcBef>
                <a:spcPts val="0"/>
              </a:spcBef>
              <a:spcAft>
                <a:spcPts val="0"/>
              </a:spcAft>
              <a:buFont typeface="Symbol" panose="05050102010706020507" pitchFamily="18" charset="2"/>
              <a:buChar char=""/>
              <a:tabLst>
                <a:tab pos="457200" algn="l"/>
              </a:tabLst>
            </a:pPr>
            <a:r>
              <a:rPr lang="en-GB" dirty="0" smtClean="0">
                <a:latin typeface="Times New Roman" panose="02020603050405020304" pitchFamily="18" charset="0"/>
                <a:ea typeface="Times New Roman" panose="02020603050405020304" pitchFamily="18" charset="0"/>
              </a:rPr>
              <a:t>Motion passes</a:t>
            </a:r>
            <a:endParaRPr lang="en-GB" dirty="0" smtClean="0">
              <a:latin typeface="Times New Roman" panose="02020603050405020304" pitchFamily="18" charset="0"/>
              <a:ea typeface="Times New Roman" panose="02020603050405020304" pitchFamily="18" charset="0"/>
            </a:endParaRPr>
          </a:p>
          <a:p>
            <a:pPr marL="0" lvl="0" indent="0">
              <a:spcBef>
                <a:spcPts val="0"/>
              </a:spcBef>
              <a:spcAft>
                <a:spcPts val="0"/>
              </a:spcAft>
              <a:tabLst>
                <a:tab pos="457200" algn="l"/>
              </a:tabLst>
            </a:pPr>
            <a:endParaRPr lang="en-US" dirty="0">
              <a:latin typeface="Times New Roman" panose="02020603050405020304" pitchFamily="18" charset="0"/>
              <a:ea typeface="Times New Roman" panose="02020603050405020304" pitchFamily="18" charset="0"/>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dirty="0" smtClean="0"/>
              <a:t>July 2018</a:t>
            </a:r>
            <a:endParaRPr lang="en-GB" dirty="0"/>
          </a:p>
        </p:txBody>
      </p:sp>
    </p:spTree>
    <p:extLst>
      <p:ext uri="{BB962C8B-B14F-4D97-AF65-F5344CB8AC3E}">
        <p14:creationId xmlns:p14="http://schemas.microsoft.com/office/powerpoint/2010/main" val="2357542400"/>
      </p:ext>
    </p:extLst>
  </p:cSld>
  <p:clrMapOvr>
    <a:masterClrMapping/>
  </p:clrMapOvr>
  <p:timing>
    <p:tnLst>
      <p:par>
        <p:cTn xmlns:p14="http://schemas.microsoft.com/office/powerpoint/2010/mai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(11-18/1258)</a:t>
            </a:r>
            <a:endParaRPr lang="en-US" dirty="0"/>
          </a:p>
        </p:txBody>
      </p:sp>
      <p:sp>
        <p:nvSpPr>
          <p:cNvPr id="3" name="Content Placeholder 2"/>
          <p:cNvSpPr>
            <a:spLocks noGrp="1"/>
          </p:cNvSpPr>
          <p:nvPr>
            <p:ph idx="1"/>
          </p:nvPr>
        </p:nvSpPr>
        <p:spPr/>
        <p:txBody>
          <a:bodyPr/>
          <a:lstStyle/>
          <a:p>
            <a:r>
              <a:rPr lang="en-US" dirty="0" smtClean="0"/>
              <a:t>Do you agree to resolution of CID 16723 in doc 11-18/1258r1?</a:t>
            </a:r>
          </a:p>
          <a:p>
            <a:endParaRPr lang="en-US" dirty="0" smtClean="0"/>
          </a:p>
          <a:p>
            <a:r>
              <a:rPr lang="en-US" dirty="0" smtClean="0"/>
              <a:t>Y/N/A: 14/12/16</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65876093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201596658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r>
              <a:rPr lang="en-US" dirty="0" smtClean="0"/>
              <a:t>658</a:t>
            </a:r>
            <a:endParaRPr lang="en-US" dirty="0"/>
          </a:p>
        </p:txBody>
      </p:sp>
      <p:sp>
        <p:nvSpPr>
          <p:cNvPr id="3" name="Content Placeholder 2"/>
          <p:cNvSpPr>
            <a:spLocks noGrp="1"/>
          </p:cNvSpPr>
          <p:nvPr>
            <p:ph idx="1"/>
          </p:nvPr>
        </p:nvSpPr>
        <p:spPr/>
        <p:txBody>
          <a:bodyPr/>
          <a:lstStyle/>
          <a:p>
            <a:r>
              <a:rPr lang="en-US" dirty="0" smtClean="0"/>
              <a:t>Move to agree </a:t>
            </a:r>
            <a:r>
              <a:rPr lang="en-US" dirty="0"/>
              <a:t>to “Accept” as the resolution to CID 17098 and “Revised – resolved by CID 17098” to CIDs 16817 and </a:t>
            </a:r>
            <a:r>
              <a:rPr lang="en-US" dirty="0" smtClean="0"/>
              <a:t>16994</a:t>
            </a:r>
            <a:endParaRPr lang="en-US" dirty="0"/>
          </a:p>
          <a:p>
            <a:endParaRPr lang="en-US" dirty="0" smtClean="0"/>
          </a:p>
          <a:p>
            <a:r>
              <a:rPr lang="en-US" dirty="0" smtClean="0"/>
              <a:t>Move:	 </a:t>
            </a:r>
            <a:r>
              <a:rPr lang="en-US" dirty="0" err="1" smtClean="0"/>
              <a:t>Youhan</a:t>
            </a:r>
            <a:r>
              <a:rPr lang="en-US" dirty="0" smtClean="0"/>
              <a:t> Kim		Second: </a:t>
            </a:r>
            <a:r>
              <a:rPr lang="en-US" dirty="0" err="1" smtClean="0"/>
              <a:t>Abhishek</a:t>
            </a:r>
            <a:r>
              <a:rPr lang="en-US" dirty="0" smtClean="0"/>
              <a:t> </a:t>
            </a:r>
            <a:r>
              <a:rPr lang="en-US" dirty="0" err="1" smtClean="0"/>
              <a:t>Patil</a:t>
            </a:r>
            <a:endParaRPr lang="en-US" dirty="0" smtClean="0"/>
          </a:p>
          <a:p>
            <a:r>
              <a:rPr lang="en-US" dirty="0" smtClean="0"/>
              <a:t>Approved with no objection</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105255266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r>
              <a:rPr lang="en-US" dirty="0" smtClean="0"/>
              <a:t>#659</a:t>
            </a:r>
            <a:endParaRPr lang="en-US" dirty="0"/>
          </a:p>
        </p:txBody>
      </p:sp>
      <p:sp>
        <p:nvSpPr>
          <p:cNvPr id="3" name="Content Placeholder 2"/>
          <p:cNvSpPr>
            <a:spLocks noGrp="1"/>
          </p:cNvSpPr>
          <p:nvPr>
            <p:ph idx="1"/>
          </p:nvPr>
        </p:nvSpPr>
        <p:spPr/>
        <p:txBody>
          <a:bodyPr/>
          <a:lstStyle/>
          <a:p>
            <a:r>
              <a:rPr lang="en-US" dirty="0" smtClean="0"/>
              <a:t>Move to accept </a:t>
            </a:r>
            <a:r>
              <a:rPr lang="en-US" dirty="0"/>
              <a:t>resolutions to CIDs </a:t>
            </a:r>
            <a:r>
              <a:rPr lang="en-GB" dirty="0"/>
              <a:t>15107, 16769, 17122, 15108, 16183, 16467, 15123, 15124, </a:t>
            </a:r>
            <a:r>
              <a:rPr lang="en-GB" dirty="0">
                <a:solidFill>
                  <a:schemeClr val="tx1"/>
                </a:solidFill>
              </a:rPr>
              <a:t>16617,</a:t>
            </a:r>
            <a:r>
              <a:rPr lang="en-GB" dirty="0"/>
              <a:t> 16618</a:t>
            </a:r>
            <a:r>
              <a:rPr lang="en-US" dirty="0"/>
              <a:t>  in doc 11-18/</a:t>
            </a:r>
            <a:r>
              <a:rPr lang="en-US" dirty="0" smtClean="0"/>
              <a:t>1244r1</a:t>
            </a:r>
          </a:p>
          <a:p>
            <a:endParaRPr lang="en-US" dirty="0"/>
          </a:p>
          <a:p>
            <a:r>
              <a:rPr lang="en-US" dirty="0" smtClean="0"/>
              <a:t>Move: </a:t>
            </a:r>
            <a:r>
              <a:rPr lang="en-US" dirty="0" err="1" smtClean="0"/>
              <a:t>Abhishek</a:t>
            </a:r>
            <a:r>
              <a:rPr lang="en-US" dirty="0" smtClean="0"/>
              <a:t> </a:t>
            </a:r>
            <a:r>
              <a:rPr lang="en-US" dirty="0" err="1" smtClean="0"/>
              <a:t>Patil</a:t>
            </a:r>
            <a:r>
              <a:rPr lang="en-US" dirty="0" smtClean="0"/>
              <a:t>		Second</a:t>
            </a:r>
            <a:r>
              <a:rPr lang="en-US" dirty="0" smtClean="0"/>
              <a:t>: Bin </a:t>
            </a:r>
            <a:r>
              <a:rPr lang="en-US" dirty="0" err="1" smtClean="0"/>
              <a:t>Tian</a:t>
            </a:r>
            <a:endParaRPr lang="en-US" dirty="0" smtClean="0"/>
          </a:p>
          <a:p>
            <a:r>
              <a:rPr lang="en-US" dirty="0" smtClean="0"/>
              <a:t>Approved with </a:t>
            </a:r>
            <a:r>
              <a:rPr lang="en-US" dirty="0" err="1" smtClean="0"/>
              <a:t>noobjection</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375913365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r>
              <a:rPr lang="en-US" dirty="0" smtClean="0"/>
              <a:t>#660</a:t>
            </a:r>
            <a:endParaRPr lang="en-US" dirty="0"/>
          </a:p>
        </p:txBody>
      </p:sp>
      <p:sp>
        <p:nvSpPr>
          <p:cNvPr id="3" name="Content Placeholder 2"/>
          <p:cNvSpPr>
            <a:spLocks noGrp="1"/>
          </p:cNvSpPr>
          <p:nvPr>
            <p:ph idx="1"/>
          </p:nvPr>
        </p:nvSpPr>
        <p:spPr/>
        <p:txBody>
          <a:bodyPr/>
          <a:lstStyle/>
          <a:p>
            <a:r>
              <a:rPr lang="en-US" dirty="0" smtClean="0"/>
              <a:t>Move to accept </a:t>
            </a:r>
            <a:r>
              <a:rPr lang="en-US" dirty="0"/>
              <a:t>resolution to CID 16602 in doc 11-18/</a:t>
            </a:r>
            <a:r>
              <a:rPr lang="en-US" dirty="0" smtClean="0"/>
              <a:t>1219r2</a:t>
            </a:r>
          </a:p>
          <a:p>
            <a:endParaRPr lang="en-US" dirty="0"/>
          </a:p>
          <a:p>
            <a:r>
              <a:rPr lang="en-US" dirty="0" smtClean="0"/>
              <a:t>Move: </a:t>
            </a:r>
            <a:r>
              <a:rPr lang="en-US" dirty="0" smtClean="0"/>
              <a:t>Laurent </a:t>
            </a:r>
            <a:r>
              <a:rPr lang="en-US" dirty="0" err="1" smtClean="0"/>
              <a:t>Cariou</a:t>
            </a:r>
            <a:r>
              <a:rPr lang="en-US" dirty="0" smtClean="0"/>
              <a:t>		Second</a:t>
            </a:r>
            <a:r>
              <a:rPr lang="en-US" dirty="0" smtClean="0"/>
              <a:t>: Robert Stacey</a:t>
            </a:r>
          </a:p>
          <a:p>
            <a:r>
              <a:rPr lang="en-US" dirty="0" smtClean="0"/>
              <a:t>Accepted with no objection</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206237131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r>
              <a:rPr lang="en-US" dirty="0" smtClean="0"/>
              <a:t>#661</a:t>
            </a:r>
            <a:endParaRPr lang="en-US" dirty="0"/>
          </a:p>
        </p:txBody>
      </p:sp>
      <p:sp>
        <p:nvSpPr>
          <p:cNvPr id="3" name="Content Placeholder 2"/>
          <p:cNvSpPr>
            <a:spLocks noGrp="1"/>
          </p:cNvSpPr>
          <p:nvPr>
            <p:ph idx="1"/>
          </p:nvPr>
        </p:nvSpPr>
        <p:spPr/>
        <p:txBody>
          <a:bodyPr/>
          <a:lstStyle/>
          <a:p>
            <a:r>
              <a:rPr lang="en-US" dirty="0" smtClean="0"/>
              <a:t>Move to accept </a:t>
            </a:r>
            <a:r>
              <a:rPr lang="en-US" dirty="0"/>
              <a:t>resolutions to CIDs </a:t>
            </a:r>
            <a:r>
              <a:rPr lang="en-GB" dirty="0"/>
              <a:t>15003, 15004, 15187, 15189, 15191, 15192, 15808, 15809, 15852, and 15853</a:t>
            </a:r>
            <a:r>
              <a:rPr lang="en-US" dirty="0"/>
              <a:t> in doc 11-18/</a:t>
            </a:r>
            <a:r>
              <a:rPr lang="en-US" dirty="0" smtClean="0"/>
              <a:t>1252r0</a:t>
            </a:r>
          </a:p>
          <a:p>
            <a:endParaRPr lang="en-US" dirty="0"/>
          </a:p>
          <a:p>
            <a:r>
              <a:rPr lang="en-US" dirty="0" smtClean="0"/>
              <a:t>Move: </a:t>
            </a:r>
            <a:r>
              <a:rPr lang="en-US" dirty="0" err="1" smtClean="0"/>
              <a:t>Yasu</a:t>
            </a:r>
            <a:r>
              <a:rPr lang="en-US" dirty="0" smtClean="0"/>
              <a:t> Inoue</a:t>
            </a:r>
            <a:r>
              <a:rPr lang="en-US" dirty="0" smtClean="0"/>
              <a:t>		Second</a:t>
            </a:r>
            <a:r>
              <a:rPr lang="en-US" dirty="0" smtClean="0"/>
              <a:t>: </a:t>
            </a:r>
            <a:r>
              <a:rPr lang="en-US" dirty="0" err="1" smtClean="0"/>
              <a:t>Abhishek</a:t>
            </a:r>
            <a:r>
              <a:rPr lang="en-US" dirty="0" smtClean="0"/>
              <a:t> </a:t>
            </a:r>
            <a:r>
              <a:rPr lang="en-US" dirty="0" err="1" smtClean="0"/>
              <a:t>Patil</a:t>
            </a:r>
            <a:endParaRPr lang="en-US" dirty="0" smtClean="0"/>
          </a:p>
          <a:p>
            <a:r>
              <a:rPr lang="en-US" dirty="0" smtClean="0"/>
              <a:t>Accepted with no objection</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8720267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en-US" dirty="0"/>
              <a:t>Make sure your badges are correct </a:t>
            </a:r>
          </a:p>
          <a:p>
            <a:pPr>
              <a:buFont typeface="Arial" panose="020B0604020202020204" pitchFamily="34" charset="0"/>
              <a:buChar char="•"/>
            </a:pPr>
            <a:endParaRPr lang="en-US" altLang="en-US" dirty="0"/>
          </a:p>
          <a:p>
            <a:pPr>
              <a:buFont typeface="Arial" panose="020B0604020202020204" pitchFamily="34" charset="0"/>
              <a:buChar char="•"/>
            </a:pPr>
            <a:r>
              <a:rPr lang="en-US" altLang="en-US" dirty="0"/>
              <a:t>If you plan to make a submission be sure it does not contain company logos or advertising</a:t>
            </a:r>
          </a:p>
          <a:p>
            <a:pPr>
              <a:buFont typeface="Arial" panose="020B0604020202020204" pitchFamily="34" charset="0"/>
              <a:buChar char="•"/>
            </a:pPr>
            <a:endParaRPr lang="en-US" altLang="en-US" dirty="0"/>
          </a:p>
          <a:p>
            <a:pPr>
              <a:buFont typeface="Arial" panose="020B0604020202020204" pitchFamily="34" charset="0"/>
              <a:buChar char="•"/>
            </a:pPr>
            <a:r>
              <a:rPr lang="en-US" altLang="en-US" dirty="0"/>
              <a:t>Questions on Voting status, Ballot pool, Access to Reflector, Documentation,  member</a:t>
            </a:r>
            <a:r>
              <a:rPr lang="ja-JP" altLang="en-US" dirty="0"/>
              <a:t>’</a:t>
            </a:r>
            <a:r>
              <a:rPr lang="en-US" altLang="ja-JP" dirty="0"/>
              <a:t>s area</a:t>
            </a:r>
          </a:p>
          <a:p>
            <a:pPr marL="800100" lvl="1" indent="-342900">
              <a:buFont typeface="Arial" panose="020B0604020202020204" pitchFamily="34" charset="0"/>
              <a:buChar char="•"/>
            </a:pPr>
            <a:r>
              <a:rPr lang="en-US" altLang="en-US" sz="2400" dirty="0"/>
              <a:t>see Jon Rosdahl –  </a:t>
            </a:r>
            <a:r>
              <a:rPr lang="en-US" altLang="en-US" sz="2400" dirty="0">
                <a:hlinkClick r:id="rId3"/>
              </a:rPr>
              <a:t>jrosdahl@ieee.org</a:t>
            </a:r>
            <a:endParaRPr lang="en-US" altLang="en-US" dirty="0"/>
          </a:p>
          <a:p>
            <a:pPr marL="800100" lvl="1" indent="-342900">
              <a:buFont typeface="Arial" panose="020B0604020202020204" pitchFamily="34" charset="0"/>
              <a:buChar char="•"/>
            </a:pPr>
            <a:endParaRPr lang="en-US" altLang="en-US" dirty="0"/>
          </a:p>
          <a:p>
            <a:pPr>
              <a:buFont typeface="Arial" panose="020B0604020202020204" pitchFamily="34" charset="0"/>
              <a:buChar char="•"/>
            </a:pPr>
            <a:r>
              <a:rPr lang="en-US" altLang="en-US" dirty="0"/>
              <a:t>Cell Phones Silent or Off</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dirty="0" smtClean="0"/>
              <a:t>July 2018</a:t>
            </a:r>
            <a:endParaRPr lang="en-GB" dirty="0"/>
          </a:p>
        </p:txBody>
      </p:sp>
    </p:spTree>
    <p:extLst>
      <p:ext uri="{BB962C8B-B14F-4D97-AF65-F5344CB8AC3E}">
        <p14:creationId xmlns:p14="http://schemas.microsoft.com/office/powerpoint/2010/main" val="3136880362"/>
      </p:ext>
    </p:extLst>
  </p:cSld>
  <p:clrMapOvr>
    <a:masterClrMapping/>
  </p:clrMapOvr>
  <p:timing>
    <p:tnLst>
      <p:par>
        <p:cTn xmlns:p14="http://schemas.microsoft.com/office/powerpoint/2010/mai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r>
              <a:rPr lang="en-US" dirty="0" smtClean="0"/>
              <a:t>#662</a:t>
            </a:r>
            <a:endParaRPr lang="en-US" dirty="0"/>
          </a:p>
        </p:txBody>
      </p:sp>
      <p:sp>
        <p:nvSpPr>
          <p:cNvPr id="3" name="Content Placeholder 2"/>
          <p:cNvSpPr>
            <a:spLocks noGrp="1"/>
          </p:cNvSpPr>
          <p:nvPr>
            <p:ph idx="1"/>
          </p:nvPr>
        </p:nvSpPr>
        <p:spPr/>
        <p:txBody>
          <a:bodyPr/>
          <a:lstStyle/>
          <a:p>
            <a:r>
              <a:rPr lang="en-US" dirty="0" smtClean="0"/>
              <a:t>Move to accept </a:t>
            </a:r>
            <a:r>
              <a:rPr lang="en-US" dirty="0"/>
              <a:t>the resolution to CID </a:t>
            </a:r>
            <a:r>
              <a:rPr lang="en-GB" dirty="0"/>
              <a:t>16596 in doc 11-18/</a:t>
            </a:r>
            <a:r>
              <a:rPr lang="en-GB" dirty="0" smtClean="0"/>
              <a:t>1220r3</a:t>
            </a:r>
          </a:p>
          <a:p>
            <a:endParaRPr lang="en-GB" dirty="0"/>
          </a:p>
          <a:p>
            <a:r>
              <a:rPr lang="en-GB" dirty="0" smtClean="0"/>
              <a:t>Move: </a:t>
            </a:r>
            <a:r>
              <a:rPr lang="en-GB" dirty="0" smtClean="0"/>
              <a:t>Robert Stacey</a:t>
            </a:r>
            <a:r>
              <a:rPr lang="en-GB" dirty="0" smtClean="0"/>
              <a:t>		Second</a:t>
            </a:r>
            <a:r>
              <a:rPr lang="en-GB" dirty="0" smtClean="0"/>
              <a:t>: Laurent </a:t>
            </a:r>
            <a:r>
              <a:rPr lang="en-GB" dirty="0" err="1" smtClean="0"/>
              <a:t>Cariou</a:t>
            </a:r>
            <a:endParaRPr lang="en-GB" dirty="0" smtClean="0"/>
          </a:p>
          <a:p>
            <a:r>
              <a:rPr lang="en-GB" dirty="0" smtClean="0"/>
              <a:t>Accepted with no objection</a:t>
            </a:r>
            <a:endParaRPr lang="en-GB"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295299419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Telecons</a:t>
            </a:r>
            <a:endParaRPr lang="en-US" dirty="0"/>
          </a:p>
        </p:txBody>
      </p:sp>
      <p:sp>
        <p:nvSpPr>
          <p:cNvPr id="3" name="Content Placeholder 2"/>
          <p:cNvSpPr>
            <a:spLocks noGrp="1"/>
          </p:cNvSpPr>
          <p:nvPr>
            <p:ph idx="1"/>
          </p:nvPr>
        </p:nvSpPr>
        <p:spPr/>
        <p:txBody>
          <a:bodyPr/>
          <a:lstStyle/>
          <a:p>
            <a:pPr>
              <a:buFont typeface="Arial"/>
              <a:buChar char="•"/>
            </a:pPr>
            <a:r>
              <a:rPr lang="en-US" sz="2800" dirty="0" smtClean="0"/>
              <a:t>10:00 -12:00 ET</a:t>
            </a:r>
          </a:p>
          <a:p>
            <a:pPr lvl="1">
              <a:buFont typeface="Arial"/>
              <a:buChar char="•"/>
            </a:pPr>
            <a:r>
              <a:rPr lang="en-US" sz="2400" dirty="0" smtClean="0"/>
              <a:t>Thursday July 26, August 09, August 23, September 20</a:t>
            </a:r>
          </a:p>
          <a:p>
            <a:pPr>
              <a:buFont typeface="Arial"/>
              <a:buChar char="•"/>
            </a:pPr>
            <a:r>
              <a:rPr lang="en-US" sz="2800" dirty="0" smtClean="0"/>
              <a:t>20:00 – 22:00 ET</a:t>
            </a:r>
          </a:p>
          <a:p>
            <a:pPr lvl="1">
              <a:buFont typeface="Arial"/>
              <a:buChar char="•"/>
            </a:pPr>
            <a:r>
              <a:rPr lang="en-US" sz="2400" dirty="0" smtClean="0"/>
              <a:t>Thursday August 02, August 16, August 30</a:t>
            </a:r>
            <a:endParaRPr lang="en-US" sz="24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dirty="0" smtClean="0"/>
              <a:t>July 2018</a:t>
            </a:r>
            <a:endParaRPr lang="en-GB" dirty="0"/>
          </a:p>
        </p:txBody>
      </p:sp>
    </p:spTree>
    <p:extLst>
      <p:ext uri="{BB962C8B-B14F-4D97-AF65-F5344CB8AC3E}">
        <p14:creationId xmlns:p14="http://schemas.microsoft.com/office/powerpoint/2010/main" val="3468723519"/>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Patent Policy</a:t>
            </a:r>
            <a:endParaRPr lang="en-US" dirty="0"/>
          </a:p>
        </p:txBody>
      </p:sp>
      <p:sp>
        <p:nvSpPr>
          <p:cNvPr id="3" name="Content Placeholder 2"/>
          <p:cNvSpPr>
            <a:spLocks noGrp="1"/>
          </p:cNvSpPr>
          <p:nvPr>
            <p:ph idx="1"/>
          </p:nvPr>
        </p:nvSpPr>
        <p:spPr/>
        <p:txBody>
          <a:bodyPr/>
          <a:lstStyle/>
          <a:p>
            <a:r>
              <a:rPr lang="en-US" dirty="0" smtClean="0"/>
              <a:t>Following 5 slides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dirty="0" smtClean="0"/>
              <a:t>July 2018</a:t>
            </a:r>
            <a:endParaRPr lang="en-GB" dirty="0"/>
          </a:p>
        </p:txBody>
      </p:sp>
    </p:spTree>
    <p:extLst>
      <p:ext uri="{BB962C8B-B14F-4D97-AF65-F5344CB8AC3E}">
        <p14:creationId xmlns:p14="http://schemas.microsoft.com/office/powerpoint/2010/main" val="1676196551"/>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dirty="0" smtClean="0"/>
              <a:t>July 2018</a:t>
            </a:r>
            <a:endParaRPr lang="en-GB" dirty="0"/>
          </a:p>
        </p:txBody>
      </p:sp>
    </p:spTree>
    <p:extLst>
      <p:ext uri="{BB962C8B-B14F-4D97-AF65-F5344CB8AC3E}">
        <p14:creationId xmlns:p14="http://schemas.microsoft.com/office/powerpoint/2010/main" val="2927177891"/>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dirty="0" smtClean="0"/>
              <a:t>July 2018</a:t>
            </a:r>
            <a:endParaRPr lang="en-GB" dirty="0"/>
          </a:p>
        </p:txBody>
      </p:sp>
    </p:spTree>
    <p:extLst>
      <p:ext uri="{BB962C8B-B14F-4D97-AF65-F5344CB8AC3E}">
        <p14:creationId xmlns:p14="http://schemas.microsoft.com/office/powerpoint/2010/main" val="4277600907"/>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770813" cy="4113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a:t>
            </a:r>
            <a:r>
              <a:rPr lang="en-US" altLang="en-US" sz="1600" dirty="0" smtClean="0">
                <a:solidFill>
                  <a:schemeClr val="tx1"/>
                </a:solidFill>
                <a:latin typeface="Calibri" panose="020F0502020204030204" pitchFamily="34" charset="0"/>
                <a:cs typeface="Calibri" panose="020F0502020204030204" pitchFamily="34" charset="0"/>
              </a:rPr>
              <a:t>July </a:t>
            </a:r>
            <a:r>
              <a:rPr lang="en-US" altLang="en-US" sz="1600" dirty="0">
                <a:solidFill>
                  <a:schemeClr val="tx1"/>
                </a:solidFill>
                <a:latin typeface="Calibri" panose="020F0502020204030204" pitchFamily="34" charset="0"/>
                <a:cs typeface="Calibri" panose="020F0502020204030204" pitchFamily="34" charset="0"/>
              </a:rPr>
              <a:t>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dirty="0" smtClean="0"/>
              <a:t>July 2018</a:t>
            </a:r>
            <a:endParaRPr lang="en-GB" dirty="0"/>
          </a:p>
        </p:txBody>
      </p:sp>
    </p:spTree>
    <p:extLst>
      <p:ext uri="{BB962C8B-B14F-4D97-AF65-F5344CB8AC3E}">
        <p14:creationId xmlns:p14="http://schemas.microsoft.com/office/powerpoint/2010/main" val="2436815634"/>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2688</TotalTime>
  <Words>3178</Words>
  <Application>Microsoft Macintosh PowerPoint</Application>
  <PresentationFormat>On-screen Show (4:3)</PresentationFormat>
  <Paragraphs>552</Paragraphs>
  <Slides>51</Slides>
  <Notes>5</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51</vt:i4>
      </vt:variant>
    </vt:vector>
  </HeadingPairs>
  <TitlesOfParts>
    <vt:vector size="54" baseType="lpstr">
      <vt:lpstr>Office Theme</vt:lpstr>
      <vt:lpstr>Document</vt:lpstr>
      <vt:lpstr>Worksheet</vt:lpstr>
      <vt:lpstr>TGax July 2018 Meeting Agenda</vt:lpstr>
      <vt:lpstr>  IEEE 802.11 TGax: High Efficiency WLAN Task Group</vt:lpstr>
      <vt:lpstr>Meeting Protocol</vt:lpstr>
      <vt:lpstr>Attendance</vt:lpstr>
      <vt:lpstr>Attendance, Voting &amp; Document Status</vt:lpstr>
      <vt:lpstr>Patent Policy</vt:lpstr>
      <vt:lpstr>Participants have a duty to inform the IEEE</vt:lpstr>
      <vt:lpstr>Ways to inform IEEE</vt:lpstr>
      <vt:lpstr>Other guidelines for IEEE WG meetings</vt:lpstr>
      <vt:lpstr>Patent-related information</vt:lpstr>
      <vt:lpstr>Participation in IEEE 802 Meetings</vt:lpstr>
      <vt:lpstr>Agenda Items for the Week</vt:lpstr>
      <vt:lpstr>General Flow of the Meeting</vt:lpstr>
      <vt:lpstr>TGax Schedule</vt:lpstr>
      <vt:lpstr>Agenda for Monday July 9, 08:00 – 10:00 </vt:lpstr>
      <vt:lpstr>Submissions</vt:lpstr>
      <vt:lpstr>Straw Poll (11-18/0477r0)</vt:lpstr>
      <vt:lpstr>Straw Poll (11-18/1183)</vt:lpstr>
      <vt:lpstr>Agenda for Monday July 9, 13:30 – 15:30 </vt:lpstr>
      <vt:lpstr>Summary from May 2018</vt:lpstr>
      <vt:lpstr>Approval of  TG Minutes (May 2018 Meeting and Telecon Minutes) </vt:lpstr>
      <vt:lpstr>Timeline</vt:lpstr>
      <vt:lpstr>WBA liaison Discussion</vt:lpstr>
      <vt:lpstr>Straw Poll (11-18/0496)</vt:lpstr>
      <vt:lpstr>Agenda for Tuesday July 10, 10:30 – 12:30 </vt:lpstr>
      <vt:lpstr>Straw Poll (11-18/1244)</vt:lpstr>
      <vt:lpstr>Straw Poll (11-18/1219)</vt:lpstr>
      <vt:lpstr>Straw Poll (11-18/1220)</vt:lpstr>
      <vt:lpstr>Agenda for Tuesday July 10, 16:00 – 18:00 </vt:lpstr>
      <vt:lpstr>Straw Poll (11-18/1227)</vt:lpstr>
      <vt:lpstr>Straw Poll (11-18/1211)</vt:lpstr>
      <vt:lpstr>Agenda for Wednesday July 11, 08:00 – 10:00 </vt:lpstr>
      <vt:lpstr>PAR Extension Motion</vt:lpstr>
      <vt:lpstr>CSD Motion</vt:lpstr>
      <vt:lpstr>Response to 802.3 Comments</vt:lpstr>
      <vt:lpstr>Straw Poll</vt:lpstr>
      <vt:lpstr>Agenda for Wednesday July 11, 16:00 – 18:00 </vt:lpstr>
      <vt:lpstr>WBA Liaison Motion </vt:lpstr>
      <vt:lpstr>Straw Poll (11-18/1246)</vt:lpstr>
      <vt:lpstr>Straw Poll (11-18/1252)</vt:lpstr>
      <vt:lpstr>Agenda for Thursday July 12, AM1 and PM1</vt:lpstr>
      <vt:lpstr>Ad Hoc Meeting Options (Sept 5-7)</vt:lpstr>
      <vt:lpstr>Ad Hoc Meeting</vt:lpstr>
      <vt:lpstr>Straw Poll (11-18/1258)</vt:lpstr>
      <vt:lpstr>Motions</vt:lpstr>
      <vt:lpstr>CR Motion #658</vt:lpstr>
      <vt:lpstr>CR Motion #659</vt:lpstr>
      <vt:lpstr>CR Motion #660</vt:lpstr>
      <vt:lpstr>CR Motion #661</vt:lpstr>
      <vt:lpstr>CR Motion #662</vt:lpstr>
      <vt:lpstr>Telecons</vt:lpstr>
    </vt:vector>
  </TitlesOfParts>
  <Company>Huawei Technologies Co.,Ltd.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March 2017 Meeting Agenda</dc:title>
  <dc:creator>Osama AboulMagd</dc:creator>
  <cp:lastModifiedBy>Osama  Aboul-Magd</cp:lastModifiedBy>
  <cp:revision>142</cp:revision>
  <cp:lastPrinted>1601-01-01T00:00:00Z</cp:lastPrinted>
  <dcterms:created xsi:type="dcterms:W3CDTF">2017-01-26T15:28:16Z</dcterms:created>
  <dcterms:modified xsi:type="dcterms:W3CDTF">2018-07-12T22:17:50Z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1527683229</vt:lpwstr>
  </property>
</Properties>
</file>