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2" r:id="rId18"/>
    <p:sldId id="293" r:id="rId19"/>
    <p:sldId id="291" r:id="rId20"/>
    <p:sldId id="273" r:id="rId21"/>
    <p:sldId id="274" r:id="rId22"/>
    <p:sldId id="276" r:id="rId23"/>
    <p:sldId id="294" r:id="rId24"/>
    <p:sldId id="295" r:id="rId25"/>
    <p:sldId id="290" r:id="rId26"/>
    <p:sldId id="296" r:id="rId27"/>
    <p:sldId id="297" r:id="rId28"/>
    <p:sldId id="298" r:id="rId29"/>
    <p:sldId id="278" r:id="rId30"/>
    <p:sldId id="299" r:id="rId31"/>
    <p:sldId id="300" r:id="rId32"/>
    <p:sldId id="281" r:id="rId33"/>
    <p:sldId id="301" r:id="rId34"/>
    <p:sldId id="302" r:id="rId35"/>
    <p:sldId id="303" r:id="rId36"/>
    <p:sldId id="304" r:id="rId37"/>
    <p:sldId id="283" r:id="rId38"/>
    <p:sldId id="305" r:id="rId39"/>
    <p:sldId id="306" r:id="rId40"/>
    <p:sldId id="307" r:id="rId41"/>
    <p:sldId id="284" r:id="rId42"/>
    <p:sldId id="285" r:id="rId43"/>
    <p:sldId id="287" r:id="rId44"/>
    <p:sldId id="286"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87" d="100"/>
          <a:sy n="87" d="100"/>
        </p:scale>
        <p:origin x="-1648"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handoutMaster" Target="handoutMasters/handout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802.11-18/1036r4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809-02-00ax-minutes-of-tgax-may-2018-ad-hoc-mac-mu-sr-meeting-in-rennes.docx" TargetMode="External"/><Relationship Id="rId4" Type="http://schemas.openxmlformats.org/officeDocument/2006/relationships/hyperlink" Target="https://mentor.ieee.org/802.11/dcn/18/11-18-0920-01-00ax-tgax-mac-ad-hoc-may-2018-meeting-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0888-02-00ax-tgax-may-2018-warsaw-meeting-minute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2018-05-31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08"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Start the work on resolving comments received on draft D3.0.</a:t>
            </a:r>
          </a:p>
          <a:p>
            <a:pPr>
              <a:buFont typeface="Arial" panose="020B0604020202020204" pitchFamily="34" charset="0"/>
              <a:buChar char="•"/>
            </a:pPr>
            <a:r>
              <a:rPr lang="en-US" dirty="0" smtClean="0"/>
              <a:t>Prepare a response to WBA liaison.</a:t>
            </a:r>
          </a:p>
          <a:p>
            <a:pPr>
              <a:buFont typeface="Arial" panose="020B0604020202020204" pitchFamily="34" charset="0"/>
              <a:buChar char="•"/>
            </a:pPr>
            <a:r>
              <a:rPr lang="en-US" dirty="0" smtClean="0"/>
              <a:t>Discuss 802.19 comments on </a:t>
            </a:r>
            <a:r>
              <a:rPr lang="en-US" dirty="0" err="1" smtClean="0"/>
              <a:t>TGax</a:t>
            </a:r>
            <a:r>
              <a:rPr lang="en-US" dirty="0" smtClean="0"/>
              <a:t> Coexistence Assurance document.</a:t>
            </a:r>
          </a:p>
          <a:p>
            <a:pPr>
              <a:buFont typeface="Arial" panose="020B0604020202020204" pitchFamily="34" charset="0"/>
              <a:buChar char="•"/>
            </a:pPr>
            <a:r>
              <a:rPr lang="en-US" dirty="0" smtClean="0"/>
              <a:t>Schedule ad hoc meeting in September if necessary.</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July </a:t>
            </a:r>
            <a:r>
              <a:rPr lang="en-US" altLang="en-US" sz="1400" dirty="0"/>
              <a:t>9</a:t>
            </a:r>
            <a:r>
              <a:rPr lang="en-US" altLang="en-US" sz="1400" dirty="0" smtClean="0"/>
              <a:t>, 08:00 </a:t>
            </a:r>
            <a:r>
              <a:rPr lang="en-US" altLang="en-US" sz="1400" dirty="0"/>
              <a:t>– </a:t>
            </a:r>
            <a:r>
              <a:rPr lang="en-US" altLang="en-US" sz="1400" dirty="0" smtClean="0"/>
              <a:t>10:00 (ad hoc meeting)</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July </a:t>
            </a:r>
            <a:r>
              <a:rPr lang="en-US" altLang="en-US" sz="1400" dirty="0"/>
              <a:t>9</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r>
              <a:rPr lang="en-US" altLang="en-US" sz="1200" dirty="0" smtClean="0"/>
              <a:t>	</a:t>
            </a:r>
          </a:p>
          <a:p>
            <a:pPr>
              <a:lnSpc>
                <a:spcPct val="80000"/>
              </a:lnSpc>
            </a:pPr>
            <a:r>
              <a:rPr lang="en-CA" altLang="en-US" sz="1400" dirty="0" smtClean="0"/>
              <a:t>Tuesday</a:t>
            </a:r>
            <a:r>
              <a:rPr lang="en-US" altLang="en-US" sz="1400" dirty="0" smtClean="0"/>
              <a:t> July 10, 10:30 </a:t>
            </a:r>
            <a:r>
              <a:rPr lang="en-US" altLang="en-US" sz="1400" dirty="0"/>
              <a:t>– </a:t>
            </a:r>
            <a:r>
              <a:rPr lang="en-US" altLang="en-US" sz="1400" dirty="0" smtClean="0"/>
              <a:t>12:300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0">
              <a:lnSpc>
                <a:spcPct val="80000"/>
              </a:lnSpc>
            </a:pPr>
            <a:r>
              <a:rPr lang="en-CA" altLang="en-US" sz="1400" dirty="0" smtClean="0"/>
              <a:t>Tuesday</a:t>
            </a:r>
            <a:r>
              <a:rPr lang="en-US" altLang="en-US" sz="1400" dirty="0" smtClean="0"/>
              <a:t> July 10,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July 11,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July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a:lnSpc>
                <a:spcPct val="80000"/>
              </a:lnSpc>
            </a:pPr>
            <a:r>
              <a:rPr lang="en-US" altLang="en-US" sz="1200" dirty="0" smtClean="0"/>
              <a:t>Thursday July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July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smtClean="0"/>
              <a:t>Comment Resolution</a:t>
            </a:r>
            <a:endParaRPr lang="en-US" altLang="en-US" sz="1200" dirty="0"/>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September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5034212"/>
              </p:ext>
            </p:extLst>
          </p:nvPr>
        </p:nvGraphicFramePr>
        <p:xfrm>
          <a:off x="914400" y="2324154"/>
          <a:ext cx="7086600" cy="310128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algn="ctr"/>
                      <a:r>
                        <a:rPr lang="en-US" sz="1800" dirty="0" smtClean="0"/>
                        <a:t>TGax</a:t>
                      </a:r>
                      <a:endParaRPr lang="en-US" sz="1800" dirty="0"/>
                    </a:p>
                  </a:txBody>
                  <a:tcPr/>
                </a:tc>
                <a:tc>
                  <a:txBody>
                    <a:bodyPr/>
                    <a:lstStyle/>
                    <a:p>
                      <a:pPr algn="ctr"/>
                      <a:endParaRPr lang="en-US" sz="1800" dirty="0"/>
                    </a:p>
                  </a:txBody>
                  <a:tcPr/>
                </a:tc>
                <a:tc>
                  <a:txBody>
                    <a:bodyPr/>
                    <a:lstStyle/>
                    <a:p>
                      <a:pPr algn="ctr"/>
                      <a:r>
                        <a:rPr lang="en-US" sz="1800" dirty="0" err="1" smtClean="0"/>
                        <a:t>Tgax</a:t>
                      </a:r>
                      <a:endParaRPr lang="en-US" sz="1800" dirty="0" smtClean="0"/>
                    </a:p>
                    <a:p>
                      <a:pPr algn="ctr"/>
                      <a:r>
                        <a:rPr lang="en-US" sz="1800" dirty="0" smtClean="0"/>
                        <a:t>802.19</a:t>
                      </a:r>
                      <a:endParaRPr lang="en-US" sz="1800" dirty="0"/>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a:txBody>
                    <a:bodyPr/>
                    <a:lstStyle/>
                    <a:p>
                      <a:pPr algn="ctr"/>
                      <a:endParaRPr lang="en-US" sz="1800" dirty="0"/>
                    </a:p>
                  </a:txBody>
                  <a:tcPr/>
                </a:tc>
                <a:tc>
                  <a:txBody>
                    <a:bodyPr/>
                    <a:lstStyle/>
                    <a:p>
                      <a:pPr algn="ctr"/>
                      <a:r>
                        <a:rPr lang="en-US" dirty="0" smtClean="0"/>
                        <a:t>TGax</a:t>
                      </a:r>
                      <a:endParaRPr lang="en-US" dirty="0"/>
                    </a:p>
                  </a:txBody>
                  <a:tcPr/>
                </a:tc>
                <a:tc>
                  <a:txBody>
                    <a:bodyPr/>
                    <a:lstStyle/>
                    <a:p>
                      <a:pPr algn="ctr"/>
                      <a:endParaRPr lang="en-US" sz="1800" dirty="0"/>
                    </a:p>
                  </a:txBody>
                  <a:tcPr/>
                </a:tc>
                <a:tc>
                  <a:txBody>
                    <a:bodyPr/>
                    <a:lstStyle/>
                    <a:p>
                      <a:endParaRPr lang="en-US" dirty="0"/>
                    </a:p>
                  </a:txBody>
                  <a:tcPr/>
                </a:tc>
              </a:tr>
              <a:tr h="365759">
                <a:tc>
                  <a:txBody>
                    <a:bodyPr/>
                    <a:lstStyle/>
                    <a:p>
                      <a:pPr algn="ctr"/>
                      <a:r>
                        <a:rPr lang="en-US" dirty="0" smtClean="0"/>
                        <a:t>PM 1</a:t>
                      </a:r>
                      <a:endParaRPr lang="en-US" dirty="0"/>
                    </a:p>
                  </a:txBody>
                  <a:tcPr/>
                </a:tc>
                <a:tc>
                  <a:txBody>
                    <a:bodyPr/>
                    <a:lstStyle/>
                    <a:p>
                      <a:pPr algn="ctr"/>
                      <a:r>
                        <a:rPr lang="en-US" sz="1800" dirty="0" err="1" smtClean="0"/>
                        <a:t>Tgax</a:t>
                      </a:r>
                      <a:endParaRPr lang="en-US" sz="1800" dirty="0" smtClean="0"/>
                    </a:p>
                    <a:p>
                      <a:pPr algn="ctr"/>
                      <a:r>
                        <a:rPr lang="en-US" sz="1800" dirty="0" smtClean="0"/>
                        <a:t>WBA</a:t>
                      </a:r>
                      <a:endParaRPr lang="en-US" sz="1800" dirty="0"/>
                    </a:p>
                  </a:txBody>
                  <a:tcPr/>
                </a:tc>
                <a:tc>
                  <a:txBody>
                    <a:bodyPr/>
                    <a:lstStyle/>
                    <a:p>
                      <a:pPr algn="ctr"/>
                      <a:endParaRPr lang="en-US" sz="1800" dirty="0"/>
                    </a:p>
                  </a:txBody>
                  <a:tcPr/>
                </a:tc>
                <a:tc>
                  <a:txBody>
                    <a:bodyPr/>
                    <a:lstStyle/>
                    <a:p>
                      <a:pPr algn="ctr"/>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dirty="0"/>
                    </a:p>
                  </a:txBody>
                  <a:tcPr/>
                </a:tc>
                <a:tc>
                  <a:txBody>
                    <a:bodyPr/>
                    <a:lstStyle/>
                    <a:p>
                      <a:pPr algn="ctr"/>
                      <a:r>
                        <a:rPr lang="en-US" dirty="0" smtClean="0"/>
                        <a:t>TGax</a:t>
                      </a:r>
                      <a:endParaRPr lang="en-US" dirty="0"/>
                    </a:p>
                  </a:txBody>
                  <a:tcPr/>
                </a:tc>
                <a:tc>
                  <a:txBody>
                    <a:bodyPr/>
                    <a:lstStyle/>
                    <a:p>
                      <a:pPr algn="ctr"/>
                      <a:r>
                        <a:rPr lang="en-US" dirty="0" smtClean="0"/>
                        <a:t>TGax</a:t>
                      </a:r>
                      <a:endParaRPr lang="en-US"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
        <p:nvSpPr>
          <p:cNvPr id="3" name="TextBox 2"/>
          <p:cNvSpPr txBox="1"/>
          <p:nvPr/>
        </p:nvSpPr>
        <p:spPr>
          <a:xfrm>
            <a:off x="1295400" y="5562600"/>
            <a:ext cx="7391400" cy="830997"/>
          </a:xfrm>
          <a:prstGeom prst="rect">
            <a:avLst/>
          </a:prstGeom>
          <a:noFill/>
        </p:spPr>
        <p:txBody>
          <a:bodyPr wrap="square" rtlCol="0">
            <a:spAutoFit/>
          </a:bodyPr>
          <a:lstStyle/>
          <a:p>
            <a:r>
              <a:rPr lang="en-US" dirty="0" smtClean="0">
                <a:solidFill>
                  <a:schemeClr val="tx1"/>
                </a:solidFill>
              </a:rPr>
              <a:t>Wednesday AM1 is reserved for discussion related to 802.19 comments on </a:t>
            </a:r>
            <a:r>
              <a:rPr lang="en-US" dirty="0" err="1" smtClean="0">
                <a:solidFill>
                  <a:schemeClr val="tx1"/>
                </a:solidFill>
              </a:rPr>
              <a:t>TGax</a:t>
            </a:r>
            <a:r>
              <a:rPr lang="en-US" dirty="0" smtClean="0">
                <a:solidFill>
                  <a:schemeClr val="tx1"/>
                </a:solidFill>
              </a:rPr>
              <a:t> CA document</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July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smtClean="0"/>
              <a:t>Ad hoc meeting (no motions)</a:t>
            </a:r>
          </a:p>
          <a:p>
            <a:pPr>
              <a:lnSpc>
                <a:spcPct val="80000"/>
              </a:lnSpc>
              <a:buFont typeface="Arial" panose="020B0604020202020204" pitchFamily="34" charset="0"/>
              <a:buChar char="•"/>
            </a:pPr>
            <a:r>
              <a:rPr lang="en-US" altLang="en-US" dirty="0" smtClean="0"/>
              <a:t>Call </a:t>
            </a:r>
            <a:r>
              <a:rPr lang="en-US" altLang="en-US" dirty="0"/>
              <a:t>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Submissions</a:t>
            </a:r>
            <a:endParaRPr lang="en-US" altLang="en-US" dirty="0"/>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Comment Assignment (if necessary)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8" name="TextBox 7"/>
          <p:cNvSpPr txBox="1"/>
          <p:nvPr/>
        </p:nvSpPr>
        <p:spPr>
          <a:xfrm>
            <a:off x="990600" y="2133600"/>
            <a:ext cx="4038600" cy="461665"/>
          </a:xfrm>
          <a:prstGeom prst="rect">
            <a:avLst/>
          </a:prstGeom>
          <a:noFill/>
        </p:spPr>
        <p:txBody>
          <a:bodyPr wrap="square" rtlCol="0">
            <a:spAutoFit/>
          </a:bodyPr>
          <a:lstStyle/>
          <a:p>
            <a:r>
              <a:rPr lang="en-US" dirty="0" smtClean="0">
                <a:solidFill>
                  <a:schemeClr val="tx1"/>
                </a:solidFill>
              </a:rPr>
              <a:t>Updated on Monday </a:t>
            </a:r>
            <a:r>
              <a:rPr lang="en-US" smtClean="0">
                <a:solidFill>
                  <a:schemeClr val="tx1"/>
                </a:solidFill>
              </a:rPr>
              <a:t>at noon</a:t>
            </a:r>
            <a:endParaRPr lang="en-US" dirty="0">
              <a:solidFill>
                <a:schemeClr val="tx1"/>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168062095"/>
              </p:ext>
            </p:extLst>
          </p:nvPr>
        </p:nvGraphicFramePr>
        <p:xfrm>
          <a:off x="4254500" y="3149600"/>
          <a:ext cx="1917700" cy="1687576"/>
        </p:xfrm>
        <a:graphic>
          <a:graphicData uri="http://schemas.openxmlformats.org/presentationml/2006/ole">
            <mc:AlternateContent xmlns:mc="http://schemas.openxmlformats.org/markup-compatibility/2006">
              <mc:Choice xmlns:v="urn:schemas-microsoft-com:vml" Requires="v">
                <p:oleObj spid="_x0000_s1085"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254500" y="3149600"/>
                        <a:ext cx="1917700" cy="1687576"/>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(11-18/0477r0)</a:t>
            </a:r>
            <a:endParaRPr lang="en-US" dirty="0"/>
          </a:p>
        </p:txBody>
      </p:sp>
      <p:sp>
        <p:nvSpPr>
          <p:cNvPr id="3" name="Content Placeholder 2"/>
          <p:cNvSpPr>
            <a:spLocks noGrp="1"/>
          </p:cNvSpPr>
          <p:nvPr>
            <p:ph idx="1"/>
          </p:nvPr>
        </p:nvSpPr>
        <p:spPr/>
        <p:txBody>
          <a:bodyPr/>
          <a:lstStyle/>
          <a:p>
            <a:r>
              <a:rPr lang="en-US" dirty="0" smtClean="0"/>
              <a:t>Do you accept the concept for punctured NDP (slide 5 to slide 7) in Doc 11-18/0477r0 ?</a:t>
            </a:r>
          </a:p>
          <a:p>
            <a:endParaRPr lang="en-US" dirty="0"/>
          </a:p>
          <a:p>
            <a:r>
              <a:rPr lang="en-US" dirty="0" smtClean="0"/>
              <a:t>Y/N/A: 25/1/21</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859413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(11-18/1183)</a:t>
            </a:r>
            <a:endParaRPr lang="en-US" dirty="0"/>
          </a:p>
        </p:txBody>
      </p:sp>
      <p:sp>
        <p:nvSpPr>
          <p:cNvPr id="3" name="Content Placeholder 2"/>
          <p:cNvSpPr>
            <a:spLocks noGrp="1"/>
          </p:cNvSpPr>
          <p:nvPr>
            <p:ph idx="1"/>
          </p:nvPr>
        </p:nvSpPr>
        <p:spPr/>
        <p:txBody>
          <a:bodyPr/>
          <a:lstStyle/>
          <a:p>
            <a:r>
              <a:rPr lang="en-US" dirty="0" smtClean="0"/>
              <a:t>Do you agree to “Accept” as the resolution to CID 17098 and “Revised – resolved by CID 17098” to CIDs 16817 and 16994? </a:t>
            </a:r>
          </a:p>
          <a:p>
            <a:endParaRPr lang="en-US" dirty="0"/>
          </a:p>
          <a:p>
            <a:r>
              <a:rPr lang="en-US" dirty="0" smtClean="0"/>
              <a:t>No objection to the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1561058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9,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May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March 2018 meeting.</a:t>
            </a:r>
          </a:p>
          <a:p>
            <a:pPr lvl="0">
              <a:lnSpc>
                <a:spcPct val="80000"/>
              </a:lnSpc>
              <a:buFont typeface="Arial" panose="020B0604020202020204" pitchFamily="34" charset="0"/>
              <a:buChar char="•"/>
            </a:pPr>
            <a:r>
              <a:rPr lang="en-US" altLang="en-US" dirty="0" smtClean="0"/>
              <a:t>Timeline</a:t>
            </a:r>
          </a:p>
          <a:p>
            <a:pPr lvl="0">
              <a:lnSpc>
                <a:spcPct val="80000"/>
              </a:lnSpc>
              <a:buFont typeface="Arial" panose="020B0604020202020204" pitchFamily="34" charset="0"/>
              <a:buChar char="•"/>
            </a:pPr>
            <a:r>
              <a:rPr lang="en-US" altLang="en-US" dirty="0" smtClean="0"/>
              <a:t>Ad Hoc meeting in September</a:t>
            </a:r>
          </a:p>
          <a:p>
            <a:pPr lvl="0">
              <a:lnSpc>
                <a:spcPct val="80000"/>
              </a:lnSpc>
              <a:buFont typeface="Arial" panose="020B0604020202020204" pitchFamily="34" charset="0"/>
              <a:buChar char="•"/>
            </a:pPr>
            <a:r>
              <a:rPr lang="en-US" altLang="en-US" dirty="0" smtClean="0"/>
              <a:t>WBA Liaison Discussion </a:t>
            </a:r>
          </a:p>
          <a:p>
            <a:pPr lvl="1">
              <a:lnSpc>
                <a:spcPct val="80000"/>
              </a:lnSpc>
              <a:buFont typeface="Arial" panose="020B0604020202020204" pitchFamily="34" charset="0"/>
              <a:buChar char="•"/>
            </a:pPr>
            <a:r>
              <a:rPr lang="en-US" altLang="en-US" dirty="0" smtClean="0"/>
              <a:t>Offline update of the excel tables</a:t>
            </a:r>
          </a:p>
          <a:p>
            <a:pPr lvl="1">
              <a:lnSpc>
                <a:spcPct val="80000"/>
              </a:lnSpc>
              <a:buFont typeface="Arial" panose="020B0604020202020204" pitchFamily="34" charset="0"/>
              <a:buChar char="•"/>
            </a:pPr>
            <a:r>
              <a:rPr lang="en-US" altLang="en-US" dirty="0" smtClean="0"/>
              <a:t>Revisit later in the week</a:t>
            </a:r>
            <a:endParaRPr lang="en-US" altLang="en-US" dirty="0"/>
          </a:p>
          <a:p>
            <a:pPr lvl="0">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a:t>
            </a:r>
            <a:endParaRPr lang="en-US" altLang="en-US" dirty="0"/>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08-13,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San Diego, California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July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2018</a:t>
            </a:r>
            <a:endParaRPr lang="en-US" dirty="0"/>
          </a:p>
        </p:txBody>
      </p:sp>
      <p:sp>
        <p:nvSpPr>
          <p:cNvPr id="3" name="Content Placeholder 2"/>
          <p:cNvSpPr>
            <a:spLocks noGrp="1"/>
          </p:cNvSpPr>
          <p:nvPr>
            <p:ph idx="1"/>
          </p:nvPr>
        </p:nvSpPr>
        <p:spPr/>
        <p:txBody>
          <a:bodyPr/>
          <a:lstStyle/>
          <a:p>
            <a:pPr>
              <a:buFont typeface="Arial"/>
              <a:buChar char="•"/>
            </a:pPr>
            <a:r>
              <a:rPr lang="en-US" dirty="0" smtClean="0"/>
              <a:t>Completed the comment resolution on draft D2.0.</a:t>
            </a:r>
          </a:p>
          <a:p>
            <a:pPr>
              <a:buFont typeface="Arial"/>
              <a:buChar char="•"/>
            </a:pPr>
            <a:r>
              <a:rPr lang="en-US" dirty="0" smtClean="0"/>
              <a:t>Approved a motion to prepare draft D3.0 and start a WG LB.</a:t>
            </a:r>
          </a:p>
          <a:p>
            <a:pPr>
              <a:buFont typeface="Arial"/>
              <a:buChar char="•"/>
            </a:pPr>
            <a:r>
              <a:rPr lang="en-US" dirty="0" smtClean="0"/>
              <a:t>WG LB 223 passed with 86.5%</a:t>
            </a:r>
          </a:p>
          <a:p>
            <a:pPr>
              <a:buFont typeface="Arial"/>
              <a:buChar char="•"/>
            </a:pPr>
            <a:r>
              <a:rPr lang="en-US" dirty="0" smtClean="0"/>
              <a:t>2153 comments on draft D3.0 were received.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May 2018 Interim meeting </a:t>
            </a:r>
            <a:r>
              <a:rPr lang="en-US" altLang="en-US" sz="2000" dirty="0"/>
              <a:t>to </a:t>
            </a:r>
            <a:r>
              <a:rPr lang="en-US" altLang="en-US" sz="2000" dirty="0" smtClean="0"/>
              <a:t>today</a:t>
            </a:r>
          </a:p>
          <a:p>
            <a:pPr lvl="1">
              <a:buFont typeface="Arial" panose="020B0604020202020204" pitchFamily="34" charset="0"/>
              <a:buChar char="•"/>
            </a:pPr>
            <a:r>
              <a:rPr lang="en-US" altLang="en-US" sz="1600" dirty="0">
                <a:hlinkClick r:id="rId2"/>
              </a:rPr>
              <a:t>https://mentor.ieee.org/802.11/dcn/18/11-18-0888-02-00ax-tgax-may-2018-warsaw-meeting-</a:t>
            </a:r>
            <a:r>
              <a:rPr lang="en-US" altLang="en-US" sz="1600" dirty="0" smtClean="0">
                <a:hlinkClick r:id="rId2"/>
              </a:rPr>
              <a:t>minutes.docx</a:t>
            </a:r>
            <a:r>
              <a:rPr lang="en-US" altLang="en-US" sz="1600" dirty="0" smtClean="0"/>
              <a:t> </a:t>
            </a:r>
          </a:p>
          <a:p>
            <a:pPr lvl="1">
              <a:buFont typeface="Arial" panose="020B0604020202020204" pitchFamily="34" charset="0"/>
              <a:buChar char="•"/>
            </a:pPr>
            <a:r>
              <a:rPr lang="en-US" altLang="en-US" sz="1600" dirty="0">
                <a:hlinkClick r:id="rId3"/>
              </a:rPr>
              <a:t>https://mentor.ieee.org/802.11/dcn/18/11-18-0809-02-00ax-minutes-of-tgax-may-2018-ad-hoc-mac-mu-sr-meeting-in-</a:t>
            </a:r>
            <a:r>
              <a:rPr lang="en-US" altLang="en-US" sz="1600" dirty="0" smtClean="0">
                <a:hlinkClick r:id="rId3"/>
              </a:rPr>
              <a:t>rennes.docx</a:t>
            </a:r>
            <a:r>
              <a:rPr lang="en-US" altLang="en-US" sz="1600" dirty="0" smtClean="0"/>
              <a:t> </a:t>
            </a:r>
          </a:p>
          <a:p>
            <a:pPr lvl="1">
              <a:buFont typeface="Arial" panose="020B0604020202020204" pitchFamily="34" charset="0"/>
              <a:buChar char="•"/>
            </a:pPr>
            <a:r>
              <a:rPr lang="en-US" altLang="en-US" sz="1600" dirty="0">
                <a:hlinkClick r:id="rId4"/>
              </a:rPr>
              <a:t>https://mentor.ieee.org/802.11/dcn/18/11-18-0920-01-00ax-tgax-mac-ad-hoc-may-2018-meeting-</a:t>
            </a:r>
            <a:r>
              <a:rPr lang="en-US" altLang="en-US" sz="1600" dirty="0" smtClean="0">
                <a:hlinkClick r:id="rId4"/>
              </a:rPr>
              <a:t>minutes.docx</a:t>
            </a:r>
            <a:r>
              <a:rPr lang="en-US" altLang="en-US" sz="1600" dirty="0" smtClean="0"/>
              <a:t> </a:t>
            </a:r>
          </a:p>
          <a:p>
            <a:pPr lvl="1">
              <a:buFont typeface="Arial" panose="020B0604020202020204" pitchFamily="34" charset="0"/>
              <a:buChar char="•"/>
            </a:pP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Al </a:t>
            </a:r>
            <a:r>
              <a:rPr lang="en-US" altLang="en-US" sz="2000" dirty="0" err="1" smtClean="0"/>
              <a:t>Petrick</a:t>
            </a:r>
            <a:r>
              <a:rPr lang="en-US" altLang="en-US" sz="2000" dirty="0"/>
              <a:t>	Second</a:t>
            </a:r>
            <a:r>
              <a:rPr lang="en-US" altLang="en-US" sz="2000" dirty="0" smtClean="0"/>
              <a:t>: Stuart Kerry</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800" dirty="0" smtClean="0"/>
              <a:t>July </a:t>
            </a:r>
            <a:r>
              <a:rPr lang="en-US" altLang="zh-CN" sz="1800" dirty="0"/>
              <a:t>2014: start of the TG</a:t>
            </a:r>
          </a:p>
          <a:p>
            <a:pPr>
              <a:buFont typeface="Arial" panose="020B0604020202020204" pitchFamily="34" charset="0"/>
              <a:buChar char="•"/>
            </a:pPr>
            <a:r>
              <a:rPr lang="en-US" altLang="zh-CN" sz="1800" dirty="0"/>
              <a:t>Nov. 2014: First draft of the TG SFD was approved</a:t>
            </a:r>
          </a:p>
          <a:p>
            <a:pPr>
              <a:buFont typeface="Arial" panose="020B0604020202020204" pitchFamily="34" charset="0"/>
              <a:buChar char="•"/>
            </a:pPr>
            <a:r>
              <a:rPr lang="en-US" altLang="zh-CN" sz="1800" dirty="0"/>
              <a:t>Jan. 2016: proposed TG draft</a:t>
            </a:r>
          </a:p>
          <a:p>
            <a:pPr>
              <a:buFont typeface="Arial" panose="020B0604020202020204" pitchFamily="34" charset="0"/>
              <a:buChar char="•"/>
            </a:pPr>
            <a:r>
              <a:rPr lang="en-US" altLang="zh-CN" sz="1800" dirty="0" smtClean="0"/>
              <a:t>July </a:t>
            </a:r>
            <a:r>
              <a:rPr lang="en-US" altLang="zh-CN" sz="1800" dirty="0"/>
              <a:t>2016: Draft D0.1 was approved and CC started</a:t>
            </a:r>
          </a:p>
          <a:p>
            <a:pPr>
              <a:buFont typeface="Arial" panose="020B0604020202020204" pitchFamily="34" charset="0"/>
              <a:buChar char="•"/>
            </a:pPr>
            <a:r>
              <a:rPr lang="en-US" altLang="zh-CN" sz="1800" dirty="0">
                <a:solidFill>
                  <a:srgbClr val="FF0000"/>
                </a:solidFill>
              </a:rPr>
              <a:t>November 2016: Draft 1.0 and WG letter ballot – Failed (57.77%)</a:t>
            </a:r>
          </a:p>
          <a:p>
            <a:pPr lvl="1">
              <a:buFont typeface="Arial" panose="020B0604020202020204" pitchFamily="34" charset="0"/>
              <a:buChar char="•"/>
            </a:pPr>
            <a:r>
              <a:rPr lang="en-US" altLang="zh-CN" sz="1200" dirty="0">
                <a:solidFill>
                  <a:srgbClr val="FF0000"/>
                </a:solidFill>
              </a:rPr>
              <a:t>LB-225: opened Dec. 1</a:t>
            </a:r>
            <a:r>
              <a:rPr lang="en-US" altLang="zh-CN" sz="1200" baseline="30000" dirty="0">
                <a:solidFill>
                  <a:srgbClr val="FF0000"/>
                </a:solidFill>
              </a:rPr>
              <a:t>st</a:t>
            </a:r>
            <a:r>
              <a:rPr lang="en-US" altLang="zh-CN" sz="1200" dirty="0">
                <a:solidFill>
                  <a:srgbClr val="FF0000"/>
                </a:solidFill>
              </a:rPr>
              <a:t> 2016 and closed </a:t>
            </a:r>
            <a:r>
              <a:rPr lang="en-US" altLang="zh-CN" sz="1200" dirty="0" smtClean="0">
                <a:solidFill>
                  <a:srgbClr val="FF0000"/>
                </a:solidFill>
              </a:rPr>
              <a:t>January </a:t>
            </a:r>
            <a:r>
              <a:rPr lang="en-US" altLang="zh-CN" sz="1200" dirty="0">
                <a:solidFill>
                  <a:srgbClr val="FF0000"/>
                </a:solidFill>
              </a:rPr>
              <a:t>8</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US" altLang="zh-CN" sz="1800" dirty="0">
                <a:solidFill>
                  <a:srgbClr val="FF0000"/>
                </a:solidFill>
              </a:rPr>
              <a:t>September 2017: Draft 2.0 and WG letter ballot – Failed (62.84%)</a:t>
            </a:r>
          </a:p>
          <a:p>
            <a:pPr lvl="1">
              <a:buFont typeface="Arial" panose="020B0604020202020204" pitchFamily="34" charset="0"/>
              <a:buChar char="•"/>
            </a:pPr>
            <a:r>
              <a:rPr lang="en-US" altLang="zh-CN" sz="1200" dirty="0">
                <a:solidFill>
                  <a:srgbClr val="FF0000"/>
                </a:solidFill>
              </a:rPr>
              <a:t>LB-230: opened Oct 5</a:t>
            </a:r>
            <a:r>
              <a:rPr lang="en-US" altLang="zh-CN" sz="1200" baseline="30000" dirty="0">
                <a:solidFill>
                  <a:srgbClr val="FF0000"/>
                </a:solidFill>
              </a:rPr>
              <a:t>th</a:t>
            </a:r>
            <a:r>
              <a:rPr lang="en-US" altLang="zh-CN" sz="1200" dirty="0">
                <a:solidFill>
                  <a:srgbClr val="FF0000"/>
                </a:solidFill>
              </a:rPr>
              <a:t> and closed Nov 4</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CA" altLang="zh-CN" sz="1800" dirty="0" smtClean="0">
                <a:solidFill>
                  <a:srgbClr val="008000"/>
                </a:solidFill>
              </a:rPr>
              <a:t>May </a:t>
            </a:r>
            <a:r>
              <a:rPr lang="en-CA" altLang="zh-CN" sz="1800" dirty="0">
                <a:solidFill>
                  <a:srgbClr val="008000"/>
                </a:solidFill>
              </a:rPr>
              <a:t>2018: Draft 3.0 and WG letter </a:t>
            </a:r>
            <a:r>
              <a:rPr lang="en-CA" altLang="zh-CN" sz="1800" dirty="0" smtClean="0">
                <a:solidFill>
                  <a:srgbClr val="008000"/>
                </a:solidFill>
              </a:rPr>
              <a:t>Ballot</a:t>
            </a:r>
            <a:r>
              <a:rPr lang="en-CA" altLang="zh-CN" sz="1800" dirty="0">
                <a:solidFill>
                  <a:srgbClr val="008000"/>
                </a:solidFill>
              </a:rPr>
              <a:t> </a:t>
            </a:r>
            <a:r>
              <a:rPr lang="en-CA" altLang="zh-CN" sz="1800" dirty="0" smtClean="0">
                <a:solidFill>
                  <a:srgbClr val="008000"/>
                </a:solidFill>
              </a:rPr>
              <a:t>– Passes </a:t>
            </a:r>
            <a:r>
              <a:rPr lang="en-CA" altLang="zh-CN" sz="1800" smtClean="0">
                <a:solidFill>
                  <a:srgbClr val="008000"/>
                </a:solidFill>
              </a:rPr>
              <a:t>(86.5%</a:t>
            </a:r>
            <a:r>
              <a:rPr lang="en-CA" altLang="zh-CN" sz="1800" dirty="0" smtClean="0">
                <a:solidFill>
                  <a:srgbClr val="008000"/>
                </a:solidFill>
              </a:rPr>
              <a:t>)</a:t>
            </a:r>
          </a:p>
          <a:p>
            <a:pPr>
              <a:buFont typeface="Arial" panose="020B0604020202020204" pitchFamily="34" charset="0"/>
              <a:buChar char="•"/>
            </a:pPr>
            <a:r>
              <a:rPr lang="en-CA" altLang="zh-CN" sz="1800" dirty="0" smtClean="0">
                <a:solidFill>
                  <a:schemeClr val="tx1"/>
                </a:solidFill>
              </a:rPr>
              <a:t>November 2018: Draft 4.0 and </a:t>
            </a:r>
            <a:r>
              <a:rPr lang="en-CA" altLang="zh-CN" sz="1800" dirty="0" err="1" smtClean="0">
                <a:solidFill>
                  <a:schemeClr val="tx1"/>
                </a:solidFill>
              </a:rPr>
              <a:t>Recirc</a:t>
            </a:r>
            <a:r>
              <a:rPr lang="en-CA" altLang="zh-CN" sz="1800" dirty="0" smtClean="0">
                <a:solidFill>
                  <a:schemeClr val="tx1"/>
                </a:solidFill>
              </a:rPr>
              <a:t> </a:t>
            </a:r>
            <a:endParaRPr lang="en-CA" altLang="zh-CN" sz="1800" dirty="0">
              <a:solidFill>
                <a:schemeClr val="tx1"/>
              </a:solidFill>
            </a:endParaRPr>
          </a:p>
          <a:p>
            <a:pPr>
              <a:buFont typeface="Arial" panose="020B0604020202020204" pitchFamily="34" charset="0"/>
              <a:buChar char="•"/>
            </a:pPr>
            <a:r>
              <a:rPr lang="en-CA" altLang="zh-CN" sz="1800" dirty="0">
                <a:solidFill>
                  <a:srgbClr val="FFC000"/>
                </a:solidFill>
              </a:rPr>
              <a:t>July 2018: MDR (Mandatory Document Review)</a:t>
            </a:r>
          </a:p>
          <a:p>
            <a:pPr>
              <a:buFont typeface="Arial" panose="020B0604020202020204" pitchFamily="34" charset="0"/>
              <a:buChar char="•"/>
            </a:pPr>
            <a:r>
              <a:rPr lang="en-CA" altLang="zh-CN" sz="1800" dirty="0">
                <a:solidFill>
                  <a:srgbClr val="FFC000"/>
                </a:solidFill>
              </a:rPr>
              <a:t>February 2019: Formation of SB pool </a:t>
            </a:r>
            <a:endParaRPr lang="en-US" altLang="zh-CN" sz="1400" dirty="0">
              <a:solidFill>
                <a:srgbClr val="FFC000"/>
              </a:solidFill>
            </a:endParaRPr>
          </a:p>
          <a:p>
            <a:pPr>
              <a:buFont typeface="Arial" panose="020B0604020202020204" pitchFamily="34" charset="0"/>
              <a:buChar char="•"/>
            </a:pPr>
            <a:r>
              <a:rPr lang="en-US" altLang="zh-CN" sz="1800" dirty="0" smtClean="0">
                <a:solidFill>
                  <a:schemeClr val="accent6">
                    <a:lumMod val="75000"/>
                  </a:schemeClr>
                </a:solidFill>
              </a:rPr>
              <a:t>July </a:t>
            </a:r>
            <a:r>
              <a:rPr lang="en-US" altLang="zh-CN" sz="1800" dirty="0">
                <a:solidFill>
                  <a:schemeClr val="accent6">
                    <a:lumMod val="75000"/>
                  </a:schemeClr>
                </a:solidFill>
              </a:rPr>
              <a:t>2019: Sponsor Ballot</a:t>
            </a:r>
          </a:p>
          <a:p>
            <a:pPr>
              <a:buFont typeface="Arial" panose="020B0604020202020204" pitchFamily="34" charset="0"/>
              <a:buChar char="•"/>
            </a:pPr>
            <a:r>
              <a:rPr lang="en-CA" altLang="zh-CN" sz="1800" dirty="0">
                <a:solidFill>
                  <a:srgbClr val="FFC000"/>
                </a:solidFill>
              </a:rPr>
              <a:t>December 2019: </a:t>
            </a:r>
            <a:r>
              <a:rPr lang="en-CA" altLang="zh-CN" sz="1800" dirty="0" err="1">
                <a:solidFill>
                  <a:srgbClr val="FFC000"/>
                </a:solidFill>
              </a:rPr>
              <a:t>RevCom</a:t>
            </a:r>
            <a:endParaRPr lang="en-US" altLang="zh-CN" sz="1800" dirty="0">
              <a:solidFill>
                <a:srgbClr val="FFC000"/>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WBA liaison Discussion</a:t>
            </a:r>
            <a:endParaRPr lang="en-US" dirty="0"/>
          </a:p>
        </p:txBody>
      </p:sp>
      <p:sp>
        <p:nvSpPr>
          <p:cNvPr id="3" name="Content Placeholder 2"/>
          <p:cNvSpPr>
            <a:spLocks noGrp="1"/>
          </p:cNvSpPr>
          <p:nvPr>
            <p:ph idx="1"/>
          </p:nvPr>
        </p:nvSpPr>
        <p:spPr/>
        <p:txBody>
          <a:bodyPr/>
          <a:lstStyle/>
          <a:p>
            <a:r>
              <a:rPr lang="en-US" smtClean="0"/>
              <a:t>All.</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71004579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(11-18/0496)</a:t>
            </a:r>
            <a:endParaRPr lang="en-US" dirty="0"/>
          </a:p>
        </p:txBody>
      </p:sp>
      <p:sp>
        <p:nvSpPr>
          <p:cNvPr id="3" name="Content Placeholder 2"/>
          <p:cNvSpPr>
            <a:spLocks noGrp="1"/>
          </p:cNvSpPr>
          <p:nvPr>
            <p:ph idx="1"/>
          </p:nvPr>
        </p:nvSpPr>
        <p:spPr/>
        <p:txBody>
          <a:bodyPr/>
          <a:lstStyle/>
          <a:p>
            <a:r>
              <a:rPr lang="en-US" dirty="0" smtClean="0"/>
              <a:t>Do you accept text changes related punctured NDP in 11-18/0496r4?</a:t>
            </a:r>
          </a:p>
          <a:p>
            <a:endParaRPr lang="en-US" dirty="0"/>
          </a:p>
          <a:p>
            <a:r>
              <a:rPr lang="en-US" dirty="0" smtClean="0"/>
              <a:t>Y/N/A: 16/14/26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851170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July 10,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Report on progress related WBA PHY and MAC tables</a:t>
            </a:r>
          </a:p>
          <a:p>
            <a:pPr lvl="2">
              <a:lnSpc>
                <a:spcPct val="80000"/>
              </a:lnSpc>
              <a:buFont typeface="Arial" panose="020B0604020202020204" pitchFamily="34" charset="0"/>
              <a:buChar char="•"/>
            </a:pPr>
            <a:r>
              <a:rPr lang="en-US" altLang="en-US" dirty="0" smtClean="0"/>
              <a:t>To be discussed on Wednesday</a:t>
            </a:r>
          </a:p>
          <a:p>
            <a:pPr lvl="1">
              <a:lnSpc>
                <a:spcPct val="80000"/>
              </a:lnSpc>
              <a:buFont typeface="Arial" panose="020B0604020202020204" pitchFamily="34" charset="0"/>
              <a:buChar char="•"/>
            </a:pPr>
            <a:r>
              <a:rPr lang="en-US" altLang="en-US" dirty="0" smtClean="0"/>
              <a:t>Submissions</a:t>
            </a:r>
          </a:p>
          <a:p>
            <a:pPr lvl="2">
              <a:lnSpc>
                <a:spcPct val="80000"/>
              </a:lnSpc>
              <a:buFont typeface="Arial" panose="020B0604020202020204" pitchFamily="34" charset="0"/>
              <a:buChar char="•"/>
            </a:pPr>
            <a:r>
              <a:rPr lang="en-US" altLang="en-US" dirty="0" smtClean="0"/>
              <a:t>11-19/1244</a:t>
            </a:r>
          </a:p>
          <a:p>
            <a:pPr lvl="2">
              <a:lnSpc>
                <a:spcPct val="80000"/>
              </a:lnSpc>
              <a:buFont typeface="Arial" panose="020B0604020202020204" pitchFamily="34" charset="0"/>
              <a:buChar char="•"/>
            </a:pPr>
            <a:r>
              <a:rPr lang="en-US" altLang="en-US" dirty="0" smtClean="0"/>
              <a:t>11-18/1219</a:t>
            </a:r>
          </a:p>
          <a:p>
            <a:pPr lvl="2">
              <a:lnSpc>
                <a:spcPct val="80000"/>
              </a:lnSpc>
              <a:buFont typeface="Arial" panose="020B0604020202020204" pitchFamily="34" charset="0"/>
              <a:buChar char="•"/>
            </a:pPr>
            <a:r>
              <a:rPr lang="en-US" altLang="en-US" dirty="0" smtClean="0"/>
              <a:t>11-18/1220</a:t>
            </a:r>
            <a:endParaRPr lang="en-US" altLang="en-US" dirty="0"/>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(11-18/1244)</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15107, 16769, 17122, 15108, 16183, 16467, 15123, 15124, </a:t>
            </a:r>
            <a:r>
              <a:rPr lang="en-GB" dirty="0">
                <a:solidFill>
                  <a:schemeClr val="tx1"/>
                </a:solidFill>
              </a:rPr>
              <a:t>16617,</a:t>
            </a:r>
            <a:r>
              <a:rPr lang="en-GB" dirty="0"/>
              <a:t> 16618</a:t>
            </a:r>
            <a:r>
              <a:rPr lang="en-US" dirty="0"/>
              <a:t> </a:t>
            </a:r>
            <a:r>
              <a:rPr lang="en-US" dirty="0" smtClean="0"/>
              <a:t> in doc 11-18/1244r1?</a:t>
            </a:r>
          </a:p>
          <a:p>
            <a:endParaRPr lang="en-US" dirty="0"/>
          </a:p>
          <a:p>
            <a:r>
              <a:rPr lang="en-US" dirty="0" smtClean="0"/>
              <a:t>SP deferred </a:t>
            </a:r>
          </a:p>
          <a:p>
            <a:r>
              <a:rPr lang="en-US" dirty="0" smtClean="0"/>
              <a:t>SP was considered on Wednesday AM1</a:t>
            </a:r>
          </a:p>
          <a:p>
            <a:r>
              <a:rPr lang="en-US" dirty="0" smtClean="0"/>
              <a:t>Approved with </a:t>
            </a:r>
            <a:r>
              <a:rPr lang="en-US" smtClean="0"/>
              <a:t>no objection</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9525133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(11-18/1219)</a:t>
            </a:r>
            <a:endParaRPr lang="en-US" dirty="0"/>
          </a:p>
        </p:txBody>
      </p:sp>
      <p:sp>
        <p:nvSpPr>
          <p:cNvPr id="3" name="Content Placeholder 2"/>
          <p:cNvSpPr>
            <a:spLocks noGrp="1"/>
          </p:cNvSpPr>
          <p:nvPr>
            <p:ph idx="1"/>
          </p:nvPr>
        </p:nvSpPr>
        <p:spPr/>
        <p:txBody>
          <a:bodyPr/>
          <a:lstStyle/>
          <a:p>
            <a:r>
              <a:rPr lang="en-US" dirty="0" smtClean="0"/>
              <a:t>Do you agree to resolution to CID 16602 in doc 11-18/1219r2?</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13101947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(11-18/1220)</a:t>
            </a:r>
            <a:endParaRPr lang="en-US" dirty="0"/>
          </a:p>
        </p:txBody>
      </p:sp>
      <p:sp>
        <p:nvSpPr>
          <p:cNvPr id="3" name="Content Placeholder 2"/>
          <p:cNvSpPr>
            <a:spLocks noGrp="1"/>
          </p:cNvSpPr>
          <p:nvPr>
            <p:ph idx="1"/>
          </p:nvPr>
        </p:nvSpPr>
        <p:spPr/>
        <p:txBody>
          <a:bodyPr/>
          <a:lstStyle/>
          <a:p>
            <a:r>
              <a:rPr lang="en-US" dirty="0" smtClean="0"/>
              <a:t>Do you accept the resolution to CIDs </a:t>
            </a:r>
            <a:r>
              <a:rPr lang="en-GB" dirty="0" smtClean="0"/>
              <a:t>16596 and16597 in doc 11-18/1220r2?</a:t>
            </a:r>
          </a:p>
          <a:p>
            <a:endParaRPr lang="en-GB" dirty="0"/>
          </a:p>
          <a:p>
            <a:r>
              <a:rPr lang="en-GB" dirty="0" smtClean="0"/>
              <a:t>SP </a:t>
            </a:r>
            <a:r>
              <a:rPr lang="en-GB" smtClean="0"/>
              <a:t>is deferred</a:t>
            </a:r>
            <a:endParaRPr lang="en-GB" dirty="0" smtClean="0"/>
          </a:p>
          <a:p>
            <a:endParaRPr lang="en-GB" dirty="0"/>
          </a:p>
          <a:p>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4728436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July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Submissions related to 6 GHz.</a:t>
            </a:r>
            <a:endParaRPr lang="en-US" altLang="en-US" dirty="0"/>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(11-18/1227)</a:t>
            </a:r>
            <a:endParaRPr lang="en-US" dirty="0"/>
          </a:p>
        </p:txBody>
      </p:sp>
      <p:sp>
        <p:nvSpPr>
          <p:cNvPr id="3" name="Content Placeholder 2"/>
          <p:cNvSpPr>
            <a:spLocks noGrp="1"/>
          </p:cNvSpPr>
          <p:nvPr>
            <p:ph idx="1"/>
          </p:nvPr>
        </p:nvSpPr>
        <p:spPr/>
        <p:txBody>
          <a:bodyPr/>
          <a:lstStyle/>
          <a:p>
            <a:r>
              <a:rPr lang="en-US" dirty="0" smtClean="0"/>
              <a:t>Do you accept resolutions to CIDS 15121 and 15825 in doc 11-18/1227r2?</a:t>
            </a:r>
          </a:p>
          <a:p>
            <a:endParaRPr lang="en-US" dirty="0"/>
          </a:p>
          <a:p>
            <a:r>
              <a:rPr lang="en-US" dirty="0" smtClean="0"/>
              <a:t>Straw poll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4618083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(11-18/1211)</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15120, 15121, 15122, 15166, 15414, 15415, 15416, 15829, 15832, 16039, </a:t>
            </a:r>
            <a:endParaRPr lang="en-US" dirty="0"/>
          </a:p>
          <a:p>
            <a:r>
              <a:rPr lang="en-GB" dirty="0"/>
              <a:t>16074, 16227, 16251, 16444, 16446, 16690, 17090</a:t>
            </a:r>
            <a:r>
              <a:rPr lang="en-US" dirty="0"/>
              <a:t> </a:t>
            </a:r>
            <a:r>
              <a:rPr lang="en-US" dirty="0" smtClean="0"/>
              <a:t>in doc 11-18/1211r0?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8040444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July 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802.19 comments discussion and UWB/Wi-Fi coexistence issues. 8:00 – 9:00</a:t>
            </a:r>
          </a:p>
          <a:p>
            <a:pPr>
              <a:buFont typeface="Arial" panose="020B0604020202020204" pitchFamily="34" charset="0"/>
              <a:buChar char="•"/>
            </a:pPr>
            <a:r>
              <a:rPr lang="en-US" altLang="en-US" dirty="0" smtClean="0"/>
              <a:t>PAR Extension and </a:t>
            </a:r>
            <a:r>
              <a:rPr lang="en-US" altLang="en-US" smtClean="0"/>
              <a:t>CSD Vote</a:t>
            </a:r>
            <a:endParaRPr lang="en-US" altLang="en-US" dirty="0" smtClean="0"/>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 Motion</a:t>
            </a:r>
            <a:endParaRPr lang="en-US" dirty="0"/>
          </a:p>
        </p:txBody>
      </p:sp>
      <p:sp>
        <p:nvSpPr>
          <p:cNvPr id="3" name="Content Placeholder 2"/>
          <p:cNvSpPr>
            <a:spLocks noGrp="1"/>
          </p:cNvSpPr>
          <p:nvPr>
            <p:ph idx="1"/>
          </p:nvPr>
        </p:nvSpPr>
        <p:spPr/>
        <p:txBody>
          <a:bodyPr/>
          <a:lstStyle/>
          <a:p>
            <a:r>
              <a:rPr lang="en-US" dirty="0" smtClean="0"/>
              <a:t>Move to approve the </a:t>
            </a:r>
            <a:r>
              <a:rPr lang="en-US" dirty="0" err="1" smtClean="0"/>
              <a:t>TGax</a:t>
            </a:r>
            <a:r>
              <a:rPr lang="en-US" dirty="0" smtClean="0"/>
              <a:t> PAR extension in doc 11-18/0870r2</a:t>
            </a:r>
          </a:p>
          <a:p>
            <a:endParaRPr lang="en-US" dirty="0"/>
          </a:p>
          <a:p>
            <a:pPr>
              <a:buFont typeface="Arial"/>
              <a:buChar char="•"/>
            </a:pPr>
            <a:r>
              <a:rPr lang="en-US" dirty="0" smtClean="0"/>
              <a:t>Move:	Stuart Kerry		Second: Al </a:t>
            </a:r>
            <a:r>
              <a:rPr lang="en-US" dirty="0" err="1" smtClean="0"/>
              <a:t>Petrick</a:t>
            </a:r>
            <a:endParaRPr lang="en-US" dirty="0" smtClean="0"/>
          </a:p>
          <a:p>
            <a:pPr>
              <a:buFont typeface="Arial"/>
              <a:buChar char="•"/>
            </a:pPr>
            <a:endParaRPr lang="en-US" dirty="0"/>
          </a:p>
          <a:p>
            <a:pPr>
              <a:buFont typeface="Arial"/>
              <a:buChar char="•"/>
            </a:pPr>
            <a:r>
              <a:rPr lang="en-US" dirty="0" smtClean="0"/>
              <a:t>Y/N/A:57/0/0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3201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Motion</a:t>
            </a:r>
            <a:endParaRPr lang="en-US" dirty="0"/>
          </a:p>
        </p:txBody>
      </p:sp>
      <p:sp>
        <p:nvSpPr>
          <p:cNvPr id="3" name="Content Placeholder 2"/>
          <p:cNvSpPr>
            <a:spLocks noGrp="1"/>
          </p:cNvSpPr>
          <p:nvPr>
            <p:ph idx="1"/>
          </p:nvPr>
        </p:nvSpPr>
        <p:spPr/>
        <p:txBody>
          <a:bodyPr/>
          <a:lstStyle/>
          <a:p>
            <a:r>
              <a:rPr lang="en-US" dirty="0" smtClean="0"/>
              <a:t>Move to approve the </a:t>
            </a:r>
            <a:r>
              <a:rPr lang="en-US" dirty="0" err="1" smtClean="0"/>
              <a:t>TGax</a:t>
            </a:r>
            <a:r>
              <a:rPr lang="en-US" dirty="0" smtClean="0"/>
              <a:t> CSD document in 11-14/0169r2.</a:t>
            </a:r>
          </a:p>
          <a:p>
            <a:endParaRPr lang="en-US" dirty="0"/>
          </a:p>
          <a:p>
            <a:r>
              <a:rPr lang="en-US" dirty="0" smtClean="0"/>
              <a:t>Move:		</a:t>
            </a:r>
            <a:r>
              <a:rPr lang="en-US" dirty="0" err="1" smtClean="0"/>
              <a:t>Staurt</a:t>
            </a:r>
            <a:r>
              <a:rPr lang="en-US" dirty="0" smtClean="0"/>
              <a:t> Kerry		Second: Bin </a:t>
            </a:r>
            <a:r>
              <a:rPr lang="en-US" dirty="0" err="1" smtClean="0"/>
              <a:t>Tian</a:t>
            </a:r>
            <a:endParaRPr lang="en-US" dirty="0" smtClean="0"/>
          </a:p>
          <a:p>
            <a:endParaRPr lang="en-US" dirty="0"/>
          </a:p>
          <a:p>
            <a:r>
              <a:rPr lang="en-US" dirty="0" smtClean="0"/>
              <a:t>Y/N/A:58/0/0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7641666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802.3 Comments</a:t>
            </a:r>
            <a:endParaRPr lang="en-US" dirty="0"/>
          </a:p>
        </p:txBody>
      </p:sp>
      <p:sp>
        <p:nvSpPr>
          <p:cNvPr id="3" name="Content Placeholder 2"/>
          <p:cNvSpPr>
            <a:spLocks noGrp="1"/>
          </p:cNvSpPr>
          <p:nvPr>
            <p:ph idx="1"/>
          </p:nvPr>
        </p:nvSpPr>
        <p:spPr/>
        <p:txBody>
          <a:bodyPr/>
          <a:lstStyle/>
          <a:p>
            <a:r>
              <a:rPr lang="en-US" dirty="0" smtClean="0"/>
              <a:t>Move to approve the response to 802.3 comments on the </a:t>
            </a:r>
            <a:r>
              <a:rPr lang="en-US" dirty="0" err="1" smtClean="0"/>
              <a:t>TGax</a:t>
            </a:r>
            <a:r>
              <a:rPr lang="en-US" dirty="0" smtClean="0"/>
              <a:t> PAR and CSD in doc 11-18/0870r2</a:t>
            </a:r>
          </a:p>
          <a:p>
            <a:endParaRPr lang="en-US" dirty="0"/>
          </a:p>
          <a:p>
            <a:r>
              <a:rPr lang="en-US" dirty="0" smtClean="0"/>
              <a:t>Move:	Robert Stacey		Second:  Bin </a:t>
            </a:r>
            <a:r>
              <a:rPr lang="en-US" dirty="0" err="1" smtClean="0"/>
              <a:t>Tian</a:t>
            </a:r>
            <a:endParaRPr lang="en-US" dirty="0" smtClean="0"/>
          </a:p>
          <a:p>
            <a:endParaRPr lang="en-US" dirty="0"/>
          </a:p>
          <a:p>
            <a:r>
              <a:rPr lang="en-US" dirty="0" smtClean="0"/>
              <a:t>Y/N/A: 56/0/0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783605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15796, 16603, 15797, 15798, 17020, 17021, 17022, 15799, 16598, 17023, 15800, 16599, 16967, 15801, 16600, 15802, 16601, </a:t>
            </a:r>
            <a:r>
              <a:rPr lang="en-GB" dirty="0" smtClean="0"/>
              <a:t>16966</a:t>
            </a:r>
            <a:r>
              <a:rPr lang="en-US" dirty="0" smtClean="0"/>
              <a:t> in doc 11-18/1181r2?</a:t>
            </a:r>
          </a:p>
          <a:p>
            <a:endParaRPr lang="en-US" dirty="0"/>
          </a:p>
          <a:p>
            <a:r>
              <a:rPr lang="en-US"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23243956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WBA Liaison Response -11-18/1291</a:t>
            </a:r>
          </a:p>
          <a:p>
            <a:pPr lvl="1">
              <a:lnSpc>
                <a:spcPct val="80000"/>
              </a:lnSpc>
              <a:buFont typeface="Arial" panose="020B0604020202020204" pitchFamily="34" charset="0"/>
              <a:buChar char="•"/>
            </a:pPr>
            <a:r>
              <a:rPr lang="en-US" altLang="en-US" dirty="0" smtClean="0"/>
              <a:t>Others</a:t>
            </a:r>
            <a:endParaRPr lang="en-US" altLang="en-US" dirty="0"/>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WBA Liaison Motion </a:t>
            </a:r>
            <a:endParaRPr lang="en-US" dirty="0"/>
          </a:p>
        </p:txBody>
      </p:sp>
      <p:sp>
        <p:nvSpPr>
          <p:cNvPr id="3" name="Content Placeholder 2"/>
          <p:cNvSpPr>
            <a:spLocks noGrp="1"/>
          </p:cNvSpPr>
          <p:nvPr>
            <p:ph idx="1"/>
          </p:nvPr>
        </p:nvSpPr>
        <p:spPr/>
        <p:txBody>
          <a:bodyPr/>
          <a:lstStyle/>
          <a:p>
            <a:r>
              <a:rPr lang="en-US" dirty="0" smtClean="0"/>
              <a:t>Move to approve document 11-18/1291r2 as the liaison response to WBA and grant the WG chair editorial privilege.</a:t>
            </a:r>
          </a:p>
          <a:p>
            <a:endParaRPr lang="en-US" dirty="0"/>
          </a:p>
          <a:p>
            <a:r>
              <a:rPr lang="en-US" dirty="0" smtClean="0"/>
              <a:t>Move: </a:t>
            </a:r>
            <a:r>
              <a:rPr lang="en-US" dirty="0" err="1" smtClean="0"/>
              <a:t>Youhan</a:t>
            </a:r>
            <a:r>
              <a:rPr lang="en-US" dirty="0" smtClean="0"/>
              <a:t> Kim			Second:  George </a:t>
            </a:r>
            <a:r>
              <a:rPr lang="en-US" dirty="0" err="1" smtClean="0"/>
              <a:t>Cherian</a:t>
            </a:r>
            <a:endParaRPr lang="en-US" dirty="0" smtClean="0"/>
          </a:p>
          <a:p>
            <a:endParaRPr lang="en-US" dirty="0"/>
          </a:p>
          <a:p>
            <a:r>
              <a:rPr lang="en-US" dirty="0" smtClean="0"/>
              <a:t>Y/N/A:33/0/3</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842006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(11-18/1246)</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15010, 15011, 15105, 15173, 15372, 15734, 15735, 15736, 15737, 15766, 15864, 15865, 15990, 16615, 16188, 16362, 16488, 16489, </a:t>
            </a:r>
            <a:r>
              <a:rPr lang="en-GB" strike="sngStrike" dirty="0"/>
              <a:t>16602,</a:t>
            </a:r>
            <a:r>
              <a:rPr lang="en-GB" dirty="0"/>
              <a:t> 17016, 17017, 17031, 17033 and </a:t>
            </a:r>
            <a:r>
              <a:rPr lang="en-GB" dirty="0" smtClean="0"/>
              <a:t>17034</a:t>
            </a:r>
            <a:r>
              <a:rPr lang="en-GB" dirty="0"/>
              <a:t> </a:t>
            </a:r>
            <a:r>
              <a:rPr lang="en-GB" dirty="0" smtClean="0"/>
              <a:t>in doc 11-18/1246r1?</a:t>
            </a:r>
          </a:p>
          <a:p>
            <a:endParaRPr lang="en-GB" dirty="0"/>
          </a:p>
          <a:p>
            <a:r>
              <a:rPr lang="en-GB" dirty="0" smtClean="0"/>
              <a:t>SP deferred – Wednesday PM2</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929887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(11-18/1252)</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15003, 15004, 15187, 15189, 15191, 15192, 15808, 15809, 15852, and 15853</a:t>
            </a:r>
            <a:r>
              <a:rPr lang="en-US" dirty="0"/>
              <a:t> </a:t>
            </a:r>
            <a:r>
              <a:rPr lang="en-US" dirty="0" smtClean="0"/>
              <a:t>in doc 11-18/1252r0?</a:t>
            </a:r>
          </a:p>
          <a:p>
            <a:endParaRPr lang="en-US" dirty="0"/>
          </a:p>
          <a:p>
            <a:r>
              <a:rPr lang="en-US" dirty="0" smtClean="0"/>
              <a:t>Accepted with </a:t>
            </a:r>
            <a:r>
              <a:rPr lang="en-US"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2780463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July 12,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July 12,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a:buChar char="•"/>
            </a:pPr>
            <a:r>
              <a:rPr lang="en-US" sz="2800" dirty="0" smtClean="0"/>
              <a:t>10:00 -12:00 ET</a:t>
            </a:r>
          </a:p>
          <a:p>
            <a:pPr lvl="1">
              <a:buFont typeface="Arial"/>
              <a:buChar char="•"/>
            </a:pPr>
            <a:r>
              <a:rPr lang="en-US" sz="2400" dirty="0" smtClean="0"/>
              <a:t>Thursday July 26, August 09, August 23, September 20</a:t>
            </a:r>
          </a:p>
          <a:p>
            <a:pPr>
              <a:buFont typeface="Arial"/>
              <a:buChar char="•"/>
            </a:pPr>
            <a:r>
              <a:rPr lang="en-US" sz="2800" dirty="0" smtClean="0"/>
              <a:t>20:00 – 22:00 ET</a:t>
            </a:r>
          </a:p>
          <a:p>
            <a:pPr lvl="1">
              <a:buFont typeface="Arial"/>
              <a:buChar char="•"/>
            </a:pPr>
            <a:r>
              <a:rPr lang="en-US" sz="2400" dirty="0" smtClean="0"/>
              <a:t>Thursday August 02, August 16, August 30</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July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2489</TotalTime>
  <Words>2838</Words>
  <Application>Microsoft Macintosh PowerPoint</Application>
  <PresentationFormat>On-screen Show (4:3)</PresentationFormat>
  <Paragraphs>485</Paragraphs>
  <Slides>44</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47" baseType="lpstr">
      <vt:lpstr>Office Theme</vt:lpstr>
      <vt:lpstr>Document</vt:lpstr>
      <vt:lpstr>Worksheet</vt:lpstr>
      <vt:lpstr>TGax July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9, 08:00 – 10:00 </vt:lpstr>
      <vt:lpstr>Submissions</vt:lpstr>
      <vt:lpstr>Straw Poll (11-18/0477r0)</vt:lpstr>
      <vt:lpstr>Straw Poll (11-18/1183)</vt:lpstr>
      <vt:lpstr>Agenda for Monday July 9, 13:30 – 15:30 </vt:lpstr>
      <vt:lpstr>Summary from May 2018</vt:lpstr>
      <vt:lpstr>Approval of  TG Minutes (May 2018 Meeting and Telecon Minutes) </vt:lpstr>
      <vt:lpstr>Timeline</vt:lpstr>
      <vt:lpstr>WBA liaison Discussion</vt:lpstr>
      <vt:lpstr>Straw Poll (11-18/0496)</vt:lpstr>
      <vt:lpstr>Agenda for Tuesday July 10, 10:30 – 12:30 </vt:lpstr>
      <vt:lpstr>Straw Poll (11-18/1244)</vt:lpstr>
      <vt:lpstr>Straw Poll (11-18/1219)</vt:lpstr>
      <vt:lpstr>Straw Poll (11-18/1220)</vt:lpstr>
      <vt:lpstr>Agenda for Tuesday July 10, 16:00 – 18:00 </vt:lpstr>
      <vt:lpstr>Straw Poll (11-18/1227)</vt:lpstr>
      <vt:lpstr>Straw Poll (11-18/1211)</vt:lpstr>
      <vt:lpstr>Agenda for Wednesday July 11, 08:00 – 10:00 </vt:lpstr>
      <vt:lpstr>PAR Extension Motion</vt:lpstr>
      <vt:lpstr>CSD Motion</vt:lpstr>
      <vt:lpstr>Response to 802.3 Comments</vt:lpstr>
      <vt:lpstr>Straw Poll</vt:lpstr>
      <vt:lpstr>Agenda for Wednesday July 11, 16:00 – 18:00 </vt:lpstr>
      <vt:lpstr>WBA Liaison Motion </vt:lpstr>
      <vt:lpstr>Straw Poll (11-18/1246)</vt:lpstr>
      <vt:lpstr>Straw Poll (11-18/1252)</vt:lpstr>
      <vt:lpstr>Agenda for Thursday July 12, 08:00 – 10:00</vt:lpstr>
      <vt:lpstr>Agenda for Thursday July 12, 13:30 – 15:30</vt:lpstr>
      <vt:lpstr>Ad Hoc Meeting</vt:lpstr>
      <vt:lpstr>Telecons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121</cp:revision>
  <cp:lastPrinted>1601-01-01T00:00:00Z</cp:lastPrinted>
  <dcterms:created xsi:type="dcterms:W3CDTF">2017-01-26T15:28:16Z</dcterms:created>
  <dcterms:modified xsi:type="dcterms:W3CDTF">2018-07-12T00:52:02Z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1527683229</vt:lpwstr>
  </property>
</Properties>
</file>