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91" r:id="rId20"/>
    <p:sldId id="273" r:id="rId21"/>
    <p:sldId id="274" r:id="rId22"/>
    <p:sldId id="276" r:id="rId23"/>
    <p:sldId id="294" r:id="rId24"/>
    <p:sldId id="295" r:id="rId25"/>
    <p:sldId id="290" r:id="rId26"/>
    <p:sldId id="278" r:id="rId27"/>
    <p:sldId id="281" r:id="rId28"/>
    <p:sldId id="283" r:id="rId29"/>
    <p:sldId id="284" r:id="rId30"/>
    <p:sldId id="285" r:id="rId31"/>
    <p:sldId id="287" r:id="rId32"/>
    <p:sldId id="286"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0" d="100"/>
          <a:sy n="70" d="100"/>
        </p:scale>
        <p:origin x="-14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802.11-18/1036r2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09-02-00ax-minutes-of-tgax-may-2018-ad-hoc-mac-mu-sr-meeting-in-rennes.docx" TargetMode="External"/><Relationship Id="rId4" Type="http://schemas.openxmlformats.org/officeDocument/2006/relationships/hyperlink" Target="https://mentor.ieee.org/802.11/dcn/18/11-18-0920-01-00ax-tgax-mac-ad-hoc-may-2018-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0888-02-00ax-tgax-may-2018-warsaw-meeting-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Prepare a response to WBA liaison.</a:t>
            </a:r>
          </a:p>
          <a:p>
            <a:pPr>
              <a:buFont typeface="Arial" panose="020B0604020202020204" pitchFamily="34" charset="0"/>
              <a:buChar char="•"/>
            </a:pPr>
            <a:r>
              <a:rPr lang="en-US" dirty="0" smtClean="0"/>
              <a:t>Discuss 802.19 comments on </a:t>
            </a:r>
            <a:r>
              <a:rPr lang="en-US" dirty="0" err="1" smtClean="0"/>
              <a:t>TGax</a:t>
            </a:r>
            <a:r>
              <a:rPr lang="en-US" dirty="0" smtClean="0"/>
              <a:t> Coexistence Assurance document.</a:t>
            </a:r>
          </a:p>
          <a:p>
            <a:pPr>
              <a:buFont typeface="Arial" panose="020B0604020202020204" pitchFamily="34" charset="0"/>
              <a:buChar char="•"/>
            </a:pPr>
            <a:r>
              <a:rPr lang="en-US" dirty="0" smtClean="0"/>
              <a:t>Schedule ad hoc meeting in September if necessary.</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5034212"/>
              </p:ext>
            </p:extLst>
          </p:nvPr>
        </p:nvGraphicFramePr>
        <p:xfrm>
          <a:off x="914400" y="2324154"/>
          <a:ext cx="7086600" cy="310128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err="1" smtClean="0"/>
                        <a:t>Tgax</a:t>
                      </a:r>
                      <a:endParaRPr lang="en-US" sz="1800" dirty="0" smtClean="0"/>
                    </a:p>
                    <a:p>
                      <a:pPr algn="ctr"/>
                      <a:r>
                        <a:rPr lang="en-US" sz="1800" dirty="0" smtClean="0"/>
                        <a:t>802.19</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err="1" smtClean="0"/>
                        <a:t>Tgax</a:t>
                      </a:r>
                      <a:endParaRPr lang="en-US" sz="1800" dirty="0" smtClean="0"/>
                    </a:p>
                    <a:p>
                      <a:pPr algn="ctr"/>
                      <a:r>
                        <a:rPr lang="en-US" sz="1800" dirty="0" smtClean="0"/>
                        <a:t>WBA</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295400" y="5562600"/>
            <a:ext cx="7391400" cy="830997"/>
          </a:xfrm>
          <a:prstGeom prst="rect">
            <a:avLst/>
          </a:prstGeom>
          <a:noFill/>
        </p:spPr>
        <p:txBody>
          <a:bodyPr wrap="square" rtlCol="0">
            <a:spAutoFit/>
          </a:bodyPr>
          <a:lstStyle/>
          <a:p>
            <a:r>
              <a:rPr lang="en-US" dirty="0" smtClean="0">
                <a:solidFill>
                  <a:schemeClr val="tx1"/>
                </a:solidFill>
              </a:rPr>
              <a:t>Wednesday AM1 is reserved for discussion related to 802.19 comments on </a:t>
            </a:r>
            <a:r>
              <a:rPr lang="en-US" dirty="0" err="1" smtClean="0">
                <a:solidFill>
                  <a:schemeClr val="tx1"/>
                </a:solidFill>
              </a:rPr>
              <a:t>TGax</a:t>
            </a:r>
            <a:r>
              <a:rPr lang="en-US" dirty="0" smtClean="0">
                <a:solidFill>
                  <a:schemeClr val="tx1"/>
                </a:solidFill>
              </a:rPr>
              <a:t> CA document</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8" name="TextBox 7"/>
          <p:cNvSpPr txBox="1"/>
          <p:nvPr/>
        </p:nvSpPr>
        <p:spPr>
          <a:xfrm>
            <a:off x="990600" y="2133600"/>
            <a:ext cx="4038600" cy="461665"/>
          </a:xfrm>
          <a:prstGeom prst="rect">
            <a:avLst/>
          </a:prstGeom>
          <a:noFill/>
        </p:spPr>
        <p:txBody>
          <a:bodyPr wrap="square" rtlCol="0">
            <a:spAutoFit/>
          </a:bodyPr>
          <a:lstStyle/>
          <a:p>
            <a:r>
              <a:rPr lang="en-US" dirty="0" smtClean="0">
                <a:solidFill>
                  <a:schemeClr val="tx1"/>
                </a:solidFill>
              </a:rPr>
              <a:t>Updated on Monday </a:t>
            </a:r>
            <a:r>
              <a:rPr lang="en-US" smtClean="0">
                <a:solidFill>
                  <a:schemeClr val="tx1"/>
                </a:solidFill>
              </a:rPr>
              <a:t>at noon</a:t>
            </a:r>
            <a:endParaRPr lang="en-US" dirty="0">
              <a:solidFill>
                <a:schemeClr val="tx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726010603"/>
              </p:ext>
            </p:extLst>
          </p:nvPr>
        </p:nvGraphicFramePr>
        <p:xfrm>
          <a:off x="4254499" y="3149600"/>
          <a:ext cx="2482273" cy="2184400"/>
        </p:xfrm>
        <a:graphic>
          <a:graphicData uri="http://schemas.openxmlformats.org/presentationml/2006/ole">
            <mc:AlternateContent xmlns:mc="http://schemas.openxmlformats.org/markup-compatibility/2006">
              <mc:Choice xmlns:v="urn:schemas-microsoft-com:vml" Requires="v">
                <p:oleObj spid="_x0000_s1059"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499" y="3149600"/>
                        <a:ext cx="2482273" cy="21844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(11-18/0477r0)</a:t>
            </a:r>
            <a:endParaRPr lang="en-US" dirty="0"/>
          </a:p>
        </p:txBody>
      </p:sp>
      <p:sp>
        <p:nvSpPr>
          <p:cNvPr id="3" name="Content Placeholder 2"/>
          <p:cNvSpPr>
            <a:spLocks noGrp="1"/>
          </p:cNvSpPr>
          <p:nvPr>
            <p:ph idx="1"/>
          </p:nvPr>
        </p:nvSpPr>
        <p:spPr/>
        <p:txBody>
          <a:bodyPr/>
          <a:lstStyle/>
          <a:p>
            <a:r>
              <a:rPr lang="en-US" dirty="0" smtClean="0"/>
              <a:t>Do you accept the concept for punctured NDP (slide 5 to slide 7) in Doc 11-18/0477r0 ?</a:t>
            </a:r>
          </a:p>
          <a:p>
            <a:endParaRPr lang="en-US" dirty="0"/>
          </a:p>
          <a:p>
            <a:r>
              <a:rPr lang="en-US" dirty="0" smtClean="0"/>
              <a:t>Y/N/A: 25/1/21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859413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(11-18/1183)</a:t>
            </a:r>
            <a:endParaRPr lang="en-US" dirty="0"/>
          </a:p>
        </p:txBody>
      </p:sp>
      <p:sp>
        <p:nvSpPr>
          <p:cNvPr id="3" name="Content Placeholder 2"/>
          <p:cNvSpPr>
            <a:spLocks noGrp="1"/>
          </p:cNvSpPr>
          <p:nvPr>
            <p:ph idx="1"/>
          </p:nvPr>
        </p:nvSpPr>
        <p:spPr/>
        <p:txBody>
          <a:bodyPr/>
          <a:lstStyle/>
          <a:p>
            <a:r>
              <a:rPr lang="en-US" dirty="0" smtClean="0"/>
              <a:t>Do you agree to “Accept” as the resolution to CID 17098 and “Revised – resolved by CID 17098” to CIDs 16817 and 16994? </a:t>
            </a:r>
          </a:p>
          <a:p>
            <a:endParaRPr lang="en-US" dirty="0"/>
          </a:p>
          <a:p>
            <a:r>
              <a:rPr lang="en-US" dirty="0" smtClean="0"/>
              <a:t>No objection to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1561058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smtClean="0"/>
              <a:t>Timeline</a:t>
            </a:r>
          </a:p>
          <a:p>
            <a:pPr lvl="0">
              <a:lnSpc>
                <a:spcPct val="80000"/>
              </a:lnSpc>
              <a:buFont typeface="Arial" panose="020B0604020202020204" pitchFamily="34" charset="0"/>
              <a:buChar char="•"/>
            </a:pPr>
            <a:r>
              <a:rPr lang="en-US" altLang="en-US" dirty="0" smtClean="0"/>
              <a:t>Ad Hoc meeting in September</a:t>
            </a:r>
          </a:p>
          <a:p>
            <a:pPr lvl="0">
              <a:lnSpc>
                <a:spcPct val="80000"/>
              </a:lnSpc>
              <a:buFont typeface="Arial" panose="020B0604020202020204" pitchFamily="34" charset="0"/>
              <a:buChar char="•"/>
            </a:pPr>
            <a:r>
              <a:rPr lang="en-US" altLang="en-US" dirty="0" smtClean="0"/>
              <a:t>WBA Liaison Discussion </a:t>
            </a:r>
            <a:endParaRPr lang="en-US" altLang="en-US" dirty="0" smtClean="0"/>
          </a:p>
          <a:p>
            <a:pPr lvl="1">
              <a:lnSpc>
                <a:spcPct val="80000"/>
              </a:lnSpc>
              <a:buFont typeface="Arial" panose="020B0604020202020204" pitchFamily="34" charset="0"/>
              <a:buChar char="•"/>
            </a:pPr>
            <a:r>
              <a:rPr lang="en-US" altLang="en-US" dirty="0" smtClean="0"/>
              <a:t>Offline update of the excel tables</a:t>
            </a:r>
          </a:p>
          <a:p>
            <a:pPr lvl="1">
              <a:lnSpc>
                <a:spcPct val="80000"/>
              </a:lnSpc>
              <a:buFont typeface="Arial" panose="020B0604020202020204" pitchFamily="34" charset="0"/>
              <a:buChar char="•"/>
            </a:pPr>
            <a:r>
              <a:rPr lang="en-US" altLang="en-US" dirty="0" smtClean="0"/>
              <a:t>Revisit later in the week</a:t>
            </a:r>
            <a:endParaRPr lang="en-US" altLang="en-US" dirty="0"/>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pPr>
              <a:buFont typeface="Arial"/>
              <a:buChar char="•"/>
            </a:pPr>
            <a:r>
              <a:rPr lang="en-US" dirty="0" smtClean="0"/>
              <a:t>Completed the comment resolution on draft D2.0.</a:t>
            </a:r>
          </a:p>
          <a:p>
            <a:pPr>
              <a:buFont typeface="Arial"/>
              <a:buChar char="•"/>
            </a:pPr>
            <a:r>
              <a:rPr lang="en-US" dirty="0" smtClean="0"/>
              <a:t>Approved a motion to prepare draft D3.0 and start a WG LB.</a:t>
            </a:r>
          </a:p>
          <a:p>
            <a:pPr>
              <a:buFont typeface="Arial"/>
              <a:buChar char="•"/>
            </a:pPr>
            <a:r>
              <a:rPr lang="en-US" dirty="0" smtClean="0"/>
              <a:t>WG LB 223 passed with 86.5%</a:t>
            </a:r>
          </a:p>
          <a:p>
            <a:pPr>
              <a:buFont typeface="Arial"/>
              <a:buChar char="•"/>
            </a:pPr>
            <a:r>
              <a:rPr lang="en-US" dirty="0" smtClean="0"/>
              <a:t>2153 comments on draft D3.0 were received.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a:t>
            </a:r>
            <a:r>
              <a:rPr lang="en-US" altLang="en-US" sz="2000" dirty="0" smtClean="0"/>
              <a:t>today</a:t>
            </a:r>
          </a:p>
          <a:p>
            <a:pPr lvl="1">
              <a:buFont typeface="Arial" panose="020B0604020202020204" pitchFamily="34" charset="0"/>
              <a:buChar char="•"/>
            </a:pPr>
            <a:r>
              <a:rPr lang="en-US" altLang="en-US" sz="1600" dirty="0">
                <a:hlinkClick r:id="rId2"/>
              </a:rPr>
              <a:t>https://mentor.ieee.org/802.11/dcn/18/11-18-0888-02-00ax-tgax-may-2018-warsaw-meeting-</a:t>
            </a:r>
            <a:r>
              <a:rPr lang="en-US" altLang="en-US" sz="1600" dirty="0" smtClean="0">
                <a:hlinkClick r:id="rId2"/>
              </a:rPr>
              <a:t>minutes.docx</a:t>
            </a:r>
            <a:r>
              <a:rPr lang="en-US" altLang="en-US" sz="1600" dirty="0" smtClean="0"/>
              <a:t> </a:t>
            </a:r>
          </a:p>
          <a:p>
            <a:pPr lvl="1">
              <a:buFont typeface="Arial" panose="020B0604020202020204" pitchFamily="34" charset="0"/>
              <a:buChar char="•"/>
            </a:pPr>
            <a:r>
              <a:rPr lang="en-US" altLang="en-US" sz="1600" dirty="0">
                <a:hlinkClick r:id="rId3"/>
              </a:rPr>
              <a:t>https://mentor.ieee.org/802.11/dcn/18/11-18-0809-02-00ax-minutes-of-tgax-may-2018-ad-hoc-mac-mu-sr-meeting-in-</a:t>
            </a:r>
            <a:r>
              <a:rPr lang="en-US" altLang="en-US" sz="1600" dirty="0" smtClean="0">
                <a:hlinkClick r:id="rId3"/>
              </a:rPr>
              <a:t>rennes.docx</a:t>
            </a:r>
            <a:r>
              <a:rPr lang="en-US" altLang="en-US" sz="1600" dirty="0" smtClean="0"/>
              <a:t> </a:t>
            </a:r>
          </a:p>
          <a:p>
            <a:pPr lvl="1">
              <a:buFont typeface="Arial" panose="020B0604020202020204" pitchFamily="34" charset="0"/>
              <a:buChar char="•"/>
            </a:pPr>
            <a:r>
              <a:rPr lang="en-US" altLang="en-US" sz="1600" dirty="0">
                <a:hlinkClick r:id="rId4"/>
              </a:rPr>
              <a:t>https://mentor.ieee.org/802.11/dcn/18/11-18-0920-01-00ax-tgax-mac-ad-hoc-may-2018-meeting-</a:t>
            </a:r>
            <a:r>
              <a:rPr lang="en-US" altLang="en-US" sz="1600" dirty="0" smtClean="0">
                <a:hlinkClick r:id="rId4"/>
              </a:rPr>
              <a:t>minutes.docx</a:t>
            </a:r>
            <a:r>
              <a:rPr lang="en-US" altLang="en-US" sz="1600" dirty="0" smtClean="0"/>
              <a:t> </a:t>
            </a:r>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 </a:t>
            </a:r>
            <a:r>
              <a:rPr lang="en-US" altLang="en-US" sz="2000" dirty="0" err="1" smtClean="0"/>
              <a:t>Petrick</a:t>
            </a:r>
            <a:r>
              <a:rPr lang="en-US" altLang="en-US" sz="2000" dirty="0"/>
              <a:t>	Second</a:t>
            </a:r>
            <a:r>
              <a:rPr lang="en-US" altLang="en-US" sz="2000" dirty="0" smtClean="0"/>
              <a:t>: Stuart Kerry</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rgbClr val="008000"/>
                </a:solidFill>
              </a:rPr>
              <a:t>May </a:t>
            </a:r>
            <a:r>
              <a:rPr lang="en-CA" altLang="zh-CN" sz="1800" dirty="0">
                <a:solidFill>
                  <a:srgbClr val="008000"/>
                </a:solidFill>
              </a:rPr>
              <a:t>2018: Draft 3.0 and WG letter </a:t>
            </a:r>
            <a:r>
              <a:rPr lang="en-CA" altLang="zh-CN" sz="1800" dirty="0" smtClean="0">
                <a:solidFill>
                  <a:srgbClr val="008000"/>
                </a:solidFill>
              </a:rPr>
              <a:t>Ballot</a:t>
            </a:r>
            <a:r>
              <a:rPr lang="en-CA" altLang="zh-CN" sz="1800" dirty="0">
                <a:solidFill>
                  <a:srgbClr val="008000"/>
                </a:solidFill>
              </a:rPr>
              <a:t> </a:t>
            </a:r>
            <a:r>
              <a:rPr lang="en-CA" altLang="zh-CN" sz="1800" dirty="0" smtClean="0">
                <a:solidFill>
                  <a:srgbClr val="008000"/>
                </a:solidFill>
              </a:rPr>
              <a:t>– Passes </a:t>
            </a:r>
            <a:r>
              <a:rPr lang="en-CA" altLang="zh-CN" sz="1800" smtClean="0">
                <a:solidFill>
                  <a:srgbClr val="008000"/>
                </a:solidFill>
              </a:rPr>
              <a:t>(86.5%</a:t>
            </a:r>
            <a:r>
              <a:rPr lang="en-CA" altLang="zh-CN" sz="1800" dirty="0" smtClean="0">
                <a:solidFill>
                  <a:srgbClr val="008000"/>
                </a:solidFill>
              </a:rPr>
              <a:t>)</a:t>
            </a:r>
          </a:p>
          <a:p>
            <a:pPr>
              <a:buFont typeface="Arial" panose="020B0604020202020204" pitchFamily="34" charset="0"/>
              <a:buChar char="•"/>
            </a:pPr>
            <a:r>
              <a:rPr lang="en-CA" altLang="zh-CN" sz="1800" dirty="0" smtClean="0">
                <a:solidFill>
                  <a:schemeClr val="tx1"/>
                </a:solidFill>
              </a:rPr>
              <a:t>November 2018: Draft 4.0 and </a:t>
            </a:r>
            <a:r>
              <a:rPr lang="en-CA" altLang="zh-CN" sz="1800" dirty="0" err="1" smtClean="0">
                <a:solidFill>
                  <a:schemeClr val="tx1"/>
                </a:solidFill>
              </a:rPr>
              <a:t>Recirc</a:t>
            </a:r>
            <a:r>
              <a:rPr lang="en-CA" altLang="zh-CN" sz="1800" dirty="0" smtClean="0">
                <a:solidFill>
                  <a:schemeClr val="tx1"/>
                </a:solidFill>
              </a:rPr>
              <a:t> </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Discussion</a:t>
            </a:r>
            <a:endParaRPr lang="en-US" dirty="0"/>
          </a:p>
        </p:txBody>
      </p:sp>
      <p:sp>
        <p:nvSpPr>
          <p:cNvPr id="3" name="Content Placeholder 2"/>
          <p:cNvSpPr>
            <a:spLocks noGrp="1"/>
          </p:cNvSpPr>
          <p:nvPr>
            <p:ph idx="1"/>
          </p:nvPr>
        </p:nvSpPr>
        <p:spPr/>
        <p:txBody>
          <a:bodyPr/>
          <a:lstStyle/>
          <a:p>
            <a:r>
              <a:rPr lang="en-US" smtClean="0"/>
              <a:t>All.</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100457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(11-18/0496)</a:t>
            </a:r>
            <a:endParaRPr lang="en-US" dirty="0"/>
          </a:p>
        </p:txBody>
      </p:sp>
      <p:sp>
        <p:nvSpPr>
          <p:cNvPr id="3" name="Content Placeholder 2"/>
          <p:cNvSpPr>
            <a:spLocks noGrp="1"/>
          </p:cNvSpPr>
          <p:nvPr>
            <p:ph idx="1"/>
          </p:nvPr>
        </p:nvSpPr>
        <p:spPr/>
        <p:txBody>
          <a:bodyPr/>
          <a:lstStyle/>
          <a:p>
            <a:r>
              <a:rPr lang="en-US" dirty="0" smtClean="0"/>
              <a:t>Do you accept text changes related punctured NDP in 11-18/0496r4?</a:t>
            </a:r>
          </a:p>
          <a:p>
            <a:endParaRPr lang="en-US" dirty="0"/>
          </a:p>
          <a:p>
            <a:r>
              <a:rPr lang="en-US" dirty="0" smtClean="0"/>
              <a:t>Y/N/A: 16/14/26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8511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802.19 comments discussion and UWB/Wi-Fi coexistence issues.</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12,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smtClean="0"/>
              <a:t>10:00 -12:00 ET</a:t>
            </a:r>
          </a:p>
          <a:p>
            <a:pPr lvl="1">
              <a:buFont typeface="Arial"/>
              <a:buChar char="•"/>
            </a:pPr>
            <a:r>
              <a:rPr lang="en-US" sz="2400" dirty="0" smtClean="0"/>
              <a:t>Thursday July 26, August 09, August 23, September 20</a:t>
            </a:r>
          </a:p>
          <a:p>
            <a:pPr>
              <a:buFont typeface="Arial"/>
              <a:buChar char="•"/>
            </a:pPr>
            <a:r>
              <a:rPr lang="en-US" sz="2800" dirty="0" smtClean="0"/>
              <a:t>20:00 – 22:00 ET</a:t>
            </a:r>
          </a:p>
          <a:p>
            <a:pPr lvl="1">
              <a:buFont typeface="Arial"/>
              <a:buChar char="•"/>
            </a:pPr>
            <a:r>
              <a:rPr lang="en-US" sz="2400" dirty="0" smtClean="0"/>
              <a:t>Thursday August 02, August 16, August 30</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2042</TotalTime>
  <Words>2178</Words>
  <Application>Microsoft Macintosh PowerPoint</Application>
  <PresentationFormat>On-screen Show (4:3)</PresentationFormat>
  <Paragraphs>378</Paragraphs>
  <Slides>32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5" baseType="lpstr">
      <vt:lpstr>Office Theme</vt:lpstr>
      <vt:lpstr>Document</vt:lpstr>
      <vt:lpstr>Worksheet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Straw Poll (11-18/0477r0)</vt:lpstr>
      <vt:lpstr>Straw Poll (11-18/1183)</vt:lpstr>
      <vt:lpstr>Agenda for Monday July 9, 13:30 – 15:30 </vt:lpstr>
      <vt:lpstr>Summary from May 2018</vt:lpstr>
      <vt:lpstr>Approval of  TG Minutes (May 2018 Meeting and Telecon Minutes) </vt:lpstr>
      <vt:lpstr>Timeline</vt:lpstr>
      <vt:lpstr>WBA liaison Discussion</vt:lpstr>
      <vt:lpstr>Straw Poll (11-18/0496)</vt:lpstr>
      <vt:lpstr>Agenda for Tuesday July 10, 10:30 – 12:30 </vt:lpstr>
      <vt:lpstr>Agenda for Tuesday July 10, 16:00 – 18:00 </vt:lpstr>
      <vt:lpstr>Agenda for Wednesday July 11, 08:00 – 10:00 </vt:lpstr>
      <vt:lpstr>Agenda for Wednesday July 11, 16:00 – 18:00 </vt:lpstr>
      <vt:lpstr>Agenda for Thursday July 12, 08:00 – 10:00</vt:lpstr>
      <vt:lpstr>Agenda for Thursday July 12, 13:30 – 15:30</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97</cp:revision>
  <cp:lastPrinted>1601-01-01T00:00:00Z</cp:lastPrinted>
  <dcterms:created xsi:type="dcterms:W3CDTF">2017-01-26T15:28:16Z</dcterms:created>
  <dcterms:modified xsi:type="dcterms:W3CDTF">2018-07-09T22:03:16Z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