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1" r:id="rId18"/>
    <p:sldId id="273" r:id="rId19"/>
    <p:sldId id="274" r:id="rId20"/>
    <p:sldId id="276" r:id="rId21"/>
    <p:sldId id="275" r:id="rId22"/>
    <p:sldId id="290" r:id="rId23"/>
    <p:sldId id="278" r:id="rId24"/>
    <p:sldId id="281" r:id="rId25"/>
    <p:sldId id="283" r:id="rId26"/>
    <p:sldId id="284" r:id="rId27"/>
    <p:sldId id="285" r:id="rId28"/>
    <p:sldId id="287" r:id="rId29"/>
    <p:sldId id="286"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113" d="100"/>
          <a:sy n="113"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5/30/2018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802.11-18/1036r0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July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2018-05-31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44"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July 2018.</a:t>
            </a:r>
          </a:p>
          <a:p>
            <a:pPr>
              <a:buFont typeface="Arial" panose="020B0604020202020204" pitchFamily="34" charset="0"/>
              <a:buChar char="•"/>
            </a:pPr>
            <a:r>
              <a:rPr lang="en-US" dirty="0" smtClean="0"/>
              <a:t>Start the work on resolving comments received on draft D3.0.</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July </a:t>
            </a:r>
            <a:r>
              <a:rPr lang="en-US" altLang="en-US" sz="1400" dirty="0"/>
              <a:t>9</a:t>
            </a:r>
            <a:r>
              <a:rPr lang="en-US" altLang="en-US" sz="1400" dirty="0" smtClean="0"/>
              <a:t>, 08:00 </a:t>
            </a:r>
            <a:r>
              <a:rPr lang="en-US" altLang="en-US" sz="1400" dirty="0"/>
              <a:t>– </a:t>
            </a:r>
            <a:r>
              <a:rPr lang="en-US" altLang="en-US" sz="1400" dirty="0" smtClean="0"/>
              <a:t>10:00 (ad hoc meeting)</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July </a:t>
            </a:r>
            <a:r>
              <a:rPr lang="en-US" altLang="en-US" sz="1400" dirty="0"/>
              <a:t>9</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resolution</a:t>
            </a:r>
          </a:p>
          <a:p>
            <a:pPr lvl="1">
              <a:lnSpc>
                <a:spcPct val="80000"/>
              </a:lnSpc>
            </a:pPr>
            <a:r>
              <a:rPr lang="en-US" altLang="en-US" sz="1200" dirty="0"/>
              <a:t>Recess </a:t>
            </a:r>
            <a:r>
              <a:rPr lang="en-US" altLang="en-US" sz="1200" dirty="0" smtClean="0"/>
              <a:t>	</a:t>
            </a:r>
          </a:p>
          <a:p>
            <a:pPr>
              <a:lnSpc>
                <a:spcPct val="80000"/>
              </a:lnSpc>
            </a:pPr>
            <a:r>
              <a:rPr lang="en-CA" altLang="en-US" sz="1400" dirty="0" smtClean="0"/>
              <a:t>Tuesday</a:t>
            </a:r>
            <a:r>
              <a:rPr lang="en-US" altLang="en-US" sz="1400" dirty="0" smtClean="0"/>
              <a:t> July 10, 10:30 </a:t>
            </a:r>
            <a:r>
              <a:rPr lang="en-US" altLang="en-US" sz="1400" dirty="0"/>
              <a:t>– </a:t>
            </a:r>
            <a:r>
              <a:rPr lang="en-US" altLang="en-US" sz="1400" dirty="0" smtClean="0"/>
              <a:t>12:300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0">
              <a:lnSpc>
                <a:spcPct val="80000"/>
              </a:lnSpc>
            </a:pPr>
            <a:r>
              <a:rPr lang="en-CA" altLang="en-US" sz="1400" dirty="0" smtClean="0"/>
              <a:t>Tuesday</a:t>
            </a:r>
            <a:r>
              <a:rPr lang="en-US" altLang="en-US" sz="1400" dirty="0" smtClean="0"/>
              <a:t> July 10,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July 11,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IEEE-SAIPR </a:t>
            </a:r>
            <a:r>
              <a:rPr lang="en-US" altLang="en-US" sz="1200" dirty="0"/>
              <a:t>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July 11,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a:lnSpc>
                <a:spcPct val="80000"/>
              </a:lnSpc>
            </a:pPr>
            <a:r>
              <a:rPr lang="en-US" altLang="en-US" sz="1200" dirty="0" smtClean="0"/>
              <a:t>Thursday July 12,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July 12,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smtClean="0"/>
              <a:t>Comment Resolution</a:t>
            </a:r>
            <a:endParaRPr lang="en-US" altLang="en-US" sz="1200" dirty="0"/>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September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dirty="0" smtClean="0"/>
              <a:t>July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dirty="0" smtClean="0"/>
              <a:t>July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112234125"/>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1417320"/>
                <a:gridCol w="1417320"/>
                <a:gridCol w="141732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a:txBody>
                    <a:bodyPr/>
                    <a:lstStyle/>
                    <a:p>
                      <a:pPr algn="ctr"/>
                      <a:r>
                        <a:rPr lang="en-US" dirty="0" smtClean="0"/>
                        <a:t>Tuesday</a:t>
                      </a:r>
                      <a:endParaRPr lang="en-US" dirty="0"/>
                    </a:p>
                  </a:txBody>
                  <a:tcPr/>
                </a:tc>
                <a:tc>
                  <a:txBody>
                    <a:bodyPr/>
                    <a:lstStyle/>
                    <a:p>
                      <a:pPr algn="ctr"/>
                      <a:r>
                        <a:rPr lang="en-US" dirty="0" smtClean="0"/>
                        <a:t>Wednesday</a:t>
                      </a:r>
                      <a:endParaRPr lang="en-US" dirty="0"/>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algn="ctr"/>
                      <a:r>
                        <a:rPr lang="en-US" sz="1800" dirty="0" smtClean="0"/>
                        <a:t>TGax</a:t>
                      </a:r>
                      <a:endParaRPr lang="en-US" sz="1800" dirty="0"/>
                    </a:p>
                  </a:txBody>
                  <a:tcPr/>
                </a:tc>
                <a:tc>
                  <a:txBody>
                    <a:bodyPr/>
                    <a:lstStyle/>
                    <a:p>
                      <a:pPr algn="ctr"/>
                      <a:endParaRPr lang="en-US" sz="1800" dirty="0"/>
                    </a:p>
                  </a:txBody>
                  <a:tcPr/>
                </a:tc>
                <a:tc>
                  <a:txBody>
                    <a:bodyPr/>
                    <a:lstStyle/>
                    <a:p>
                      <a:pPr algn="ctr"/>
                      <a:r>
                        <a:rPr lang="en-US" sz="1800" dirty="0" smtClean="0"/>
                        <a:t>TGax</a:t>
                      </a:r>
                      <a:endParaRPr lang="en-US" sz="1800" dirty="0"/>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a:txBody>
                    <a:bodyPr/>
                    <a:lstStyle/>
                    <a:p>
                      <a:pPr algn="ctr"/>
                      <a:endParaRPr lang="en-US" sz="1800" dirty="0"/>
                    </a:p>
                  </a:txBody>
                  <a:tcPr/>
                </a:tc>
                <a:tc>
                  <a:txBody>
                    <a:bodyPr/>
                    <a:lstStyle/>
                    <a:p>
                      <a:pPr algn="ctr"/>
                      <a:r>
                        <a:rPr lang="en-US" dirty="0" smtClean="0"/>
                        <a:t>TGax</a:t>
                      </a:r>
                      <a:endParaRPr lang="en-US" dirty="0"/>
                    </a:p>
                  </a:txBody>
                  <a:tcPr/>
                </a:tc>
                <a:tc>
                  <a:txBody>
                    <a:bodyPr/>
                    <a:lstStyle/>
                    <a:p>
                      <a:pPr algn="ctr"/>
                      <a:endParaRPr lang="en-US" sz="1800" dirty="0"/>
                    </a:p>
                  </a:txBody>
                  <a:tcPr/>
                </a:tc>
                <a:tc>
                  <a:txBody>
                    <a:bodyPr/>
                    <a:lstStyle/>
                    <a:p>
                      <a:endParaRPr lang="en-US" dirty="0"/>
                    </a:p>
                  </a:txBody>
                  <a:tcPr/>
                </a:tc>
              </a:tr>
              <a:tr h="365759">
                <a:tc>
                  <a:txBody>
                    <a:bodyPr/>
                    <a:lstStyle/>
                    <a:p>
                      <a:pPr algn="ctr"/>
                      <a:r>
                        <a:rPr lang="en-US" dirty="0" smtClean="0"/>
                        <a:t>PM 1</a:t>
                      </a:r>
                      <a:endParaRPr lang="en-US" dirty="0"/>
                    </a:p>
                  </a:txBody>
                  <a:tcPr/>
                </a:tc>
                <a:tc>
                  <a:txBody>
                    <a:bodyPr/>
                    <a:lstStyle/>
                    <a:p>
                      <a:pPr algn="ctr"/>
                      <a:r>
                        <a:rPr lang="en-US" sz="1800" dirty="0" smtClean="0"/>
                        <a:t>TGax</a:t>
                      </a:r>
                      <a:endParaRPr lang="en-US" sz="1800" dirty="0"/>
                    </a:p>
                  </a:txBody>
                  <a:tcPr/>
                </a:tc>
                <a:tc>
                  <a:txBody>
                    <a:bodyPr/>
                    <a:lstStyle/>
                    <a:p>
                      <a:pPr algn="ctr"/>
                      <a:endParaRPr lang="en-US" sz="1800" dirty="0"/>
                    </a:p>
                  </a:txBody>
                  <a:tcPr/>
                </a:tc>
                <a:tc>
                  <a:txBody>
                    <a:bodyPr/>
                    <a:lstStyle/>
                    <a:p>
                      <a:pPr algn="ctr"/>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dirty="0"/>
                    </a:p>
                  </a:txBody>
                  <a:tcPr/>
                </a:tc>
                <a:tc>
                  <a:txBody>
                    <a:bodyPr/>
                    <a:lstStyle/>
                    <a:p>
                      <a:pPr algn="ctr"/>
                      <a:r>
                        <a:rPr lang="en-US" dirty="0" smtClean="0"/>
                        <a:t>TGax</a:t>
                      </a:r>
                      <a:endParaRPr lang="en-US" dirty="0"/>
                    </a:p>
                  </a:txBody>
                  <a:tcPr/>
                </a:tc>
                <a:tc>
                  <a:txBody>
                    <a:bodyPr/>
                    <a:lstStyle/>
                    <a:p>
                      <a:pPr algn="ctr"/>
                      <a:r>
                        <a:rPr lang="en-US" dirty="0" smtClean="0"/>
                        <a:t>TGax</a:t>
                      </a:r>
                      <a:endParaRPr lang="en-US"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July </a:t>
            </a:r>
            <a:r>
              <a:rPr lang="en-US" altLang="en-US" dirty="0"/>
              <a:t>9</a:t>
            </a:r>
            <a:r>
              <a:rPr lang="en-US" altLang="en-US" dirty="0" smtClean="0"/>
              <a:t>,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smtClean="0"/>
              <a:t>Ad hoc meeting (no motions)</a:t>
            </a:r>
          </a:p>
          <a:p>
            <a:pPr>
              <a:lnSpc>
                <a:spcPct val="80000"/>
              </a:lnSpc>
              <a:buFont typeface="Arial" panose="020B0604020202020204" pitchFamily="34" charset="0"/>
              <a:buChar char="•"/>
            </a:pPr>
            <a:r>
              <a:rPr lang="en-US" altLang="en-US" dirty="0" smtClean="0"/>
              <a:t>Call </a:t>
            </a:r>
            <a:r>
              <a:rPr lang="en-US" altLang="en-US" dirty="0"/>
              <a:t>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Submissions</a:t>
            </a:r>
            <a:endParaRPr lang="en-US" altLang="en-US" dirty="0"/>
          </a:p>
          <a:p>
            <a:pPr>
              <a:lnSpc>
                <a:spcPct val="80000"/>
              </a:lnSpc>
              <a:buFont typeface="Arial" panose="020B0604020202020204" pitchFamily="34" charset="0"/>
              <a:buChar char="•"/>
            </a:pPr>
            <a:r>
              <a:rPr lang="en-US" altLang="en-US" dirty="0" smtClean="0"/>
              <a:t>Editor Report </a:t>
            </a:r>
            <a:r>
              <a:rPr lang="en-US" altLang="en-US" dirty="0"/>
              <a:t>– Robert </a:t>
            </a:r>
            <a:r>
              <a:rPr lang="en-US" altLang="en-US" dirty="0" smtClean="0"/>
              <a:t>Stacey</a:t>
            </a:r>
          </a:p>
          <a:p>
            <a:pPr>
              <a:lnSpc>
                <a:spcPct val="80000"/>
              </a:lnSpc>
              <a:buFont typeface="Arial" panose="020B0604020202020204" pitchFamily="34" charset="0"/>
              <a:buChar char="•"/>
            </a:pPr>
            <a:r>
              <a:rPr lang="en-US" altLang="en-US" dirty="0" smtClean="0"/>
              <a:t>Comment Assignment (if necessary)</a:t>
            </a:r>
            <a:endParaRPr lang="en-US" altLang="en-US" dirty="0"/>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9,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May 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March 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Editor Report – Robert </a:t>
            </a:r>
            <a:r>
              <a:rPr lang="en-US" altLang="en-US" dirty="0" smtClean="0"/>
              <a:t>Stacey</a:t>
            </a:r>
          </a:p>
          <a:p>
            <a:pPr lvl="0">
              <a:lnSpc>
                <a:spcPct val="80000"/>
              </a:lnSpc>
              <a:buFont typeface="Arial" panose="020B0604020202020204" pitchFamily="34" charset="0"/>
              <a:buChar char="•"/>
            </a:pPr>
            <a:r>
              <a:rPr lang="en-US" altLang="en-US" dirty="0" smtClean="0"/>
              <a:t>Comment Assignment (if necessary)</a:t>
            </a:r>
            <a:endParaRPr lang="en-US" altLang="en-US" dirty="0"/>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682094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May 2018</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May 2018 Interim meeting </a:t>
            </a:r>
            <a:r>
              <a:rPr lang="en-US" altLang="en-US" sz="2000" dirty="0"/>
              <a:t>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July 08-13,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San Diego, California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July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800" dirty="0" smtClean="0"/>
              <a:t>July </a:t>
            </a:r>
            <a:r>
              <a:rPr lang="en-US" altLang="zh-CN" sz="1800" dirty="0"/>
              <a:t>2014: start of the TG</a:t>
            </a:r>
          </a:p>
          <a:p>
            <a:pPr>
              <a:buFont typeface="Arial" panose="020B0604020202020204" pitchFamily="34" charset="0"/>
              <a:buChar char="•"/>
            </a:pPr>
            <a:r>
              <a:rPr lang="en-US" altLang="zh-CN" sz="1800" dirty="0"/>
              <a:t>Nov. 2014: First draft of the TG SFD was approved</a:t>
            </a:r>
          </a:p>
          <a:p>
            <a:pPr>
              <a:buFont typeface="Arial" panose="020B0604020202020204" pitchFamily="34" charset="0"/>
              <a:buChar char="•"/>
            </a:pPr>
            <a:r>
              <a:rPr lang="en-US" altLang="zh-CN" sz="1800" dirty="0"/>
              <a:t>Jan. 2016: proposed TG draft</a:t>
            </a:r>
          </a:p>
          <a:p>
            <a:pPr>
              <a:buFont typeface="Arial" panose="020B0604020202020204" pitchFamily="34" charset="0"/>
              <a:buChar char="•"/>
            </a:pPr>
            <a:r>
              <a:rPr lang="en-US" altLang="zh-CN" sz="1800" dirty="0" smtClean="0"/>
              <a:t>July </a:t>
            </a:r>
            <a:r>
              <a:rPr lang="en-US" altLang="zh-CN" sz="1800" dirty="0"/>
              <a:t>2016: Draft D0.1 was approved and CC started</a:t>
            </a:r>
          </a:p>
          <a:p>
            <a:pPr>
              <a:buFont typeface="Arial" panose="020B0604020202020204" pitchFamily="34" charset="0"/>
              <a:buChar char="•"/>
            </a:pPr>
            <a:r>
              <a:rPr lang="en-US" altLang="zh-CN" sz="1800" dirty="0">
                <a:solidFill>
                  <a:srgbClr val="FF0000"/>
                </a:solidFill>
              </a:rPr>
              <a:t>November 2016: Draft 1.0 and WG letter ballot – Failed (57.77%)</a:t>
            </a:r>
          </a:p>
          <a:p>
            <a:pPr lvl="1">
              <a:buFont typeface="Arial" panose="020B0604020202020204" pitchFamily="34" charset="0"/>
              <a:buChar char="•"/>
            </a:pPr>
            <a:r>
              <a:rPr lang="en-US" altLang="zh-CN" sz="1200" dirty="0">
                <a:solidFill>
                  <a:srgbClr val="FF0000"/>
                </a:solidFill>
              </a:rPr>
              <a:t>LB-225: opened Dec. 1</a:t>
            </a:r>
            <a:r>
              <a:rPr lang="en-US" altLang="zh-CN" sz="1200" baseline="30000" dirty="0">
                <a:solidFill>
                  <a:srgbClr val="FF0000"/>
                </a:solidFill>
              </a:rPr>
              <a:t>st</a:t>
            </a:r>
            <a:r>
              <a:rPr lang="en-US" altLang="zh-CN" sz="1200" dirty="0">
                <a:solidFill>
                  <a:srgbClr val="FF0000"/>
                </a:solidFill>
              </a:rPr>
              <a:t> 2016 and closed </a:t>
            </a:r>
            <a:r>
              <a:rPr lang="en-US" altLang="zh-CN" sz="1200" dirty="0" smtClean="0">
                <a:solidFill>
                  <a:srgbClr val="FF0000"/>
                </a:solidFill>
              </a:rPr>
              <a:t>January </a:t>
            </a:r>
            <a:r>
              <a:rPr lang="en-US" altLang="zh-CN" sz="1200" dirty="0">
                <a:solidFill>
                  <a:srgbClr val="FF0000"/>
                </a:solidFill>
              </a:rPr>
              <a:t>8</a:t>
            </a:r>
            <a:r>
              <a:rPr lang="en-US" altLang="zh-CN" sz="1200" baseline="30000" dirty="0">
                <a:solidFill>
                  <a:srgbClr val="FF0000"/>
                </a:solidFill>
              </a:rPr>
              <a:t>th</a:t>
            </a:r>
            <a:r>
              <a:rPr lang="en-US" altLang="zh-CN" sz="1200" dirty="0">
                <a:solidFill>
                  <a:srgbClr val="FF0000"/>
                </a:solidFill>
              </a:rPr>
              <a:t> 2017</a:t>
            </a:r>
          </a:p>
          <a:p>
            <a:pPr>
              <a:buFont typeface="Arial" panose="020B0604020202020204" pitchFamily="34" charset="0"/>
              <a:buChar char="•"/>
            </a:pPr>
            <a:r>
              <a:rPr lang="en-US" altLang="zh-CN" sz="1800" dirty="0">
                <a:solidFill>
                  <a:srgbClr val="FF0000"/>
                </a:solidFill>
              </a:rPr>
              <a:t>September 2017: Draft 2.0 and WG letter ballot – Failed (62.84%)</a:t>
            </a:r>
          </a:p>
          <a:p>
            <a:pPr lvl="1">
              <a:buFont typeface="Arial" panose="020B0604020202020204" pitchFamily="34" charset="0"/>
              <a:buChar char="•"/>
            </a:pPr>
            <a:r>
              <a:rPr lang="en-US" altLang="zh-CN" sz="1200" dirty="0">
                <a:solidFill>
                  <a:srgbClr val="FF0000"/>
                </a:solidFill>
              </a:rPr>
              <a:t>LB-230: opened Oct 5</a:t>
            </a:r>
            <a:r>
              <a:rPr lang="en-US" altLang="zh-CN" sz="1200" baseline="30000" dirty="0">
                <a:solidFill>
                  <a:srgbClr val="FF0000"/>
                </a:solidFill>
              </a:rPr>
              <a:t>th</a:t>
            </a:r>
            <a:r>
              <a:rPr lang="en-US" altLang="zh-CN" sz="1200" dirty="0">
                <a:solidFill>
                  <a:srgbClr val="FF0000"/>
                </a:solidFill>
              </a:rPr>
              <a:t> and closed Nov 4</a:t>
            </a:r>
            <a:r>
              <a:rPr lang="en-US" altLang="zh-CN" sz="1200" baseline="30000" dirty="0">
                <a:solidFill>
                  <a:srgbClr val="FF0000"/>
                </a:solidFill>
              </a:rPr>
              <a:t>th</a:t>
            </a:r>
            <a:r>
              <a:rPr lang="en-US" altLang="zh-CN" sz="1200" dirty="0">
                <a:solidFill>
                  <a:srgbClr val="FF0000"/>
                </a:solidFill>
              </a:rPr>
              <a:t>, 2017</a:t>
            </a:r>
          </a:p>
          <a:p>
            <a:pPr>
              <a:buFont typeface="Arial" panose="020B0604020202020204" pitchFamily="34" charset="0"/>
              <a:buChar char="•"/>
            </a:pPr>
            <a:r>
              <a:rPr lang="en-CA" altLang="zh-CN" sz="1800" dirty="0" smtClean="0">
                <a:solidFill>
                  <a:schemeClr val="tx1"/>
                </a:solidFill>
              </a:rPr>
              <a:t>May </a:t>
            </a:r>
            <a:r>
              <a:rPr lang="en-CA" altLang="zh-CN" sz="1800" dirty="0">
                <a:solidFill>
                  <a:schemeClr val="tx1"/>
                </a:solidFill>
              </a:rPr>
              <a:t>2018: Draft 3.0 and WG letter </a:t>
            </a:r>
            <a:r>
              <a:rPr lang="en-CA" altLang="zh-CN" sz="1800" dirty="0" smtClean="0">
                <a:solidFill>
                  <a:schemeClr val="tx1"/>
                </a:solidFill>
              </a:rPr>
              <a:t>Ballot.</a:t>
            </a:r>
            <a:endParaRPr lang="en-CA" altLang="zh-CN" sz="1800" dirty="0">
              <a:solidFill>
                <a:schemeClr val="tx1"/>
              </a:solidFill>
            </a:endParaRPr>
          </a:p>
          <a:p>
            <a:pPr>
              <a:buFont typeface="Arial" panose="020B0604020202020204" pitchFamily="34" charset="0"/>
              <a:buChar char="•"/>
            </a:pPr>
            <a:r>
              <a:rPr lang="en-CA" altLang="zh-CN" sz="1800" dirty="0">
                <a:solidFill>
                  <a:srgbClr val="FFC000"/>
                </a:solidFill>
              </a:rPr>
              <a:t>July 2018: MDR (Mandatory Document Review)</a:t>
            </a:r>
          </a:p>
          <a:p>
            <a:pPr>
              <a:buFont typeface="Arial" panose="020B0604020202020204" pitchFamily="34" charset="0"/>
              <a:buChar char="•"/>
            </a:pPr>
            <a:r>
              <a:rPr lang="en-CA" altLang="zh-CN" sz="1800" dirty="0">
                <a:solidFill>
                  <a:srgbClr val="FFC000"/>
                </a:solidFill>
              </a:rPr>
              <a:t>February 2019: Formation of SB pool </a:t>
            </a:r>
            <a:endParaRPr lang="en-US" altLang="zh-CN" sz="1400" dirty="0">
              <a:solidFill>
                <a:srgbClr val="FFC000"/>
              </a:solidFill>
            </a:endParaRPr>
          </a:p>
          <a:p>
            <a:pPr>
              <a:buFont typeface="Arial" panose="020B0604020202020204" pitchFamily="34" charset="0"/>
              <a:buChar char="•"/>
            </a:pPr>
            <a:r>
              <a:rPr lang="en-US" altLang="zh-CN" sz="1800" dirty="0" smtClean="0">
                <a:solidFill>
                  <a:schemeClr val="accent6">
                    <a:lumMod val="75000"/>
                  </a:schemeClr>
                </a:solidFill>
              </a:rPr>
              <a:t>July </a:t>
            </a:r>
            <a:r>
              <a:rPr lang="en-US" altLang="zh-CN" sz="1800" dirty="0">
                <a:solidFill>
                  <a:schemeClr val="accent6">
                    <a:lumMod val="75000"/>
                  </a:schemeClr>
                </a:solidFill>
              </a:rPr>
              <a:t>2019: Sponsor Ballot</a:t>
            </a:r>
          </a:p>
          <a:p>
            <a:pPr>
              <a:buFont typeface="Arial" panose="020B0604020202020204" pitchFamily="34" charset="0"/>
              <a:buChar char="•"/>
            </a:pPr>
            <a:r>
              <a:rPr lang="en-CA" altLang="zh-CN" sz="1800" dirty="0">
                <a:solidFill>
                  <a:srgbClr val="FFC000"/>
                </a:solidFill>
              </a:rPr>
              <a:t>December 2019: </a:t>
            </a:r>
            <a:r>
              <a:rPr lang="en-CA" altLang="zh-CN" sz="1800" dirty="0" err="1">
                <a:solidFill>
                  <a:srgbClr val="FFC000"/>
                </a:solidFill>
              </a:rPr>
              <a:t>RevCom</a:t>
            </a:r>
            <a:endParaRPr lang="en-US" altLang="zh-CN" sz="1800" dirty="0">
              <a:solidFill>
                <a:srgbClr val="FFC000"/>
              </a:solidFill>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July 10,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July 10,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July 11,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lnSpc>
                <a:spcPct val="80000"/>
              </a:lnSpc>
              <a:buFont typeface="Arial" panose="020B0604020202020204" pitchFamily="34" charset="0"/>
              <a:buChar char="•"/>
            </a:pPr>
            <a:r>
              <a:rPr lang="en-US" altLang="en-US" dirty="0" smtClean="0"/>
              <a:t>Presentations </a:t>
            </a:r>
            <a:r>
              <a:rPr lang="en-US" altLang="en-US" dirty="0"/>
              <a:t>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July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July 12,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July 12,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September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July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1117</TotalTime>
  <Words>1465</Words>
  <Application>Microsoft Office PowerPoint</Application>
  <PresentationFormat>On-screen Show (4:3)</PresentationFormat>
  <Paragraphs>334</Paragraphs>
  <Slides>29</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40"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TGax July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July 9, 08:00 – 10:00 </vt:lpstr>
      <vt:lpstr>Submissions</vt:lpstr>
      <vt:lpstr>Agenda for Monday July 9, 13:30 – 15:30 </vt:lpstr>
      <vt:lpstr>Summary from May 2018</vt:lpstr>
      <vt:lpstr>Approval of  TG Minutes (May 2018 Meeting and Telecon Minutes) </vt:lpstr>
      <vt:lpstr>Timeline</vt:lpstr>
      <vt:lpstr>Editor Report </vt:lpstr>
      <vt:lpstr>Agenda for Tuesday July 10, 10:30 – 12:30 </vt:lpstr>
      <vt:lpstr>Agenda for Tuesday July 10, 16:00 – 18:00 </vt:lpstr>
      <vt:lpstr>Agenda for Wednesday July 11, 08:00 – 10:00 </vt:lpstr>
      <vt:lpstr>Agenda for Wednesday July 11, 16:00 – 18:00 </vt:lpstr>
      <vt:lpstr>Agenda for Thursday July 12, 08:00 – 10:00</vt:lpstr>
      <vt:lpstr>Agenda for Thursday July 12, 13:30 – 15:30</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71</cp:revision>
  <cp:lastPrinted>1601-01-01T00:00:00Z</cp:lastPrinted>
  <dcterms:created xsi:type="dcterms:W3CDTF">2017-01-26T15:28:16Z</dcterms:created>
  <dcterms:modified xsi:type="dcterms:W3CDTF">2018-05-30T12:29:00Z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1527683229</vt:lpwstr>
  </property>
</Properties>
</file>