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9" r:id="rId2"/>
    <p:sldId id="278" r:id="rId3"/>
    <p:sldId id="632" r:id="rId4"/>
    <p:sldId id="675" r:id="rId5"/>
    <p:sldId id="687" r:id="rId6"/>
    <p:sldId id="665" r:id="rId7"/>
    <p:sldId id="666" r:id="rId8"/>
    <p:sldId id="667" r:id="rId9"/>
    <p:sldId id="668" r:id="rId10"/>
    <p:sldId id="669" r:id="rId11"/>
    <p:sldId id="670" r:id="rId12"/>
    <p:sldId id="629" r:id="rId13"/>
    <p:sldId id="635" r:id="rId14"/>
    <p:sldId id="647" r:id="rId15"/>
    <p:sldId id="677" r:id="rId16"/>
    <p:sldId id="674" r:id="rId17"/>
    <p:sldId id="681" r:id="rId18"/>
    <p:sldId id="685" r:id="rId19"/>
    <p:sldId id="690" r:id="rId20"/>
    <p:sldId id="688" r:id="rId21"/>
    <p:sldId id="692" r:id="rId22"/>
    <p:sldId id="693" r:id="rId23"/>
    <p:sldId id="686" r:id="rId24"/>
    <p:sldId id="696" r:id="rId25"/>
    <p:sldId id="691" r:id="rId26"/>
    <p:sldId id="697" r:id="rId27"/>
    <p:sldId id="699" r:id="rId28"/>
    <p:sldId id="700" r:id="rId29"/>
    <p:sldId id="701" r:id="rId30"/>
    <p:sldId id="695" r:id="rId31"/>
    <p:sldId id="698" r:id="rId32"/>
    <p:sldId id="590" r:id="rId33"/>
    <p:sldId id="684" r:id="rId34"/>
    <p:sldId id="516" r:id="rId35"/>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70" d="100"/>
          <a:sy n="70" d="100"/>
        </p:scale>
        <p:origin x="808" y="60"/>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802.11-18/1028r5</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802.11-18/1028r5</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457204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325510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6241861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8412953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5734224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028365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82985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067510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2372675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628237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5255406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9942078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8015898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904714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120652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32</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34</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802.11-18/1028r5</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0616-00-000m-minutes-revmd-may-2018-warsaw.docx"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hyperlink" Target="https://mentor.ieee.org/802.11/dcn/18/11-18-1013-03-000m-minutes-revmd-may-june-telecon.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0927-19-000m-revmd-mac-comments.xls"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8/11-18-1071-00-000m-key-names-with-ft-using-sha-384.docx"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1104-00-000m-updated-sae-test-vectors.docx"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1807-12-000m-defense-against-multi-channel-mitm-attacks-via-operating-channel-validation.doc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8/11-18-1247-00-000m-post-ballot-comments.docx"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8/11-18-0616-00-000m-minutes-revmd-may-2018-warsaw.docx"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7/11-17-0927-18-000m-revmd-mac-comments.xls"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hyperlink" Target="https://mentor.ieee.org/802.11/dcn/17/11-17-0927-19-000m-revmd-mac-comments.xls"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7/11-17-0927-18-000m-revmd-mac-comments.xls"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hyperlink" Target="https://mentor.ieee.org/802.11/dcn/17/11-17-0927-19-000m-revmd-mac-comments.xls"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8/11-18-0334-02-000m-annex-i-dmg-ofdm-removal.docx"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8/11-18-0334-02-000m-annex-i-dmg-ofdm-removal.docx"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8/11-18-0670-07-000m-lb232-revmd-phy-sec-comments.xls"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8/11-18-0670-07-000m-lb232-revmd-phy-sec-comments.xls"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8/11-18-0670-07-000m-lb232-revmd-phy-sec-comments.xls"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8/11-18-0670-07-000m-lb232-revmd-phy-sec-comments.xls" TargetMode="External"/><Relationship Id="rId2" Type="http://schemas.openxmlformats.org/officeDocument/2006/relationships/notesSlide" Target="../notesSlides/notesSlide26.xml"/><Relationship Id="rId1" Type="http://schemas.openxmlformats.org/officeDocument/2006/relationships/slideLayout" Target="../slideLayouts/slideLayout7.xml"/><Relationship Id="rId4" Type="http://schemas.openxmlformats.org/officeDocument/2006/relationships/hyperlink" Target="https://mentor.ieee.org/802.11/dcn/17/11-17-0927-19-000m-revmd-mac-comments.xls"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8/11-18-1178-00-000m-updates-to-multi-band-operations.docx" TargetMode="External"/><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5-000m-revmd-wg-ballot-comments.xls" TargetMode="External"/><Relationship Id="rId4" Type="http://schemas.openxmlformats.org/officeDocument/2006/relationships/hyperlink" Target="https://mentor.ieee.org/802.11/dcn/17/11-17-0914-06-000m-revmd-wg-cc-comments.xl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July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2018-07-12</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756"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11</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chemeClr val="accent6">
                    <a:lumMod val="75000"/>
                  </a:schemeClr>
                </a:solidFill>
              </a:rPr>
              <a:t>IEEE </a:t>
            </a:r>
            <a:r>
              <a:rPr lang="en-US" altLang="en-US" sz="2000" dirty="0" err="1">
                <a:solidFill>
                  <a:schemeClr val="accent6">
                    <a:lumMod val="75000"/>
                  </a:schemeClr>
                </a:solidFill>
              </a:rPr>
              <a:t>Std</a:t>
            </a:r>
            <a:r>
              <a:rPr lang="en-US" altLang="en-US" sz="2000" dirty="0">
                <a:solidFill>
                  <a:schemeClr val="accent6">
                    <a:lumMod val="75000"/>
                  </a:schemeClr>
                </a:solidFill>
              </a:rPr>
              <a:t> 802.11ak-2018 – Approved March </a:t>
            </a:r>
            <a:r>
              <a:rPr lang="en-US" altLang="en-US" sz="2000" dirty="0" smtClean="0">
                <a:solidFill>
                  <a:schemeClr val="accent6">
                    <a:lumMod val="75000"/>
                  </a:schemeClr>
                </a:solidFill>
              </a:rPr>
              <a:t>2018, June publication</a:t>
            </a:r>
            <a:endParaRPr lang="en-US" altLang="en-US" sz="2000" dirty="0">
              <a:solidFill>
                <a:schemeClr val="accent6">
                  <a:lumMod val="75000"/>
                </a:schemeClr>
              </a:solidFill>
            </a:endParaRPr>
          </a:p>
          <a:p>
            <a:pPr>
              <a:lnSpc>
                <a:spcPct val="80000"/>
              </a:lnSpc>
            </a:pPr>
            <a:r>
              <a:rPr lang="en-US" altLang="en-US" sz="2000" dirty="0" smtClean="0">
                <a:solidFill>
                  <a:schemeClr val="accent6">
                    <a:lumMod val="75000"/>
                  </a:schemeClr>
                </a:solidFill>
              </a:rPr>
              <a:t>IEEE </a:t>
            </a:r>
            <a:r>
              <a:rPr lang="en-US" altLang="en-US" sz="2000" dirty="0" err="1" smtClean="0">
                <a:solidFill>
                  <a:schemeClr val="accent6">
                    <a:lumMod val="75000"/>
                  </a:schemeClr>
                </a:solidFill>
              </a:rPr>
              <a:t>Std</a:t>
            </a:r>
            <a:r>
              <a:rPr lang="en-US" altLang="en-US" sz="2000" dirty="0" smtClean="0">
                <a:solidFill>
                  <a:schemeClr val="accent6">
                    <a:lumMod val="75000"/>
                  </a:schemeClr>
                </a:solidFill>
              </a:rPr>
              <a:t> 802.11aq-2018 </a:t>
            </a:r>
            <a:r>
              <a:rPr lang="en-US" altLang="en-US" sz="2000" dirty="0">
                <a:solidFill>
                  <a:schemeClr val="accent6">
                    <a:lumMod val="75000"/>
                  </a:schemeClr>
                </a:solidFill>
              </a:rPr>
              <a:t>– Approved </a:t>
            </a:r>
            <a:r>
              <a:rPr lang="en-US" altLang="en-US" sz="2000" dirty="0" smtClean="0">
                <a:solidFill>
                  <a:schemeClr val="accent6">
                    <a:lumMod val="75000"/>
                  </a:schemeClr>
                </a:solidFill>
              </a:rPr>
              <a:t>June </a:t>
            </a:r>
            <a:r>
              <a:rPr lang="en-US" altLang="en-US" sz="2000" dirty="0">
                <a:solidFill>
                  <a:schemeClr val="accent6">
                    <a:lumMod val="75000"/>
                  </a:schemeClr>
                </a:solidFill>
              </a:rPr>
              <a:t>2018, </a:t>
            </a:r>
            <a:r>
              <a:rPr lang="en-US" altLang="en-US" sz="2000" dirty="0" smtClean="0">
                <a:solidFill>
                  <a:schemeClr val="accent6">
                    <a:lumMod val="75000"/>
                  </a:schemeClr>
                </a:solidFill>
              </a:rPr>
              <a:t>July publication</a:t>
            </a:r>
          </a:p>
          <a:p>
            <a:pPr>
              <a:lnSpc>
                <a:spcPct val="80000"/>
              </a:lnSpc>
            </a:pPr>
            <a:endParaRPr lang="en-US" altLang="en-US" sz="2000" dirty="0"/>
          </a:p>
          <a:p>
            <a:pPr>
              <a:lnSpc>
                <a:spcPct val="80000"/>
              </a:lnSpc>
            </a:pPr>
            <a:r>
              <a:rPr lang="en-US" altLang="en-US" sz="2000" dirty="0"/>
              <a:t>P802.11ax – </a:t>
            </a:r>
            <a:r>
              <a:rPr lang="en-US" altLang="en-US" sz="2000" dirty="0" smtClean="0"/>
              <a:t>December </a:t>
            </a:r>
            <a:r>
              <a:rPr lang="en-US" altLang="en-US" sz="2000" dirty="0"/>
              <a:t>2019</a:t>
            </a:r>
          </a:p>
          <a:p>
            <a:pPr>
              <a:lnSpc>
                <a:spcPct val="80000"/>
              </a:lnSpc>
            </a:pPr>
            <a:r>
              <a:rPr lang="en-US" altLang="en-US" sz="2000" dirty="0"/>
              <a:t>P802.11ay – </a:t>
            </a:r>
            <a:r>
              <a:rPr lang="en-US" altLang="en-US" sz="2000" dirty="0" smtClean="0"/>
              <a:t>December </a:t>
            </a:r>
            <a:r>
              <a:rPr lang="en-US" altLang="en-US" sz="2000" dirty="0"/>
              <a:t>2019</a:t>
            </a:r>
          </a:p>
          <a:p>
            <a:pPr>
              <a:lnSpc>
                <a:spcPct val="80000"/>
              </a:lnSpc>
            </a:pPr>
            <a:endParaRPr lang="en-US" altLang="en-US" sz="2000" dirty="0"/>
          </a:p>
          <a:p>
            <a:pPr>
              <a:lnSpc>
                <a:spcPct val="80000"/>
              </a:lnSpc>
            </a:pPr>
            <a:r>
              <a:rPr lang="en-US" altLang="en-US" sz="2000" dirty="0"/>
              <a:t>P802.11ba –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D1.2 incorporates </a:t>
            </a:r>
            <a:r>
              <a:rPr lang="en-US" altLang="zh-CN" dirty="0"/>
              <a:t>11ai, </a:t>
            </a:r>
            <a:r>
              <a:rPr lang="en-US" altLang="zh-CN" dirty="0" smtClean="0"/>
              <a:t>11ah, 11aj amendments</a:t>
            </a:r>
          </a:p>
          <a:p>
            <a:pPr lvl="1">
              <a:lnSpc>
                <a:spcPct val="90000"/>
              </a:lnSpc>
            </a:pPr>
            <a:r>
              <a:rPr lang="en-US" altLang="zh-CN" dirty="0" smtClean="0"/>
              <a:t>11ak amendments scheduled for roll-in</a:t>
            </a:r>
          </a:p>
          <a:p>
            <a:pPr>
              <a:lnSpc>
                <a:spcPct val="90000"/>
              </a:lnSpc>
            </a:pPr>
            <a:r>
              <a:rPr lang="en-US" altLang="zh-CN" dirty="0" smtClean="0"/>
              <a:t>Since May </a:t>
            </a:r>
            <a:r>
              <a:rPr lang="en-US" altLang="zh-CN" dirty="0"/>
              <a:t>2018 meeting</a:t>
            </a:r>
          </a:p>
          <a:p>
            <a:pPr lvl="1">
              <a:lnSpc>
                <a:spcPct val="90000"/>
              </a:lnSpc>
            </a:pPr>
            <a:r>
              <a:rPr lang="en-US" altLang="zh-CN" dirty="0" smtClean="0"/>
              <a:t>Continued comment resolution</a:t>
            </a:r>
          </a:p>
          <a:p>
            <a:pPr lvl="1">
              <a:lnSpc>
                <a:spcPct val="90000"/>
              </a:lnSpc>
            </a:pPr>
            <a:r>
              <a:rPr lang="en-US" altLang="zh-CN" dirty="0" smtClean="0"/>
              <a:t>Held 4 teleconferences </a:t>
            </a:r>
            <a:endParaRPr lang="en-US" altLang="zh-CN" dirty="0"/>
          </a:p>
          <a:p>
            <a:pPr>
              <a:lnSpc>
                <a:spcPct val="90000"/>
              </a:lnSpc>
            </a:pPr>
            <a:r>
              <a:rPr lang="en-US" altLang="zh-CN" dirty="0" smtClean="0"/>
              <a:t>July </a:t>
            </a:r>
            <a:r>
              <a:rPr lang="en-US" altLang="zh-CN" dirty="0"/>
              <a:t>2018 meeting 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Comment resolution, Note Tuesday PM1 session for obsolete/deprecated CIDs</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July – September; July 31, August 1-2 ad-hoc in Portland</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11-18-1028</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May 2018 </a:t>
            </a:r>
            <a:r>
              <a:rPr lang="en-US" altLang="en-US" dirty="0"/>
              <a:t>meeting: </a:t>
            </a:r>
            <a:r>
              <a:rPr lang="en-US" altLang="en-US" dirty="0">
                <a:hlinkClick r:id="rId3"/>
              </a:rPr>
              <a:t>https://</a:t>
            </a:r>
            <a:r>
              <a:rPr lang="en-US" altLang="en-US" dirty="0" smtClean="0">
                <a:hlinkClick r:id="rId3"/>
              </a:rPr>
              <a:t>mentor.ieee.org/802.11/dcn/18/11-18-0616-00-000m-minutes-revmd-may-2018-warsaw.docx</a:t>
            </a:r>
            <a:r>
              <a:rPr lang="en-US" altLang="en-US" dirty="0" smtClean="0"/>
              <a:t> </a:t>
            </a:r>
          </a:p>
          <a:p>
            <a:pPr lvl="1">
              <a:lnSpc>
                <a:spcPct val="80000"/>
              </a:lnSpc>
            </a:pPr>
            <a:r>
              <a:rPr lang="en-US" altLang="en-US" dirty="0" smtClean="0"/>
              <a:t>May-June </a:t>
            </a:r>
            <a:r>
              <a:rPr lang="en-US" altLang="en-US" dirty="0"/>
              <a:t>teleconferences: </a:t>
            </a:r>
            <a:r>
              <a:rPr lang="en-US" altLang="en-US" dirty="0">
                <a:hlinkClick r:id="rId4"/>
              </a:rPr>
              <a:t>https://</a:t>
            </a:r>
            <a:r>
              <a:rPr lang="en-US" altLang="en-US" dirty="0" smtClean="0">
                <a:hlinkClick r:id="rId4"/>
              </a:rPr>
              <a:t>mentor.ieee.org/802.11/dcn/18/11-18-1013-03-000m-minutes-revmd-may-june-telecon.docx</a:t>
            </a:r>
            <a:r>
              <a:rPr lang="en-US" altLang="en-US" dirty="0" smtClean="0"/>
              <a:t> </a:t>
            </a:r>
            <a:br>
              <a:rPr lang="en-US" altLang="en-US" dirty="0" smtClean="0"/>
            </a:br>
            <a:endParaRPr lang="en-US" altLang="en-US" sz="2400" dirty="0">
              <a:solidFill>
                <a:srgbClr val="006600"/>
              </a:solidFill>
            </a:endParaRPr>
          </a:p>
          <a:p>
            <a:pPr>
              <a:lnSpc>
                <a:spcPct val="80000"/>
              </a:lnSpc>
            </a:pPr>
            <a:r>
              <a:rPr lang="en-US" altLang="en-US" dirty="0" smtClean="0"/>
              <a:t>Moved: </a:t>
            </a:r>
            <a:r>
              <a:rPr lang="en-US" altLang="en-US" dirty="0" smtClean="0"/>
              <a:t>Mike </a:t>
            </a:r>
            <a:r>
              <a:rPr lang="en-US" altLang="en-US" dirty="0" err="1" smtClean="0"/>
              <a:t>Montemurro</a:t>
            </a:r>
            <a:endParaRPr lang="en-US" altLang="en-US" dirty="0" smtClean="0"/>
          </a:p>
          <a:p>
            <a:pPr>
              <a:lnSpc>
                <a:spcPct val="80000"/>
              </a:lnSpc>
            </a:pPr>
            <a:r>
              <a:rPr lang="en-US" altLang="en-US" dirty="0" smtClean="0"/>
              <a:t>Seconded: </a:t>
            </a:r>
            <a:r>
              <a:rPr lang="en-US" altLang="en-US" dirty="0" smtClean="0"/>
              <a:t>Graham Smith</a:t>
            </a:r>
            <a:endParaRPr lang="en-US" altLang="en-US" dirty="0" smtClean="0"/>
          </a:p>
          <a:p>
            <a:pPr>
              <a:lnSpc>
                <a:spcPct val="80000"/>
              </a:lnSpc>
            </a:pPr>
            <a:r>
              <a:rPr lang="en-US" altLang="en-US" dirty="0" smtClean="0"/>
              <a:t>Result: </a:t>
            </a:r>
            <a:r>
              <a:rPr lang="en-US" altLang="en-US" dirty="0" smtClean="0"/>
              <a:t>Unanimous</a:t>
            </a:r>
            <a:endParaRPr lang="en-US" altLang="en-US"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54 – </a:t>
            </a:r>
            <a:r>
              <a:rPr lang="en-US" altLang="en-US" dirty="0" smtClean="0"/>
              <a:t>Warsaw and Teleconference </a:t>
            </a:r>
            <a:r>
              <a:rPr lang="en-US" altLang="en-US" dirty="0" smtClean="0"/>
              <a:t>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a:t>
            </a:r>
            <a:r>
              <a:rPr lang="en-US" altLang="en-US" dirty="0"/>
              <a:t>Motion </a:t>
            </a:r>
            <a:r>
              <a:rPr lang="en-US" altLang="en-US" dirty="0" smtClean="0"/>
              <a:t>MAC-O” and Motion MAC-P tabs </a:t>
            </a:r>
            <a:r>
              <a:rPr lang="en-US" altLang="en-US" dirty="0"/>
              <a:t>in </a:t>
            </a:r>
            <a:r>
              <a:rPr lang="en-US" altLang="en-US" dirty="0" smtClean="0">
                <a:hlinkClick r:id="rId3"/>
              </a:rPr>
              <a:t>https://mentor.ieee.org/802.11/dcn/17/11-17-0927-19-000m-revmd-mac-comments.xls</a:t>
            </a:r>
            <a:r>
              <a:rPr lang="en-US" altLang="en-US" dirty="0" smtClean="0"/>
              <a:t> except for CID 1268</a:t>
            </a:r>
            <a:endParaRPr lang="en-US" altLang="en-US" dirty="0"/>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r>
              <a:rPr lang="en-US" altLang="en-US" dirty="0" smtClean="0"/>
              <a:t>Jon </a:t>
            </a:r>
            <a:r>
              <a:rPr lang="en-US" altLang="en-US" dirty="0" err="1" smtClean="0"/>
              <a:t>Rosdahl</a:t>
            </a:r>
            <a:endParaRPr lang="en-US" altLang="en-US" dirty="0" smtClean="0"/>
          </a:p>
          <a:p>
            <a:pPr>
              <a:lnSpc>
                <a:spcPct val="80000"/>
              </a:lnSpc>
            </a:pPr>
            <a:r>
              <a:rPr lang="en-US" altLang="en-US" dirty="0" smtClean="0"/>
              <a:t>Seconded: </a:t>
            </a:r>
            <a:r>
              <a:rPr lang="en-US" altLang="en-US" dirty="0" smtClean="0"/>
              <a:t>Stephen McCann</a:t>
            </a:r>
            <a:endParaRPr lang="en-US" altLang="en-US" dirty="0" smtClean="0"/>
          </a:p>
          <a:p>
            <a:pPr>
              <a:lnSpc>
                <a:spcPct val="80000"/>
              </a:lnSpc>
            </a:pPr>
            <a:r>
              <a:rPr lang="en-US" altLang="en-US" dirty="0" smtClean="0"/>
              <a:t>Result: </a:t>
            </a:r>
            <a:r>
              <a:rPr lang="en-US" altLang="en-US" dirty="0" smtClean="0"/>
              <a:t>25-1-1 Passes</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55 Incorporate </a:t>
            </a:r>
            <a:r>
              <a:rPr lang="en-US" altLang="en-US" dirty="0" smtClean="0"/>
              <a:t>Table 20-15 value correction (transposition of digits)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following change into the </a:t>
            </a:r>
            <a:r>
              <a:rPr lang="en-US" altLang="en-US" sz="2800" dirty="0" err="1" smtClean="0"/>
              <a:t>TGmd</a:t>
            </a:r>
            <a:r>
              <a:rPr lang="en-US" altLang="en-US" sz="2800" dirty="0" smtClean="0"/>
              <a:t> draft: relative to D1.0, Table 20-15, P2867L22, row entry for 12.4, change “6390” to “6930”.</a:t>
            </a:r>
            <a:br>
              <a:rPr lang="en-US" altLang="en-US" sz="2800" dirty="0" smtClean="0"/>
            </a:br>
            <a:endParaRPr lang="en-US" altLang="en-US" sz="2800" dirty="0">
              <a:solidFill>
                <a:srgbClr val="006600"/>
              </a:solidFill>
            </a:endParaRPr>
          </a:p>
          <a:p>
            <a:pPr>
              <a:lnSpc>
                <a:spcPct val="80000"/>
              </a:lnSpc>
            </a:pPr>
            <a:r>
              <a:rPr lang="en-US" altLang="en-US" sz="2800" dirty="0" smtClean="0"/>
              <a:t>Moved: </a:t>
            </a:r>
            <a:r>
              <a:rPr lang="en-US" altLang="en-US" sz="2800" dirty="0" smtClean="0"/>
              <a:t>Carlos </a:t>
            </a:r>
            <a:r>
              <a:rPr lang="en-US" altLang="en-US" sz="2800" dirty="0" err="1" smtClean="0"/>
              <a:t>Cordeiro</a:t>
            </a:r>
            <a:endParaRPr lang="en-US" altLang="en-US" sz="2800" dirty="0" smtClean="0"/>
          </a:p>
          <a:p>
            <a:pPr>
              <a:lnSpc>
                <a:spcPct val="80000"/>
              </a:lnSpc>
            </a:pPr>
            <a:r>
              <a:rPr lang="en-US" altLang="en-US" sz="2800" dirty="0" smtClean="0"/>
              <a:t>Seconded: </a:t>
            </a:r>
            <a:r>
              <a:rPr lang="en-US" altLang="en-US" sz="2800" dirty="0" err="1" smtClean="0"/>
              <a:t>Assaf</a:t>
            </a:r>
            <a:r>
              <a:rPr lang="en-US" altLang="en-US" sz="2800" dirty="0" smtClean="0"/>
              <a:t> Kasher</a:t>
            </a:r>
            <a:endParaRPr lang="en-US" altLang="en-US" sz="2800" dirty="0" smtClean="0"/>
          </a:p>
          <a:p>
            <a:pPr>
              <a:lnSpc>
                <a:spcPct val="80000"/>
              </a:lnSpc>
            </a:pPr>
            <a:r>
              <a:rPr lang="en-US" altLang="en-US" sz="2800" dirty="0" smtClean="0"/>
              <a:t>Result: </a:t>
            </a:r>
            <a:r>
              <a:rPr lang="en-US" altLang="en-US" sz="2800" dirty="0" smtClean="0"/>
              <a:t> Unanimous</a:t>
            </a:r>
            <a:endParaRPr lang="en-US" altLang="en-US" sz="28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960284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56 Incorporate </a:t>
            </a:r>
            <a:r>
              <a:rPr lang="en-US" altLang="en-US" dirty="0" smtClean="0"/>
              <a:t>11-18-1071r0 –FT Key name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Move to incorporate the changes in </a:t>
            </a:r>
            <a:r>
              <a:rPr lang="en-US" altLang="en-US" sz="2800" dirty="0">
                <a:hlinkClick r:id="rId3"/>
              </a:rPr>
              <a:t>https://</a:t>
            </a:r>
            <a:r>
              <a:rPr lang="en-US" altLang="en-US" sz="2800" dirty="0" smtClean="0">
                <a:hlinkClick r:id="rId3"/>
              </a:rPr>
              <a:t>mentor.ieee.org/802.11/dcn/18/11-18-1071-00-000m-key-names-with-ft-using-sha-384.docx</a:t>
            </a:r>
            <a:r>
              <a:rPr lang="en-US" altLang="en-US" sz="2800" dirty="0" smtClean="0"/>
              <a:t> into 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r>
              <a:rPr lang="en-US" altLang="en-US" sz="2800" dirty="0" err="1" smtClean="0"/>
              <a:t>Jouni</a:t>
            </a:r>
            <a:r>
              <a:rPr lang="en-US" altLang="en-US" sz="2800" dirty="0" smtClean="0"/>
              <a:t> </a:t>
            </a:r>
            <a:r>
              <a:rPr lang="en-US" altLang="en-US" sz="2800" dirty="0" err="1" smtClean="0"/>
              <a:t>Malinen</a:t>
            </a:r>
            <a:endParaRPr lang="en-US" altLang="en-US" sz="2800" dirty="0" smtClean="0"/>
          </a:p>
          <a:p>
            <a:pPr>
              <a:lnSpc>
                <a:spcPct val="80000"/>
              </a:lnSpc>
            </a:pPr>
            <a:r>
              <a:rPr lang="en-US" altLang="en-US" sz="2800" dirty="0" smtClean="0"/>
              <a:t>Seconded: </a:t>
            </a:r>
            <a:r>
              <a:rPr lang="en-US" altLang="en-US" sz="2800" dirty="0" smtClean="0"/>
              <a:t>Dan Harkins</a:t>
            </a:r>
            <a:endParaRPr lang="en-US" altLang="en-US" sz="2800" dirty="0" smtClean="0"/>
          </a:p>
          <a:p>
            <a:pPr>
              <a:lnSpc>
                <a:spcPct val="80000"/>
              </a:lnSpc>
            </a:pPr>
            <a:r>
              <a:rPr lang="en-US" altLang="en-US" sz="2800" dirty="0" smtClean="0"/>
              <a:t>Result: </a:t>
            </a:r>
            <a:r>
              <a:rPr lang="en-US" altLang="en-US" sz="2800" dirty="0" smtClean="0"/>
              <a:t>Unanimous</a:t>
            </a:r>
            <a:endParaRPr lang="en-US" altLang="en-US" sz="28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7326788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57 Incorporate </a:t>
            </a:r>
            <a:r>
              <a:rPr lang="en-US" altLang="en-US" dirty="0" smtClean="0"/>
              <a:t>11-18-1104r0 –SAE test vector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Move to incorporate the changes in </a:t>
            </a:r>
            <a:r>
              <a:rPr lang="en-US" altLang="en-US" sz="2800" dirty="0">
                <a:hlinkClick r:id="rId3"/>
              </a:rPr>
              <a:t>https://</a:t>
            </a:r>
            <a:r>
              <a:rPr lang="en-US" altLang="en-US" sz="2800" dirty="0" smtClean="0">
                <a:hlinkClick r:id="rId3"/>
              </a:rPr>
              <a:t>mentor.ieee.org/802.11/dcn/18/11-18-1104-00-000m-updated-sae-test-vectors.docx</a:t>
            </a:r>
            <a:r>
              <a:rPr lang="en-US" altLang="en-US" sz="2800" dirty="0" smtClean="0"/>
              <a:t> into 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Dan Harkins</a:t>
            </a:r>
          </a:p>
          <a:p>
            <a:pPr>
              <a:lnSpc>
                <a:spcPct val="80000"/>
              </a:lnSpc>
            </a:pPr>
            <a:r>
              <a:rPr lang="en-US" altLang="en-US" sz="2800" dirty="0" smtClean="0"/>
              <a:t>Seconded: </a:t>
            </a:r>
            <a:r>
              <a:rPr lang="en-US" altLang="en-US" sz="2800" dirty="0" err="1" smtClean="0"/>
              <a:t>Jouni</a:t>
            </a:r>
            <a:r>
              <a:rPr lang="en-US" altLang="en-US" sz="2800" dirty="0" smtClean="0"/>
              <a:t> </a:t>
            </a:r>
            <a:r>
              <a:rPr lang="en-US" altLang="en-US" sz="2800" dirty="0" err="1" smtClean="0"/>
              <a:t>Malinen</a:t>
            </a:r>
            <a:endParaRPr lang="en-US" altLang="en-US" sz="2800" dirty="0" smtClean="0"/>
          </a:p>
          <a:p>
            <a:pPr>
              <a:lnSpc>
                <a:spcPct val="80000"/>
              </a:lnSpc>
            </a:pPr>
            <a:r>
              <a:rPr lang="en-US" altLang="en-US" sz="2800" dirty="0" smtClean="0"/>
              <a:t>Result: </a:t>
            </a:r>
            <a:r>
              <a:rPr lang="en-US" altLang="en-US" sz="2800" dirty="0" smtClean="0"/>
              <a:t>Unanimous</a:t>
            </a:r>
            <a:endParaRPr lang="en-US" altLang="en-US" sz="28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0007927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July 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58 Incorporate 11-17-1807r12 </a:t>
            </a:r>
            <a:r>
              <a:rPr lang="en-US" altLang="en-US" dirty="0" smtClean="0"/>
              <a:t>–MITM attack mitigation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Move to incorporate the changes in </a:t>
            </a:r>
            <a:r>
              <a:rPr lang="en-US" altLang="en-US" sz="2800" dirty="0" smtClean="0">
                <a:hlinkClick r:id="rId3"/>
              </a:rPr>
              <a:t>https://</a:t>
            </a:r>
            <a:r>
              <a:rPr lang="en-US" altLang="en-US" sz="2800" dirty="0" smtClean="0">
                <a:hlinkClick r:id="rId3"/>
              </a:rPr>
              <a:t>mentor.ieee.org/802.11/dcn/17/11-17-1807-12-000m-defense-against-multi-channel-mitm-attacks-via-operating-channel-validation.docx</a:t>
            </a:r>
            <a:r>
              <a:rPr lang="en-US" altLang="en-US" sz="2800" dirty="0" smtClean="0"/>
              <a:t> </a:t>
            </a:r>
            <a:r>
              <a:rPr lang="en-US" altLang="en-US" sz="2800" dirty="0" smtClean="0"/>
              <a:t>into 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Nehru Bhandaru</a:t>
            </a:r>
          </a:p>
          <a:p>
            <a:pPr>
              <a:lnSpc>
                <a:spcPct val="80000"/>
              </a:lnSpc>
            </a:pPr>
            <a:r>
              <a:rPr lang="en-US" altLang="en-US" sz="2800" dirty="0" smtClean="0"/>
              <a:t>Seconded: </a:t>
            </a:r>
            <a:r>
              <a:rPr lang="en-US" altLang="en-US" sz="2800" dirty="0" smtClean="0"/>
              <a:t>Stephen McCann</a:t>
            </a:r>
            <a:endParaRPr lang="en-US" altLang="en-US" sz="2800" dirty="0" smtClean="0"/>
          </a:p>
          <a:p>
            <a:pPr>
              <a:lnSpc>
                <a:spcPct val="80000"/>
              </a:lnSpc>
            </a:pPr>
            <a:r>
              <a:rPr lang="en-US" altLang="en-US" sz="2800" dirty="0" smtClean="0"/>
              <a:t>Result: </a:t>
            </a:r>
            <a:r>
              <a:rPr lang="en-US" altLang="en-US" sz="2800" dirty="0" smtClean="0"/>
              <a:t>30-0-2 Passes</a:t>
            </a:r>
            <a:endParaRPr lang="en-US" altLang="en-US" sz="28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5163513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59 Incorporate equation fixes </a:t>
            </a:r>
            <a:r>
              <a:rPr lang="en-US" dirty="0"/>
              <a:t>11-18-1247 – Song AN</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r>
              <a:rPr lang="en-US" altLang="en-US" sz="2800" dirty="0">
                <a:hlinkClick r:id="rId3"/>
              </a:rPr>
              <a:t>https://</a:t>
            </a:r>
            <a:r>
              <a:rPr lang="en-US" altLang="en-US" sz="2800" dirty="0" smtClean="0">
                <a:hlinkClick r:id="rId3"/>
              </a:rPr>
              <a:t>mentor.ieee.org/802.11/dcn/18/11-18-1247-00-000m-post-ballot-comments.docx</a:t>
            </a:r>
            <a:r>
              <a:rPr lang="en-US" altLang="en-US" sz="2800" dirty="0" smtClean="0"/>
              <a:t> into </a:t>
            </a:r>
            <a:r>
              <a:rPr lang="en-US" altLang="en-US" sz="2800" dirty="0" smtClean="0"/>
              <a:t>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r>
              <a:rPr lang="en-US" altLang="en-US" sz="2800" dirty="0" smtClean="0"/>
              <a:t>Stephen McCann</a:t>
            </a:r>
          </a:p>
          <a:p>
            <a:pPr>
              <a:lnSpc>
                <a:spcPct val="80000"/>
              </a:lnSpc>
            </a:pPr>
            <a:r>
              <a:rPr lang="en-US" altLang="en-US" sz="2800" dirty="0" smtClean="0"/>
              <a:t>Seconded</a:t>
            </a:r>
            <a:r>
              <a:rPr lang="en-US" altLang="en-US" sz="2800" dirty="0" smtClean="0"/>
              <a:t>: </a:t>
            </a:r>
            <a:r>
              <a:rPr lang="en-US" altLang="en-US" sz="2800" dirty="0" err="1" smtClean="0"/>
              <a:t>Jouni</a:t>
            </a:r>
            <a:r>
              <a:rPr lang="en-US" altLang="en-US" sz="2800" dirty="0" smtClean="0"/>
              <a:t> </a:t>
            </a:r>
            <a:r>
              <a:rPr lang="en-US" altLang="en-US" sz="2800" dirty="0" err="1" smtClean="0"/>
              <a:t>Malinen</a:t>
            </a:r>
            <a:endParaRPr lang="en-US" altLang="en-US" sz="2800" dirty="0" smtClean="0"/>
          </a:p>
          <a:p>
            <a:pPr>
              <a:lnSpc>
                <a:spcPct val="80000"/>
              </a:lnSpc>
            </a:pPr>
            <a:r>
              <a:rPr lang="en-US" altLang="en-US" sz="2800" dirty="0" smtClean="0"/>
              <a:t>Result: </a:t>
            </a:r>
            <a:r>
              <a:rPr lang="en-US" altLang="en-US" sz="2800" dirty="0" smtClean="0"/>
              <a:t>Unanimous</a:t>
            </a:r>
            <a:endParaRPr lang="en-US" altLang="en-US" sz="28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182629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60 WEP/TKIP CIDs</a:t>
            </a:r>
            <a:endParaRPr lang="en-GB" dirty="0"/>
          </a:p>
        </p:txBody>
      </p:sp>
      <p:sp>
        <p:nvSpPr>
          <p:cNvPr id="9223" name="Rectangle 3"/>
          <p:cNvSpPr>
            <a:spLocks noGrp="1" noChangeArrowheads="1"/>
          </p:cNvSpPr>
          <p:nvPr>
            <p:ph type="body" idx="4294967295"/>
          </p:nvPr>
        </p:nvSpPr>
        <p:spPr>
          <a:xfrm>
            <a:off x="1066800" y="1508067"/>
            <a:ext cx="9479280" cy="5029199"/>
          </a:xfrm>
        </p:spPr>
        <p:txBody>
          <a:bodyPr/>
          <a:lstStyle/>
          <a:p>
            <a:pPr>
              <a:lnSpc>
                <a:spcPct val="80000"/>
              </a:lnSpc>
            </a:pPr>
            <a:r>
              <a:rPr lang="en-US" sz="2000" dirty="0" smtClean="0"/>
              <a:t>Resolve CIDs </a:t>
            </a:r>
            <a:r>
              <a:rPr lang="en-US" sz="2000" dirty="0"/>
              <a:t>1006, 1233, 1234, 1410, </a:t>
            </a:r>
            <a:r>
              <a:rPr lang="en-US" sz="2000" dirty="0" smtClean="0"/>
              <a:t>1411 as:</a:t>
            </a:r>
            <a:r>
              <a:rPr lang="en-US" sz="2000" dirty="0"/>
              <a:t/>
            </a:r>
            <a:br>
              <a:rPr lang="en-US" sz="2000" dirty="0"/>
            </a:br>
            <a:r>
              <a:rPr lang="en-US" sz="2000" dirty="0"/>
              <a:t>REJECTED. </a:t>
            </a:r>
            <a:r>
              <a:rPr lang="en-US" sz="2000" dirty="0" smtClean="0"/>
              <a:t>“The </a:t>
            </a:r>
            <a:r>
              <a:rPr lang="en-US" sz="2000" dirty="0"/>
              <a:t>task group discussed removal of WEP and/or TKIP from the standard and decided to not change the standard based on </a:t>
            </a:r>
            <a:r>
              <a:rPr lang="en-US" sz="2000" dirty="0" err="1"/>
              <a:t>strawpolls</a:t>
            </a:r>
            <a:r>
              <a:rPr lang="en-US" sz="2000" dirty="0"/>
              <a:t> on      </a:t>
            </a:r>
            <a:br>
              <a:rPr lang="en-US" sz="2000" dirty="0"/>
            </a:br>
            <a:r>
              <a:rPr lang="en-US" sz="2000" dirty="0"/>
              <a:t>the direction for the resolution. The </a:t>
            </a:r>
            <a:r>
              <a:rPr lang="en-US" sz="2000" dirty="0" err="1"/>
              <a:t>strawpolls</a:t>
            </a:r>
            <a:r>
              <a:rPr lang="en-US" sz="2000" dirty="0"/>
              <a:t> were held during the Warsaw meeting (2018-05-08) and the option to keep WEP and TKIP text as-is received most </a:t>
            </a:r>
            <a:r>
              <a:rPr lang="en-US" sz="2000" dirty="0" smtClean="0"/>
              <a:t>support. </a:t>
            </a:r>
            <a:r>
              <a:rPr lang="en-US" sz="2000" dirty="0"/>
              <a:t>See </a:t>
            </a:r>
            <a:r>
              <a:rPr lang="en-US" sz="2000" dirty="0">
                <a:hlinkClick r:id="rId3"/>
              </a:rPr>
              <a:t>https://</a:t>
            </a:r>
            <a:r>
              <a:rPr lang="en-US" sz="2000" dirty="0" smtClean="0">
                <a:hlinkClick r:id="rId3"/>
              </a:rPr>
              <a:t>mentor.ieee.org/802.11/dcn/18/11-18-0616-00-000m-minutes-revmd-may-2018-warsaw.docx</a:t>
            </a:r>
            <a:r>
              <a:rPr lang="en-US" sz="2000" dirty="0" smtClean="0"/>
              <a:t>  .</a:t>
            </a:r>
          </a:p>
          <a:p>
            <a:pPr>
              <a:lnSpc>
                <a:spcPct val="80000"/>
              </a:lnSpc>
            </a:pPr>
            <a:r>
              <a:rPr lang="en-US" sz="2000" dirty="0" smtClean="0"/>
              <a:t>Resolve CID 1323 as REJECTED</a:t>
            </a:r>
            <a:r>
              <a:rPr lang="en-US" sz="2000" dirty="0"/>
              <a:t>. </a:t>
            </a:r>
            <a:r>
              <a:rPr lang="en-US" sz="2000" dirty="0" smtClean="0"/>
              <a:t>With a resolution of “The </a:t>
            </a:r>
            <a:r>
              <a:rPr lang="en-US" sz="2000" dirty="0"/>
              <a:t>term "FILS Shared Key" is unambiguous. </a:t>
            </a:r>
            <a:r>
              <a:rPr lang="en-US" sz="2000" dirty="0" smtClean="0"/>
              <a:t>The commenter proposes to remove WEP. The </a:t>
            </a:r>
            <a:r>
              <a:rPr lang="en-US" sz="2000" dirty="0"/>
              <a:t>task group  discussed removal of WEP and/or TKIP from the standard and decided to </a:t>
            </a:r>
            <a:r>
              <a:rPr lang="en-US" sz="2000" dirty="0" smtClean="0"/>
              <a:t>not </a:t>
            </a:r>
            <a:r>
              <a:rPr lang="en-US" sz="2000" dirty="0"/>
              <a:t>change the standard based on </a:t>
            </a:r>
            <a:r>
              <a:rPr lang="en-US" sz="2000" dirty="0" err="1"/>
              <a:t>strawpolls</a:t>
            </a:r>
            <a:r>
              <a:rPr lang="en-US" sz="2000" dirty="0"/>
              <a:t> on the direction for the resolution. The </a:t>
            </a:r>
            <a:r>
              <a:rPr lang="en-US" sz="2000" dirty="0" err="1"/>
              <a:t>strawpolls</a:t>
            </a:r>
            <a:r>
              <a:rPr lang="en-US" sz="2000" dirty="0"/>
              <a:t> were held during the Warsaw </a:t>
            </a:r>
            <a:r>
              <a:rPr lang="en-US" sz="2000" dirty="0" smtClean="0"/>
              <a:t>meeting(2018-05-08</a:t>
            </a:r>
            <a:r>
              <a:rPr lang="en-US" sz="2000" dirty="0"/>
              <a:t>) and the option to keep WEP and TKIP text as-is received most </a:t>
            </a:r>
            <a:r>
              <a:rPr lang="en-US" sz="2000" dirty="0" smtClean="0"/>
              <a:t>support. </a:t>
            </a:r>
            <a:r>
              <a:rPr lang="en-US" sz="2000" dirty="0"/>
              <a:t>See </a:t>
            </a:r>
            <a:r>
              <a:rPr lang="en-US" sz="2000" dirty="0">
                <a:hlinkClick r:id="rId3"/>
              </a:rPr>
              <a:t>https://</a:t>
            </a:r>
            <a:r>
              <a:rPr lang="en-US" sz="2000" dirty="0" smtClean="0">
                <a:hlinkClick r:id="rId3"/>
              </a:rPr>
              <a:t>mentor.ieee.org/802.11/dcn/18/11-18-0616-00-000m-minutes-revmd-may-2018-warsaw.docx</a:t>
            </a:r>
            <a:r>
              <a:rPr lang="en-US" sz="2000" dirty="0" smtClean="0"/>
              <a:t> .</a:t>
            </a:r>
            <a:r>
              <a:rPr lang="en-US" altLang="en-US" sz="2800" dirty="0" smtClean="0"/>
              <a:t/>
            </a:r>
            <a:br>
              <a:rPr lang="en-US" altLang="en-US" sz="2800" dirty="0" smtClean="0"/>
            </a:br>
            <a:endParaRPr lang="en-US" altLang="en-US" sz="2800" dirty="0">
              <a:solidFill>
                <a:srgbClr val="006600"/>
              </a:solidFill>
            </a:endParaRPr>
          </a:p>
          <a:p>
            <a:pPr>
              <a:lnSpc>
                <a:spcPct val="80000"/>
              </a:lnSpc>
            </a:pPr>
            <a:r>
              <a:rPr lang="en-US" altLang="en-US" sz="2000" dirty="0" smtClean="0"/>
              <a:t>Moved: </a:t>
            </a:r>
            <a:r>
              <a:rPr lang="en-US" altLang="en-US" sz="2000" dirty="0" err="1" smtClean="0"/>
              <a:t>Jouni</a:t>
            </a:r>
            <a:r>
              <a:rPr lang="en-US" altLang="en-US" sz="2000" dirty="0" smtClean="0"/>
              <a:t> </a:t>
            </a:r>
            <a:r>
              <a:rPr lang="en-US" altLang="en-US" sz="2000" dirty="0" err="1" smtClean="0"/>
              <a:t>Malinen</a:t>
            </a:r>
            <a:endParaRPr lang="en-US" altLang="en-US" sz="2000" dirty="0" smtClean="0"/>
          </a:p>
          <a:p>
            <a:pPr>
              <a:lnSpc>
                <a:spcPct val="80000"/>
              </a:lnSpc>
            </a:pPr>
            <a:r>
              <a:rPr lang="en-US" altLang="en-US" sz="2000" dirty="0" smtClean="0"/>
              <a:t>Seconded</a:t>
            </a:r>
            <a:r>
              <a:rPr lang="en-US" altLang="en-US" sz="2000" dirty="0" smtClean="0"/>
              <a:t>: </a:t>
            </a:r>
            <a:r>
              <a:rPr lang="en-US" altLang="en-US" sz="2000" dirty="0" smtClean="0"/>
              <a:t>Menzo Wentink</a:t>
            </a:r>
            <a:endParaRPr lang="en-US" altLang="en-US" sz="2000" dirty="0" smtClean="0"/>
          </a:p>
          <a:p>
            <a:pPr>
              <a:lnSpc>
                <a:spcPct val="80000"/>
              </a:lnSpc>
            </a:pPr>
            <a:r>
              <a:rPr lang="en-US" altLang="en-US" sz="2000" dirty="0" smtClean="0"/>
              <a:t>Result: </a:t>
            </a:r>
            <a:r>
              <a:rPr lang="en-US" altLang="en-US" sz="2000" dirty="0" smtClean="0"/>
              <a:t>21-5-7 Passes</a:t>
            </a:r>
            <a:endParaRPr lang="en-US" altLang="en-US" sz="20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7941310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2133600" y="577453"/>
            <a:ext cx="9067800" cy="1066800"/>
          </a:xfrm>
        </p:spPr>
        <p:txBody>
          <a:bodyPr/>
          <a:lstStyle/>
          <a:p>
            <a:r>
              <a:rPr lang="en-US" altLang="en-US" dirty="0" smtClean="0"/>
              <a:t>Motion 61  – San Diego, includes ESP 11-17-1192r23 - Main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33600" y="1730639"/>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a:t>
            </a:r>
            <a:r>
              <a:rPr lang="en-US" altLang="en-US" dirty="0"/>
              <a:t>Motion </a:t>
            </a:r>
            <a:r>
              <a:rPr lang="en-US" altLang="en-US" dirty="0" smtClean="0"/>
              <a:t>MAC Q” </a:t>
            </a:r>
            <a:r>
              <a:rPr lang="en-US" altLang="en-US" dirty="0"/>
              <a:t>tab in </a:t>
            </a:r>
            <a:r>
              <a:rPr lang="en-US" altLang="en-US" dirty="0">
                <a:hlinkClick r:id="rId3"/>
              </a:rPr>
              <a:t>https://</a:t>
            </a:r>
            <a:r>
              <a:rPr lang="en-US" altLang="en-US" dirty="0" smtClean="0">
                <a:hlinkClick r:id="rId4"/>
              </a:rPr>
              <a:t>mentor.ieee.org/802.11/dcn/17/11-17-0927-19-000m-revmd-mac-comments.xls </a:t>
            </a:r>
            <a:r>
              <a:rPr lang="en-US" altLang="en-US" dirty="0"/>
              <a:t>, </a:t>
            </a:r>
            <a:r>
              <a:rPr lang="en-US" altLang="en-US" sz="2400" dirty="0" smtClean="0"/>
              <a:t>modifying all 11-17-1192r22 references to be 11-17-1192r23, </a:t>
            </a:r>
            <a:endParaRPr lang="en-US" altLang="en-US" sz="2400" dirty="0"/>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r>
              <a:rPr lang="en-US" altLang="en-US" dirty="0" smtClean="0"/>
              <a:t>Matthew Fischer</a:t>
            </a:r>
            <a:endParaRPr lang="en-US" altLang="en-US" dirty="0" smtClean="0"/>
          </a:p>
          <a:p>
            <a:pPr>
              <a:lnSpc>
                <a:spcPct val="80000"/>
              </a:lnSpc>
            </a:pPr>
            <a:r>
              <a:rPr lang="en-US" altLang="en-US" dirty="0" smtClean="0"/>
              <a:t>Seconded: </a:t>
            </a:r>
            <a:r>
              <a:rPr lang="en-US" altLang="en-US" dirty="0" smtClean="0"/>
              <a:t>Mike </a:t>
            </a:r>
            <a:r>
              <a:rPr lang="en-US" altLang="en-US" dirty="0" err="1" smtClean="0"/>
              <a:t>Montemurro</a:t>
            </a:r>
            <a:r>
              <a:rPr lang="en-US" altLang="en-US" dirty="0" smtClean="0"/>
              <a:t> </a:t>
            </a:r>
            <a:endParaRPr lang="en-US" altLang="en-US" dirty="0" smtClean="0"/>
          </a:p>
          <a:p>
            <a:pPr>
              <a:lnSpc>
                <a:spcPct val="80000"/>
              </a:lnSpc>
            </a:pPr>
            <a:r>
              <a:rPr lang="en-US" altLang="en-US" dirty="0" smtClean="0"/>
              <a:t>Result: </a:t>
            </a:r>
            <a:r>
              <a:rPr lang="en-US" altLang="en-US" dirty="0" smtClean="0"/>
              <a:t>17-1-10 Passes</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3489123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2133600" y="577453"/>
            <a:ext cx="9067800" cy="1066800"/>
          </a:xfrm>
        </p:spPr>
        <p:txBody>
          <a:bodyPr/>
          <a:lstStyle/>
          <a:p>
            <a:r>
              <a:rPr lang="en-US" altLang="en-US" dirty="0" smtClean="0"/>
              <a:t>Motion 61a  – San Diego, includes ESP 11-17-1192r23 - Amended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33600" y="1730639"/>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a:t>
            </a:r>
            <a:r>
              <a:rPr lang="en-US" altLang="en-US" dirty="0"/>
              <a:t>Motion </a:t>
            </a:r>
            <a:r>
              <a:rPr lang="en-US" altLang="en-US" dirty="0" smtClean="0"/>
              <a:t>MAC Q” </a:t>
            </a:r>
            <a:r>
              <a:rPr lang="en-US" altLang="en-US" dirty="0"/>
              <a:t>tab in </a:t>
            </a:r>
            <a:r>
              <a:rPr lang="en-US" altLang="en-US" dirty="0">
                <a:hlinkClick r:id="rId3"/>
              </a:rPr>
              <a:t>https://</a:t>
            </a:r>
            <a:r>
              <a:rPr lang="en-US" altLang="en-US" dirty="0" smtClean="0">
                <a:hlinkClick r:id="rId4"/>
              </a:rPr>
              <a:t>mentor.ieee.org/802.11/dcn/17/11-17-0927-19-000m-revmd-mac-comments.xls </a:t>
            </a:r>
            <a:r>
              <a:rPr lang="en-US" altLang="en-US" dirty="0"/>
              <a:t>, </a:t>
            </a:r>
            <a:r>
              <a:rPr lang="en-US" altLang="en-US" sz="2400" dirty="0" smtClean="0"/>
              <a:t>modifying all 11-17-1192r22 references to be 11-17-1192r23, </a:t>
            </a:r>
            <a:r>
              <a:rPr lang="en-US" altLang="en-US" sz="2400" u="sng" dirty="0" smtClean="0"/>
              <a:t>except for CID 1063</a:t>
            </a:r>
            <a:endParaRPr lang="en-US" altLang="en-US" sz="2400" dirty="0"/>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r>
              <a:rPr lang="en-US" altLang="en-US" dirty="0" smtClean="0"/>
              <a:t>Emily Qi</a:t>
            </a:r>
            <a:endParaRPr lang="en-US" altLang="en-US" dirty="0" smtClean="0"/>
          </a:p>
          <a:p>
            <a:pPr>
              <a:lnSpc>
                <a:spcPct val="80000"/>
              </a:lnSpc>
            </a:pPr>
            <a:r>
              <a:rPr lang="en-US" altLang="en-US" dirty="0" smtClean="0"/>
              <a:t>Seconded: </a:t>
            </a:r>
            <a:r>
              <a:rPr lang="en-US" altLang="en-US" dirty="0" smtClean="0"/>
              <a:t>None</a:t>
            </a:r>
          </a:p>
          <a:p>
            <a:pPr>
              <a:lnSpc>
                <a:spcPct val="80000"/>
              </a:lnSpc>
            </a:pPr>
            <a:r>
              <a:rPr lang="en-US" altLang="en-US" dirty="0" smtClean="0"/>
              <a:t>Result</a:t>
            </a:r>
            <a:r>
              <a:rPr lang="en-US" altLang="en-US" dirty="0" smtClean="0"/>
              <a:t>: </a:t>
            </a:r>
            <a:r>
              <a:rPr lang="en-US" altLang="en-US" dirty="0" smtClean="0"/>
              <a:t>Fails for lack of a second</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1890369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62 Incorporate </a:t>
            </a:r>
            <a:r>
              <a:rPr lang="en-US" altLang="en-US" dirty="0" smtClean="0"/>
              <a:t>11-18-334r2 –DMG Encoding Examples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r>
              <a:rPr lang="en-US" altLang="en-US" sz="2800" dirty="0">
                <a:hlinkClick r:id="rId3"/>
              </a:rPr>
              <a:t>https://</a:t>
            </a:r>
            <a:r>
              <a:rPr lang="en-US" altLang="en-US" sz="2800" dirty="0" smtClean="0">
                <a:hlinkClick r:id="rId3"/>
              </a:rPr>
              <a:t>mentor.ieee.org/802.11/dcn/18/11-18-0334-02-000m-annex-i-dmg-ofdm-removal.docx</a:t>
            </a:r>
            <a:r>
              <a:rPr lang="en-US" altLang="en-US" sz="2800" dirty="0" smtClean="0"/>
              <a:t> into 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Lei Huang</a:t>
            </a:r>
          </a:p>
          <a:p>
            <a:pPr>
              <a:lnSpc>
                <a:spcPct val="80000"/>
              </a:lnSpc>
            </a:pPr>
            <a:r>
              <a:rPr lang="en-US" altLang="en-US" sz="2800" dirty="0" smtClean="0"/>
              <a:t>Seconded: </a:t>
            </a:r>
            <a:r>
              <a:rPr lang="en-US" altLang="en-US" sz="2800" dirty="0" err="1" smtClean="0"/>
              <a:t>Assaf</a:t>
            </a:r>
            <a:r>
              <a:rPr lang="en-US" altLang="en-US" sz="2800" dirty="0" smtClean="0"/>
              <a:t> Kasher</a:t>
            </a:r>
            <a:endParaRPr lang="en-US" altLang="en-US" sz="2800" dirty="0" smtClean="0"/>
          </a:p>
          <a:p>
            <a:pPr>
              <a:lnSpc>
                <a:spcPct val="80000"/>
              </a:lnSpc>
            </a:pPr>
            <a:r>
              <a:rPr lang="en-US" altLang="en-US" sz="2800" dirty="0" smtClean="0"/>
              <a:t>Result: </a:t>
            </a:r>
            <a:r>
              <a:rPr lang="en-US" altLang="en-US" sz="2800" dirty="0" smtClean="0"/>
              <a:t>12-3-8 Passes</a:t>
            </a:r>
            <a:endParaRPr lang="en-US" altLang="en-US" sz="28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563043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26</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62a Incorporate </a:t>
            </a:r>
            <a:r>
              <a:rPr lang="en-US" altLang="en-US" dirty="0" smtClean="0"/>
              <a:t>11-18-334r2 –DMG Encoding Examples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r>
              <a:rPr lang="en-US" altLang="en-US" sz="2800" dirty="0">
                <a:hlinkClick r:id="rId3"/>
              </a:rPr>
              <a:t>https://</a:t>
            </a:r>
            <a:r>
              <a:rPr lang="en-US" altLang="en-US" sz="2800" dirty="0" smtClean="0">
                <a:hlinkClick r:id="rId3"/>
              </a:rPr>
              <a:t>mentor.ieee.org/802.11/dcn/18/11-18-0334-02-000m-annex-i-dmg-ofdm-removal.docx</a:t>
            </a:r>
            <a:r>
              <a:rPr lang="en-US" altLang="en-US" sz="2800" dirty="0" smtClean="0"/>
              <a:t> into the </a:t>
            </a:r>
            <a:r>
              <a:rPr lang="en-US" altLang="en-US" sz="2800" dirty="0" err="1" smtClean="0"/>
              <a:t>TGmd</a:t>
            </a:r>
            <a:r>
              <a:rPr lang="en-US" altLang="en-US" sz="2800" dirty="0" smtClean="0"/>
              <a:t> </a:t>
            </a:r>
            <a:r>
              <a:rPr lang="en-US" altLang="en-US" sz="2800" dirty="0" smtClean="0"/>
              <a:t>draft, </a:t>
            </a:r>
            <a:r>
              <a:rPr lang="en-US" altLang="en-US" sz="2800" u="sng" dirty="0" smtClean="0"/>
              <a:t>and instruct the editor to make changes so that the embedded files will open</a:t>
            </a:r>
            <a:r>
              <a:rPr lang="en-US" altLang="en-US" sz="2800" u="sng" dirty="0" smtClean="0"/>
              <a:t/>
            </a:r>
            <a:br>
              <a:rPr lang="en-US" altLang="en-US" sz="2800" u="sng" dirty="0" smtClean="0"/>
            </a:br>
            <a:endParaRPr lang="en-US" altLang="en-US" sz="2800" u="sng" dirty="0">
              <a:solidFill>
                <a:srgbClr val="006600"/>
              </a:solidFill>
            </a:endParaRPr>
          </a:p>
          <a:p>
            <a:pPr>
              <a:lnSpc>
                <a:spcPct val="80000"/>
              </a:lnSpc>
            </a:pPr>
            <a:r>
              <a:rPr lang="en-US" altLang="en-US" sz="2800" dirty="0" smtClean="0"/>
              <a:t>Moved: </a:t>
            </a:r>
            <a:r>
              <a:rPr lang="en-US" altLang="en-US" sz="2800" dirty="0" smtClean="0"/>
              <a:t>Mark Hamilton</a:t>
            </a:r>
            <a:endParaRPr lang="en-US" altLang="en-US" sz="2800" dirty="0" smtClean="0"/>
          </a:p>
          <a:p>
            <a:pPr>
              <a:lnSpc>
                <a:spcPct val="80000"/>
              </a:lnSpc>
            </a:pPr>
            <a:r>
              <a:rPr lang="en-US" altLang="en-US" sz="2800" dirty="0" smtClean="0"/>
              <a:t>Seconded: </a:t>
            </a:r>
            <a:r>
              <a:rPr lang="en-US" altLang="en-US" sz="2800" dirty="0" smtClean="0"/>
              <a:t>Jeremy </a:t>
            </a:r>
            <a:r>
              <a:rPr lang="en-US" altLang="en-US" sz="2800" dirty="0" err="1" smtClean="0"/>
              <a:t>Foland</a:t>
            </a:r>
            <a:r>
              <a:rPr lang="en-US" altLang="en-US" sz="2800" dirty="0" smtClean="0"/>
              <a:t> </a:t>
            </a:r>
          </a:p>
          <a:p>
            <a:pPr>
              <a:lnSpc>
                <a:spcPct val="80000"/>
              </a:lnSpc>
            </a:pPr>
            <a:r>
              <a:rPr lang="en-US" altLang="en-US" sz="2800" dirty="0" smtClean="0"/>
              <a:t>Result</a:t>
            </a:r>
            <a:r>
              <a:rPr lang="en-US" altLang="en-US" sz="2800" dirty="0" smtClean="0"/>
              <a:t>: </a:t>
            </a:r>
            <a:r>
              <a:rPr lang="en-US" altLang="en-US" sz="2800" dirty="0" smtClean="0"/>
              <a:t>4-10-8 Motion Fails</a:t>
            </a:r>
            <a:endParaRPr lang="en-US" altLang="en-US" sz="28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41239591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27</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a:t>
            </a:r>
            <a:r>
              <a:rPr lang="en-US" altLang="en-US" dirty="0" smtClean="0"/>
              <a:t> </a:t>
            </a:r>
            <a:r>
              <a:rPr lang="en-US" altLang="en-US" dirty="0" smtClean="0"/>
              <a:t>– </a:t>
            </a:r>
            <a:r>
              <a:rPr lang="en-US" altLang="en-US" dirty="0" smtClean="0"/>
              <a:t>Warsaw and Teleconference PHY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a:t>
            </a:r>
            <a:r>
              <a:rPr lang="en-US" altLang="en-US" dirty="0"/>
              <a:t>PHY Motion C</a:t>
            </a:r>
            <a:r>
              <a:rPr lang="en-US" altLang="en-US" dirty="0" smtClean="0"/>
              <a:t>” </a:t>
            </a:r>
            <a:r>
              <a:rPr lang="en-US" altLang="en-US" dirty="0"/>
              <a:t>tab in </a:t>
            </a:r>
            <a:r>
              <a:rPr lang="en-US" altLang="en-US" dirty="0">
                <a:hlinkClick r:id="rId3"/>
              </a:rPr>
              <a:t>https://</a:t>
            </a:r>
            <a:r>
              <a:rPr lang="en-US" altLang="en-US" dirty="0" smtClean="0">
                <a:hlinkClick r:id="rId3"/>
              </a:rPr>
              <a:t>mentor.ieee.org/802.11/dcn/18/11-18-0670-07-000m-lb232-revmd-phy-sec-comments.xls</a:t>
            </a:r>
            <a:r>
              <a:rPr lang="en-US" altLang="en-US" dirty="0" smtClean="0"/>
              <a:t> </a:t>
            </a:r>
            <a:endParaRPr lang="en-US" altLang="en-US" dirty="0"/>
          </a:p>
          <a:p>
            <a:pPr lvl="1">
              <a:lnSpc>
                <a:spcPct val="80000"/>
              </a:lnSpc>
            </a:pPr>
            <a:endParaRPr lang="en-US" altLang="en-US" dirty="0"/>
          </a:p>
          <a:p>
            <a:pPr>
              <a:lnSpc>
                <a:spcPct val="80000"/>
              </a:lnSpc>
            </a:pPr>
            <a:r>
              <a:rPr lang="en-US" altLang="en-US" dirty="0" smtClean="0"/>
              <a:t>and </a:t>
            </a:r>
            <a:r>
              <a:rPr lang="en-US" altLang="en-US" dirty="0" smtClean="0"/>
              <a:t>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2931598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28</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a:t>
            </a:r>
            <a:r>
              <a:rPr lang="en-US" altLang="en-US" dirty="0" smtClean="0"/>
              <a:t> </a:t>
            </a:r>
            <a:r>
              <a:rPr lang="en-US" altLang="en-US" dirty="0" smtClean="0"/>
              <a:t>– </a:t>
            </a:r>
            <a:r>
              <a:rPr lang="en-US" altLang="en-US" dirty="0" smtClean="0"/>
              <a:t>San Diego CIDs – </a:t>
            </a:r>
            <a:r>
              <a:rPr lang="en-US" altLang="en-US" dirty="0" err="1" smtClean="0"/>
              <a:t>Yujin</a:t>
            </a:r>
            <a:r>
              <a:rPr lang="en-US" altLang="en-US" dirty="0" smtClean="0"/>
              <a:t> Noh</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“PHY-S1G” tab </a:t>
            </a:r>
            <a:r>
              <a:rPr lang="en-US" altLang="en-US" dirty="0"/>
              <a:t>in </a:t>
            </a:r>
            <a:r>
              <a:rPr lang="en-US" altLang="en-US" dirty="0">
                <a:hlinkClick r:id="rId3"/>
              </a:rPr>
              <a:t>https://</a:t>
            </a:r>
            <a:r>
              <a:rPr lang="en-US" altLang="en-US" dirty="0" smtClean="0">
                <a:hlinkClick r:id="rId3"/>
              </a:rPr>
              <a:t>mentor.ieee.org/802.11/dcn/18/11-18-0670-07-000m-lb232-revmd-phy-sec-comments.xls</a:t>
            </a:r>
            <a:r>
              <a:rPr lang="en-US" altLang="en-US" dirty="0" smtClean="0"/>
              <a:t>  </a:t>
            </a:r>
            <a:endParaRPr lang="en-US" altLang="en-US" dirty="0" smtClean="0"/>
          </a:p>
          <a:p>
            <a:pPr lvl="1">
              <a:lnSpc>
                <a:spcPct val="80000"/>
              </a:lnSpc>
            </a:pPr>
            <a:endParaRPr lang="en-US" altLang="en-US" dirty="0" smtClean="0"/>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smtClean="0">
              <a:solidFill>
                <a:srgbClr val="006600"/>
              </a:solidFill>
            </a:endParaRPr>
          </a:p>
          <a:p>
            <a:pPr>
              <a:lnSpc>
                <a:spcPct val="80000"/>
              </a:lnSpc>
            </a:pPr>
            <a:r>
              <a:rPr lang="en-US" altLang="en-US" dirty="0" smtClean="0"/>
              <a:t>Moved</a:t>
            </a:r>
            <a:r>
              <a:rPr lang="en-US" altLang="en-US" dirty="0" smtClean="0"/>
              <a:t>: </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6521288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29</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a:t>
            </a:r>
            <a:r>
              <a:rPr lang="en-US" altLang="en-US" dirty="0" smtClean="0"/>
              <a:t> </a:t>
            </a:r>
            <a:r>
              <a:rPr lang="en-US" altLang="en-US" dirty="0" smtClean="0"/>
              <a:t>– </a:t>
            </a:r>
            <a:r>
              <a:rPr lang="en-US" altLang="en-US" dirty="0" smtClean="0"/>
              <a:t>San Diego CIDs – 11-17-1192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comment </a:t>
            </a:r>
            <a:r>
              <a:rPr lang="en-US" altLang="en-US" dirty="0" smtClean="0"/>
              <a:t>resolutions in the </a:t>
            </a:r>
          </a:p>
          <a:p>
            <a:pPr lvl="1">
              <a:lnSpc>
                <a:spcPct val="80000"/>
              </a:lnSpc>
            </a:pPr>
            <a:r>
              <a:rPr lang="en-US" altLang="en-US" dirty="0" smtClean="0"/>
              <a:t>“Estimated Throughput” tab </a:t>
            </a:r>
            <a:r>
              <a:rPr lang="en-US" altLang="en-US" dirty="0"/>
              <a:t>in </a:t>
            </a:r>
            <a:r>
              <a:rPr lang="en-US" altLang="en-US" dirty="0">
                <a:hlinkClick r:id="rId3"/>
              </a:rPr>
              <a:t>https://</a:t>
            </a:r>
            <a:r>
              <a:rPr lang="en-US" altLang="en-US" dirty="0" smtClean="0">
                <a:hlinkClick r:id="rId3"/>
              </a:rPr>
              <a:t>mentor.ieee.org/802.11/dcn/18/11-18-0670-07-000m-lb232-revmd-phy-sec-comments.xls</a:t>
            </a:r>
            <a:r>
              <a:rPr lang="en-US" altLang="en-US" dirty="0" smtClean="0"/>
              <a:t>  </a:t>
            </a:r>
            <a:endParaRPr lang="en-US" altLang="en-US" dirty="0" smtClean="0"/>
          </a:p>
          <a:p>
            <a:pPr lvl="1">
              <a:lnSpc>
                <a:spcPct val="80000"/>
              </a:lnSpc>
            </a:pPr>
            <a:endParaRPr lang="en-US" altLang="en-US" dirty="0"/>
          </a:p>
          <a:p>
            <a:pPr>
              <a:lnSpc>
                <a:spcPct val="80000"/>
              </a:lnSpc>
            </a:pPr>
            <a:r>
              <a:rPr lang="en-US" altLang="en-US" dirty="0" smtClean="0"/>
              <a:t>and </a:t>
            </a:r>
            <a:r>
              <a:rPr lang="en-US" altLang="en-US" dirty="0" smtClean="0"/>
              <a:t>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9788471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31392" y="1295400"/>
            <a:ext cx="5562600" cy="3020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Objectives</a:t>
            </a:r>
          </a:p>
          <a:p>
            <a:pPr lvl="1"/>
            <a:r>
              <a:rPr lang="en-US" sz="1600" dirty="0" smtClean="0"/>
              <a:t>Editor Report</a:t>
            </a:r>
          </a:p>
          <a:p>
            <a:pPr lvl="1"/>
            <a:r>
              <a:rPr lang="en-GB" sz="1600" dirty="0"/>
              <a:t>Update: </a:t>
            </a:r>
            <a:r>
              <a:rPr lang="en-US" sz="1600" dirty="0" err="1"/>
              <a:t>Yujin</a:t>
            </a:r>
            <a:r>
              <a:rPr lang="en-US" sz="1600" dirty="0"/>
              <a:t> NOH – 11-18-710 (10 mins)</a:t>
            </a:r>
            <a:endParaRPr lang="en-GB" sz="1600" dirty="0"/>
          </a:p>
          <a:p>
            <a:pPr lvl="1"/>
            <a:r>
              <a:rPr lang="en-US" sz="1600" dirty="0" err="1"/>
              <a:t>Yujin</a:t>
            </a:r>
            <a:r>
              <a:rPr lang="en-US" sz="1600" dirty="0"/>
              <a:t> NOH – </a:t>
            </a:r>
            <a:r>
              <a:rPr lang="en-US" sz="1600" dirty="0" smtClean="0"/>
              <a:t>11-18-1062 </a:t>
            </a:r>
            <a:r>
              <a:rPr lang="en-US" sz="1600" dirty="0"/>
              <a:t>CIDs 1138, 1139, 1013</a:t>
            </a:r>
            <a:endParaRPr lang="en-GB" sz="1600" dirty="0"/>
          </a:p>
          <a:p>
            <a:pPr lvl="1"/>
            <a:r>
              <a:rPr lang="en-US" altLang="en-US" sz="1600" dirty="0"/>
              <a:t>11-18-1071, 1104- FT CNSA, SAE test vector fixes– </a:t>
            </a:r>
            <a:r>
              <a:rPr lang="en-US" altLang="en-US" sz="1600" dirty="0" err="1"/>
              <a:t>Jouni</a:t>
            </a:r>
            <a:r>
              <a:rPr lang="en-US" altLang="en-US" sz="1600" dirty="0"/>
              <a:t>/Dan</a:t>
            </a:r>
          </a:p>
          <a:p>
            <a:pPr lvl="1"/>
            <a:r>
              <a:rPr lang="en-US" sz="1600" dirty="0" smtClean="0"/>
              <a:t>Emily </a:t>
            </a:r>
            <a:r>
              <a:rPr lang="en-US" sz="1600" dirty="0"/>
              <a:t>QI – 11-18-1043 CID 1486 (10 mins</a:t>
            </a:r>
            <a:r>
              <a:rPr lang="en-US" sz="1600" dirty="0" smtClean="0"/>
              <a:t>)</a:t>
            </a:r>
          </a:p>
          <a:p>
            <a:pPr lvl="1"/>
            <a:r>
              <a:rPr lang="en-US" altLang="en-US" sz="1600" dirty="0"/>
              <a:t>11-17-1807 – Nehru </a:t>
            </a:r>
            <a:r>
              <a:rPr lang="en-US" altLang="en-US" sz="1600" dirty="0" smtClean="0"/>
              <a:t>BHANDARU, Thomas DURHAM</a:t>
            </a:r>
            <a:endParaRPr lang="en-US" altLang="en-US" sz="16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295399"/>
            <a:ext cx="5087359" cy="1299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lnSpc>
                <a:spcPct val="80000"/>
              </a:lnSpc>
            </a:pPr>
            <a:r>
              <a:rPr lang="en-GB" sz="1600" dirty="0" smtClean="0"/>
              <a:t>Mike </a:t>
            </a:r>
            <a:r>
              <a:rPr lang="en-GB" sz="1600" dirty="0"/>
              <a:t>MONTEMURRO – PHY/Security CIDs </a:t>
            </a:r>
            <a:r>
              <a:rPr lang="en-US" sz="1600" dirty="0"/>
              <a:t>11-18-0899 </a:t>
            </a:r>
            <a:r>
              <a:rPr lang="en-US" sz="1600" dirty="0" smtClean="0"/>
              <a:t>+ </a:t>
            </a:r>
            <a:r>
              <a:rPr lang="en-US" sz="1600" dirty="0" err="1" smtClean="0"/>
              <a:t>Jouni</a:t>
            </a:r>
            <a:r>
              <a:rPr lang="en-US" sz="1600" dirty="0" smtClean="0"/>
              <a:t> CIDs in 11-18-1257</a:t>
            </a:r>
          </a:p>
          <a:p>
            <a:pPr lvl="1">
              <a:lnSpc>
                <a:spcPct val="80000"/>
              </a:lnSpc>
            </a:pPr>
            <a:r>
              <a:rPr lang="en-US" sz="1600" dirty="0" smtClean="0"/>
              <a:t>11-18-674 </a:t>
            </a:r>
            <a:r>
              <a:rPr lang="en-US" sz="1600" dirty="0" err="1" smtClean="0"/>
              <a:t>Abhi</a:t>
            </a:r>
            <a:r>
              <a:rPr lang="en-US" sz="1600" dirty="0" smtClean="0"/>
              <a:t> </a:t>
            </a:r>
            <a:r>
              <a:rPr lang="en-US" sz="1600" dirty="0" err="1" smtClean="0"/>
              <a:t>Patil</a:t>
            </a:r>
            <a:r>
              <a:rPr lang="en-US" sz="1600" dirty="0" smtClean="0"/>
              <a:t>–MAC address </a:t>
            </a:r>
            <a:r>
              <a:rPr lang="en-US" sz="1600" dirty="0" smtClean="0"/>
              <a:t>representation</a:t>
            </a:r>
          </a:p>
          <a:p>
            <a:pPr lvl="1">
              <a:lnSpc>
                <a:spcPct val="80000"/>
              </a:lnSpc>
            </a:pPr>
            <a:r>
              <a:rPr lang="en-US" sz="1600" dirty="0"/>
              <a:t>Robert STACEY – 11-18-702 (30 mins)</a:t>
            </a:r>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1231392" y="4648199"/>
            <a:ext cx="5334000" cy="1827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a:t>Tuesday PM1</a:t>
            </a:r>
          </a:p>
          <a:p>
            <a:pPr lvl="1">
              <a:lnSpc>
                <a:spcPct val="80000"/>
              </a:lnSpc>
            </a:pPr>
            <a:r>
              <a:rPr lang="en-US" altLang="en-US" sz="1600" dirty="0"/>
              <a:t>Obsolete CIDs (see next </a:t>
            </a:r>
            <a:r>
              <a:rPr lang="en-US" altLang="en-US" sz="1600" dirty="0" smtClean="0"/>
              <a:t>slide, add 1183)</a:t>
            </a:r>
            <a:endParaRPr lang="en-US" altLang="en-US" sz="1600" dirty="0"/>
          </a:p>
          <a:p>
            <a:pPr lvl="1">
              <a:lnSpc>
                <a:spcPct val="80000"/>
              </a:lnSpc>
            </a:pPr>
            <a:r>
              <a:rPr lang="en-US" sz="1600" dirty="0" err="1" smtClean="0"/>
              <a:t>Youhan</a:t>
            </a:r>
            <a:r>
              <a:rPr lang="en-US" sz="1600" dirty="0" smtClean="0"/>
              <a:t> </a:t>
            </a:r>
            <a:r>
              <a:rPr lang="en-US" sz="1600" dirty="0"/>
              <a:t>KIM – CID 1374 (15 mins)</a:t>
            </a:r>
            <a:endParaRPr lang="en-GB" sz="1600" dirty="0"/>
          </a:p>
          <a:p>
            <a:pPr lvl="1">
              <a:lnSpc>
                <a:spcPct val="80000"/>
              </a:lnSpc>
            </a:pPr>
            <a:r>
              <a:rPr lang="en-GB" sz="1600" dirty="0" smtClean="0"/>
              <a:t>Sean </a:t>
            </a:r>
            <a:r>
              <a:rPr lang="en-GB" sz="1600" dirty="0"/>
              <a:t>COFFEY – 11-18-1048 (60 mins</a:t>
            </a:r>
            <a:r>
              <a:rPr lang="en-GB" sz="1600" dirty="0" smtClean="0"/>
              <a:t>)</a:t>
            </a:r>
          </a:p>
          <a:p>
            <a:pPr lvl="1">
              <a:lnSpc>
                <a:spcPct val="80000"/>
              </a:lnSpc>
            </a:pPr>
            <a:r>
              <a:rPr lang="en-US" sz="1600" dirty="0"/>
              <a:t>11-18-0885 – CID </a:t>
            </a:r>
            <a:r>
              <a:rPr lang="en-US" sz="1600" dirty="0" smtClean="0"/>
              <a:t>1364, 1506</a:t>
            </a:r>
          </a:p>
          <a:p>
            <a:pPr lvl="1">
              <a:lnSpc>
                <a:spcPct val="80000"/>
              </a:lnSpc>
            </a:pPr>
            <a:r>
              <a:rPr lang="en-US" sz="1600" dirty="0" smtClean="0"/>
              <a:t>11-18-1247 – Song AN</a:t>
            </a:r>
            <a:endParaRPr lang="en-GB" sz="1600" dirty="0"/>
          </a:p>
          <a:p>
            <a:pPr lvl="1">
              <a:lnSpc>
                <a:spcPct val="80000"/>
              </a:lnSpc>
            </a:pPr>
            <a:endParaRPr lang="en-GB" sz="1600" dirty="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9" name="Rectangle 35"/>
          <p:cNvSpPr>
            <a:spLocks noChangeArrowheads="1"/>
          </p:cNvSpPr>
          <p:nvPr/>
        </p:nvSpPr>
        <p:spPr bwMode="auto">
          <a:xfrm>
            <a:off x="6966896" y="4419600"/>
            <a:ext cx="5129201" cy="2078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a:t>
            </a:r>
            <a:r>
              <a:rPr lang="en-US" altLang="en-US" dirty="0" smtClean="0"/>
              <a:t>PM1</a:t>
            </a:r>
            <a:endParaRPr lang="en-US" altLang="en-US" sz="1600" dirty="0" smtClean="0"/>
          </a:p>
          <a:p>
            <a:pPr lvl="1">
              <a:lnSpc>
                <a:spcPct val="80000"/>
              </a:lnSpc>
            </a:pPr>
            <a:r>
              <a:rPr lang="en-US" altLang="en-US" sz="1600" dirty="0"/>
              <a:t>Motions</a:t>
            </a:r>
          </a:p>
          <a:p>
            <a:pPr lvl="1">
              <a:lnSpc>
                <a:spcPct val="80000"/>
              </a:lnSpc>
            </a:pPr>
            <a:r>
              <a:rPr lang="en-US" altLang="en-US" sz="1600" dirty="0" err="1" smtClean="0"/>
              <a:t>Jouni</a:t>
            </a:r>
            <a:r>
              <a:rPr lang="en-US" altLang="en-US" sz="1600" dirty="0" smtClean="0"/>
              <a:t> CID 1258 in  11-18-1257</a:t>
            </a:r>
          </a:p>
          <a:p>
            <a:pPr lvl="1">
              <a:lnSpc>
                <a:spcPct val="80000"/>
              </a:lnSpc>
            </a:pPr>
            <a:r>
              <a:rPr lang="en-US" altLang="en-US" sz="1600" dirty="0" smtClean="0"/>
              <a:t>Mark </a:t>
            </a:r>
            <a:r>
              <a:rPr lang="en-US" altLang="en-US" sz="1600" dirty="0" smtClean="0"/>
              <a:t>Rison CIDs</a:t>
            </a:r>
          </a:p>
          <a:p>
            <a:pPr lvl="1">
              <a:lnSpc>
                <a:spcPct val="80000"/>
              </a:lnSpc>
            </a:pPr>
            <a:r>
              <a:rPr lang="en-US" altLang="en-US" sz="1600" dirty="0" smtClean="0"/>
              <a:t>CID 1249 </a:t>
            </a:r>
            <a:r>
              <a:rPr lang="en-US" altLang="en-US" sz="1600" dirty="0" err="1" smtClean="0"/>
              <a:t>Kaz</a:t>
            </a:r>
            <a:r>
              <a:rPr lang="en-US" altLang="en-US" sz="1600" dirty="0" smtClean="0"/>
              <a:t> (mesh CIDs)</a:t>
            </a:r>
          </a:p>
          <a:p>
            <a:pPr lvl="1">
              <a:lnSpc>
                <a:spcPct val="80000"/>
              </a:lnSpc>
            </a:pPr>
            <a:r>
              <a:rPr lang="en-US" altLang="en-US" sz="1600" dirty="0" smtClean="0"/>
              <a:t>CID 1506 11-18-0885 </a:t>
            </a:r>
            <a:r>
              <a:rPr lang="en-US" altLang="en-US" sz="1600" dirty="0" smtClean="0"/>
              <a:t>Ganesh</a:t>
            </a:r>
          </a:p>
          <a:p>
            <a:pPr lvl="1">
              <a:lnSpc>
                <a:spcPct val="80000"/>
              </a:lnSpc>
            </a:pPr>
            <a:r>
              <a:rPr lang="en-US" sz="1600" dirty="0" err="1"/>
              <a:t>Assaf</a:t>
            </a:r>
            <a:r>
              <a:rPr lang="en-US" sz="1600" dirty="0"/>
              <a:t> – 11-18-1114, 1143, 1174</a:t>
            </a:r>
          </a:p>
          <a:p>
            <a:pPr lvl="1">
              <a:lnSpc>
                <a:spcPct val="80000"/>
              </a:lnSpc>
            </a:pPr>
            <a:r>
              <a:rPr lang="en-US" altLang="en-US" sz="1600" dirty="0" smtClean="0"/>
              <a:t>Plans </a:t>
            </a:r>
            <a:r>
              <a:rPr lang="en-US" altLang="en-US" sz="1600" dirty="0"/>
              <a:t>for </a:t>
            </a:r>
            <a:r>
              <a:rPr lang="en-US" altLang="en-US" sz="1600" dirty="0" smtClean="0"/>
              <a:t>July </a:t>
            </a:r>
            <a:r>
              <a:rPr lang="en-US" altLang="en-US" sz="1600" dirty="0"/>
              <a:t>2018 – </a:t>
            </a:r>
            <a:r>
              <a:rPr lang="en-US" altLang="en-US" sz="1600" dirty="0" smtClean="0"/>
              <a:t>September 2018, Adjourn</a:t>
            </a:r>
            <a:endParaRPr lang="en-US" altLang="en-US" sz="1600" dirty="0"/>
          </a:p>
        </p:txBody>
      </p:sp>
      <p:sp>
        <p:nvSpPr>
          <p:cNvPr id="10" name="Rectangle 35"/>
          <p:cNvSpPr>
            <a:spLocks noChangeArrowheads="1"/>
          </p:cNvSpPr>
          <p:nvPr/>
        </p:nvSpPr>
        <p:spPr bwMode="auto">
          <a:xfrm>
            <a:off x="7008738" y="2594565"/>
            <a:ext cx="4876800" cy="1880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altLang="en-US" sz="1600" dirty="0" smtClean="0"/>
              <a:t>Motions</a:t>
            </a:r>
          </a:p>
          <a:p>
            <a:pPr lvl="1">
              <a:lnSpc>
                <a:spcPct val="80000"/>
              </a:lnSpc>
            </a:pPr>
            <a:r>
              <a:rPr lang="en-GB" sz="1600" dirty="0" smtClean="0"/>
              <a:t>11-18-898 – DMG CID 1182 – Hiroyuki MOTOZUKA</a:t>
            </a:r>
          </a:p>
          <a:p>
            <a:pPr lvl="1">
              <a:lnSpc>
                <a:spcPct val="80000"/>
              </a:lnSpc>
            </a:pPr>
            <a:r>
              <a:rPr lang="en-US" sz="1600" dirty="0" smtClean="0"/>
              <a:t>Carlos </a:t>
            </a:r>
            <a:r>
              <a:rPr lang="en-US" sz="1600" dirty="0"/>
              <a:t>CORDEIRO – </a:t>
            </a:r>
            <a:r>
              <a:rPr lang="en-US" sz="1600" dirty="0" smtClean="0"/>
              <a:t>11-18-1178</a:t>
            </a:r>
          </a:p>
          <a:p>
            <a:pPr lvl="1">
              <a:lnSpc>
                <a:spcPct val="80000"/>
              </a:lnSpc>
            </a:pPr>
            <a:r>
              <a:rPr lang="en-US" sz="1600" dirty="0" smtClean="0"/>
              <a:t>Chris HANSEN 11-18-1084</a:t>
            </a:r>
            <a:endParaRPr lang="en-GB" sz="1600" dirty="0"/>
          </a:p>
          <a:p>
            <a:pPr lvl="1">
              <a:lnSpc>
                <a:spcPct val="80000"/>
              </a:lnSpc>
            </a:pPr>
            <a:r>
              <a:rPr lang="en-US" sz="1600" dirty="0" err="1" smtClean="0"/>
              <a:t>Assaf</a:t>
            </a:r>
            <a:r>
              <a:rPr lang="en-US" sz="1600" dirty="0" smtClean="0"/>
              <a:t> – 11-18-1114, 1143, 1174</a:t>
            </a:r>
          </a:p>
          <a:p>
            <a:pPr lvl="1">
              <a:lnSpc>
                <a:spcPct val="80000"/>
              </a:lnSpc>
            </a:pPr>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30</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a:t>
            </a:r>
            <a:r>
              <a:rPr lang="en-US" altLang="en-US" dirty="0" smtClean="0"/>
              <a:t> </a:t>
            </a:r>
            <a:r>
              <a:rPr lang="en-US" altLang="en-US" dirty="0" smtClean="0"/>
              <a:t>– </a:t>
            </a:r>
            <a:r>
              <a:rPr lang="en-US" altLang="en-US" dirty="0" smtClean="0"/>
              <a:t>San Diego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a:t>
            </a:r>
            <a:r>
              <a:rPr lang="en-US" altLang="en-US" dirty="0"/>
              <a:t>PHY Motion </a:t>
            </a:r>
            <a:r>
              <a:rPr lang="en-US" altLang="en-US" dirty="0" smtClean="0"/>
              <a:t>D” and PHY Motion </a:t>
            </a:r>
            <a:r>
              <a:rPr lang="en-US" altLang="en-US" dirty="0" smtClean="0"/>
              <a:t>E </a:t>
            </a:r>
            <a:r>
              <a:rPr lang="en-US" altLang="en-US" dirty="0" smtClean="0"/>
              <a:t>tabs </a:t>
            </a:r>
            <a:r>
              <a:rPr lang="en-US" altLang="en-US" dirty="0"/>
              <a:t>in </a:t>
            </a:r>
            <a:r>
              <a:rPr lang="en-US" altLang="en-US" dirty="0">
                <a:hlinkClick r:id="rId3"/>
              </a:rPr>
              <a:t>https://</a:t>
            </a:r>
            <a:r>
              <a:rPr lang="en-US" altLang="en-US" dirty="0" smtClean="0">
                <a:hlinkClick r:id="rId3"/>
              </a:rPr>
              <a:t>mentor.ieee.org/802.11/dcn/18/11-18-0670-07-000m-lb232-revmd-phy-sec-comments.xls</a:t>
            </a:r>
            <a:r>
              <a:rPr lang="en-US" altLang="en-US" dirty="0" smtClean="0"/>
              <a:t> [</a:t>
            </a:r>
            <a:r>
              <a:rPr lang="en-US" altLang="en-US" dirty="0" smtClean="0"/>
              <a:t>check CID 1182]</a:t>
            </a:r>
          </a:p>
          <a:p>
            <a:pPr lvl="1">
              <a:lnSpc>
                <a:spcPct val="80000"/>
              </a:lnSpc>
            </a:pPr>
            <a:r>
              <a:rPr lang="en-US" altLang="en-US" dirty="0"/>
              <a:t>“Motion </a:t>
            </a:r>
            <a:r>
              <a:rPr lang="en-US" altLang="en-US" dirty="0" smtClean="0"/>
              <a:t>MAC-R” tab </a:t>
            </a:r>
            <a:r>
              <a:rPr lang="en-US" altLang="en-US" dirty="0"/>
              <a:t>in </a:t>
            </a:r>
            <a:r>
              <a:rPr lang="en-US" altLang="en-US" dirty="0">
                <a:hlinkClick r:id="rId4"/>
              </a:rPr>
              <a:t>https://mentor.ieee.org/802.11/dcn/17/11-17-0927-19-000m-revmd-mac-comments.xls</a:t>
            </a:r>
            <a:r>
              <a:rPr lang="en-US" altLang="en-US" dirty="0"/>
              <a:t> </a:t>
            </a:r>
          </a:p>
          <a:p>
            <a:pPr lvl="1">
              <a:lnSpc>
                <a:spcPct val="80000"/>
              </a:lnSpc>
            </a:pPr>
            <a:endParaRPr lang="en-US" altLang="en-US" dirty="0"/>
          </a:p>
          <a:p>
            <a:pPr>
              <a:lnSpc>
                <a:spcPct val="80000"/>
              </a:lnSpc>
            </a:pPr>
            <a:r>
              <a:rPr lang="en-US" altLang="en-US" dirty="0" smtClean="0"/>
              <a:t>and </a:t>
            </a:r>
            <a:r>
              <a:rPr lang="en-US" altLang="en-US" dirty="0" smtClean="0"/>
              <a:t>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004610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31</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a:t>
            </a:r>
            <a:r>
              <a:rPr lang="en-US" altLang="en-US" dirty="0" smtClean="0"/>
              <a:t> </a:t>
            </a:r>
            <a:r>
              <a:rPr lang="en-US" altLang="en-US" dirty="0" smtClean="0"/>
              <a:t>– </a:t>
            </a:r>
            <a:r>
              <a:rPr lang="en-US" altLang="en-US" dirty="0" smtClean="0"/>
              <a:t>11-18-1178</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Incorporate the text </a:t>
            </a:r>
            <a:r>
              <a:rPr lang="en-US" altLang="en-US" dirty="0"/>
              <a:t>changes in </a:t>
            </a:r>
            <a:r>
              <a:rPr lang="en-US" altLang="en-US" dirty="0">
                <a:hlinkClick r:id="rId3"/>
              </a:rPr>
              <a:t>https://</a:t>
            </a:r>
            <a:r>
              <a:rPr lang="en-US" altLang="en-US" dirty="0" smtClean="0">
                <a:hlinkClick r:id="rId3"/>
              </a:rPr>
              <a:t>mentor.ieee.org/802.11/dcn/18/11-18-1178-00-000m-updates-to-multi-band-operations.docx</a:t>
            </a:r>
            <a:r>
              <a:rPr lang="en-US" altLang="en-US" dirty="0" smtClean="0"/>
              <a:t> into the </a:t>
            </a:r>
            <a:r>
              <a:rPr lang="en-US" altLang="en-US" dirty="0" err="1" smtClean="0"/>
              <a:t>TGmd</a:t>
            </a:r>
            <a:r>
              <a:rPr lang="en-US" altLang="en-US" dirty="0" smtClean="0"/>
              <a:t> draft.</a:t>
            </a:r>
          </a:p>
          <a:p>
            <a:pPr>
              <a:lnSpc>
                <a:spcPct val="80000"/>
              </a:lnSpc>
            </a:pPr>
            <a:endParaRPr lang="en-US" altLang="en-US" dirty="0"/>
          </a:p>
          <a:p>
            <a:pPr>
              <a:lnSpc>
                <a:spcPct val="80000"/>
              </a:lnSpc>
            </a:pPr>
            <a:r>
              <a:rPr lang="en-US" altLang="en-US" dirty="0" smtClean="0"/>
              <a:t/>
            </a:r>
            <a:br>
              <a:rPr lang="en-US" altLang="en-US" dirty="0" smtClean="0"/>
            </a:br>
            <a:endParaRPr lang="en-US" altLang="en-US" sz="2000" dirty="0">
              <a:solidFill>
                <a:srgbClr val="006600"/>
              </a:solidFill>
            </a:endParaRPr>
          </a:p>
          <a:p>
            <a:pPr>
              <a:lnSpc>
                <a:spcPct val="80000"/>
              </a:lnSpc>
            </a:pPr>
            <a:r>
              <a:rPr lang="en-US" altLang="en-US" dirty="0" smtClean="0"/>
              <a:t>Moved: </a:t>
            </a:r>
            <a:r>
              <a:rPr lang="en-US" altLang="en-US" dirty="0" smtClean="0"/>
              <a:t>Carlos </a:t>
            </a:r>
            <a:r>
              <a:rPr lang="en-US" altLang="en-US" dirty="0" err="1" smtClean="0"/>
              <a:t>Cordeiro</a:t>
            </a:r>
            <a:endParaRPr lang="en-US" altLang="en-US" dirty="0" smtClean="0"/>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9024370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32</a:t>
            </a:fld>
            <a:endParaRPr lang="en-US" smtClean="0"/>
          </a:p>
        </p:txBody>
      </p:sp>
      <p:sp>
        <p:nvSpPr>
          <p:cNvPr id="25605" name="Rectangle 2"/>
          <p:cNvSpPr>
            <a:spLocks noGrp="1" noChangeArrowheads="1"/>
          </p:cNvSpPr>
          <p:nvPr>
            <p:ph type="title"/>
          </p:nvPr>
        </p:nvSpPr>
        <p:spPr/>
        <p:txBody>
          <a:bodyPr/>
          <a:lstStyle/>
          <a:p>
            <a:r>
              <a:rPr lang="en-US" altLang="en-US" dirty="0" smtClean="0"/>
              <a:t>July 2018 – Sept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a:t>Fridays </a:t>
            </a:r>
            <a:r>
              <a:rPr lang="en-US" altLang="en-US" sz="1800" dirty="0" smtClean="0"/>
              <a:t>July 27, August 10, 17, 24</a:t>
            </a:r>
            <a:endParaRPr lang="en-GB" sz="1800" dirty="0"/>
          </a:p>
          <a:p>
            <a:r>
              <a:rPr lang="en-US" altLang="en-US" sz="2000" dirty="0" smtClean="0"/>
              <a:t>Next ad-hoc: August</a:t>
            </a:r>
          </a:p>
          <a:p>
            <a:pPr lvl="1"/>
            <a:r>
              <a:rPr lang="en-US" altLang="en-US" sz="1600" dirty="0" smtClean="0"/>
              <a:t>Portland, OR, hosted by Emily Qi, Intel, see </a:t>
            </a:r>
          </a:p>
          <a:p>
            <a:pPr lvl="1"/>
            <a:r>
              <a:rPr lang="en-US" altLang="en-US" sz="1600" dirty="0" smtClean="0"/>
              <a:t>Dates: July 31, August 1,2 2018</a:t>
            </a:r>
            <a:endParaRPr lang="en-US" altLang="en-US" sz="1600" dirty="0"/>
          </a:p>
          <a:p>
            <a:r>
              <a:rPr lang="en-US" altLang="en-US" sz="2000" dirty="0"/>
              <a:t>Schedule review</a:t>
            </a:r>
          </a:p>
          <a:p>
            <a:r>
              <a:rPr lang="en-US" altLang="en-US" sz="2000" dirty="0"/>
              <a:t>Availability of 11md D1.0 in the IEEE store</a:t>
            </a:r>
          </a:p>
          <a:p>
            <a:pPr lvl="1"/>
            <a:r>
              <a:rPr lang="en-US" altLang="en-US" sz="1800" dirty="0" smtClean="0"/>
              <a:t>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33</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2018 August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July 31, August 1-2, 2018 in Portland Oregon, USA for the purposes of LB232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Emily Qi</a:t>
            </a:r>
          </a:p>
          <a:p>
            <a:pPr>
              <a:lnSpc>
                <a:spcPct val="80000"/>
              </a:lnSpc>
            </a:pPr>
            <a:r>
              <a:rPr lang="en-US" altLang="en-US" sz="2800" dirty="0" smtClean="0"/>
              <a:t>Seconded: Michael </a:t>
            </a:r>
            <a:r>
              <a:rPr lang="en-US" altLang="en-US" sz="2800" dirty="0" err="1" smtClean="0"/>
              <a:t>Montemurro</a:t>
            </a:r>
            <a:endParaRPr lang="en-US" altLang="en-US" sz="2800" dirty="0" smtClean="0"/>
          </a:p>
          <a:p>
            <a:pPr>
              <a:lnSpc>
                <a:spcPct val="80000"/>
              </a:lnSpc>
            </a:pPr>
            <a:r>
              <a:rPr lang="en-US" altLang="en-US" sz="2800" dirty="0" smtClean="0"/>
              <a:t>Result: 9-0-0 Passes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34</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smtClean="0">
                <a:hlinkClick r:id="rId5"/>
              </a:rPr>
              <a:t>https://mentor.ieee.org/802.11/dcn/18/11-18-0611-05-000m-revmd-wg-ballot-comments.xls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 Obsolete CIDs</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4228876267"/>
              </p:ext>
            </p:extLst>
          </p:nvPr>
        </p:nvGraphicFramePr>
        <p:xfrm>
          <a:off x="1028700" y="1587365"/>
          <a:ext cx="10134600" cy="4653280"/>
        </p:xfrm>
        <a:graphic>
          <a:graphicData uri="http://schemas.openxmlformats.org/drawingml/2006/table">
            <a:tbl>
              <a:tblPr firstRow="1" bandRow="1">
                <a:tableStyleId>{5C22544A-7EE6-4342-B048-85BDC9FD1C3A}</a:tableStyleId>
              </a:tblPr>
              <a:tblGrid>
                <a:gridCol w="2032000"/>
                <a:gridCol w="2032000"/>
                <a:gridCol w="1384300"/>
                <a:gridCol w="46863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a:t>
                      </a:r>
                      <a:r>
                        <a:rPr lang="en-US" sz="1400" baseline="0" dirty="0" smtClean="0"/>
                        <a:t> </a:t>
                      </a:r>
                      <a:r>
                        <a:rPr lang="en-GB" sz="1400" kern="1200" dirty="0" smtClean="0">
                          <a:solidFill>
                            <a:schemeClr val="dk1"/>
                          </a:solidFill>
                          <a:effectLst/>
                          <a:latin typeface="+mn-lt"/>
                          <a:ea typeface="+mn-ea"/>
                          <a:cs typeface="+mn-cs"/>
                        </a:rPr>
                        <a:t>HT-delayed BA – was obsolete in 802.11-2016, 11ah adds reference; need more investigation: retain obsolete Table 11-4) or remove or un-obsolete; Mike to contact </a:t>
                      </a:r>
                      <a:r>
                        <a:rPr lang="en-GB" sz="1400" kern="1200" dirty="0" err="1" smtClean="0">
                          <a:solidFill>
                            <a:schemeClr val="dk1"/>
                          </a:solidFill>
                          <a:effectLst/>
                          <a:latin typeface="+mn-lt"/>
                          <a:ea typeface="+mn-ea"/>
                          <a:cs typeface="+mn-cs"/>
                        </a:rPr>
                        <a:t>Yongho</a:t>
                      </a:r>
                      <a:r>
                        <a:rPr lang="en-GB" sz="1400" kern="1200" dirty="0" smtClean="0">
                          <a:solidFill>
                            <a:schemeClr val="dk1"/>
                          </a:solidFill>
                          <a:effectLst/>
                          <a:latin typeface="+mn-lt"/>
                          <a:ea typeface="+mn-ea"/>
                          <a:cs typeface="+mn-cs"/>
                        </a:rPr>
                        <a:t> for clarification on 11ah use.</a:t>
                      </a: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a:t>
                      </a:r>
                      <a:r>
                        <a:rPr lang="en-US" sz="1400" baseline="0" dirty="0" smtClean="0"/>
                        <a:t> </a:t>
                      </a:r>
                      <a:r>
                        <a:rPr lang="en-GB" sz="1400" kern="1200" dirty="0" smtClean="0">
                          <a:solidFill>
                            <a:schemeClr val="dk1"/>
                          </a:solidFill>
                          <a:effectLst/>
                          <a:latin typeface="+mn-lt"/>
                          <a:ea typeface="+mn-ea"/>
                          <a:cs typeface="+mn-cs"/>
                        </a:rPr>
                        <a:t>HT-delayed BA – was obsolete in 802.11-2016, 11ah adds reference; need more investigation: retain obsolete Table 11-4) or remove or un-obsolete; Mike to contact </a:t>
                      </a:r>
                      <a:r>
                        <a:rPr lang="en-GB" sz="1400" kern="1200" dirty="0" err="1" smtClean="0">
                          <a:solidFill>
                            <a:schemeClr val="dk1"/>
                          </a:solidFill>
                          <a:effectLst/>
                          <a:latin typeface="+mn-lt"/>
                          <a:ea typeface="+mn-ea"/>
                          <a:cs typeface="+mn-cs"/>
                        </a:rPr>
                        <a:t>Yongho</a:t>
                      </a:r>
                      <a:r>
                        <a:rPr lang="en-GB" sz="1400" kern="1200" dirty="0" smtClean="0">
                          <a:solidFill>
                            <a:schemeClr val="dk1"/>
                          </a:solidFill>
                          <a:effectLst/>
                          <a:latin typeface="+mn-lt"/>
                          <a:ea typeface="+mn-ea"/>
                          <a:cs typeface="+mn-cs"/>
                        </a:rPr>
                        <a:t> for clarification on 11ah use.</a:t>
                      </a:r>
                    </a:p>
                  </a:txBody>
                  <a:tcPr/>
                </a:tc>
              </a:tr>
              <a:tr h="370840">
                <a:tc>
                  <a:txBody>
                    <a:bodyPr/>
                    <a:lstStyle/>
                    <a:p>
                      <a:r>
                        <a:rPr lang="en-US" dirty="0" smtClean="0"/>
                        <a:t>1006, 1410, 1411</a:t>
                      </a:r>
                      <a:endParaRPr lang="en-GB" dirty="0"/>
                    </a:p>
                  </a:txBody>
                  <a:tcPr>
                    <a:solidFill>
                      <a:srgbClr val="92D050"/>
                    </a:solidFill>
                  </a:tcPr>
                </a:tc>
                <a:tc>
                  <a:txBody>
                    <a:bodyPr/>
                    <a:lstStyle/>
                    <a:p>
                      <a:r>
                        <a:rPr lang="en-US" dirty="0" smtClean="0"/>
                        <a:t>WEP</a:t>
                      </a:r>
                      <a:endParaRPr lang="en-GB" dirty="0"/>
                    </a:p>
                  </a:txBody>
                  <a:tcPr>
                    <a:solidFill>
                      <a:srgbClr val="92D050"/>
                    </a:solidFill>
                  </a:tcPr>
                </a:tc>
                <a:tc>
                  <a:txBody>
                    <a:bodyPr/>
                    <a:lstStyle/>
                    <a:p>
                      <a:r>
                        <a:rPr lang="en-US" dirty="0" smtClean="0"/>
                        <a:t>11-18-652</a:t>
                      </a:r>
                      <a:endParaRPr lang="en-GB" dirty="0"/>
                    </a:p>
                  </a:txBody>
                  <a:tcPr>
                    <a:solidFill>
                      <a:srgbClr val="92D050"/>
                    </a:solidFill>
                  </a:tcPr>
                </a:tc>
                <a:tc>
                  <a:txBody>
                    <a:bodyPr/>
                    <a:lstStyle/>
                    <a:p>
                      <a:r>
                        <a:rPr lang="en-US" sz="1400" dirty="0" err="1" smtClean="0"/>
                        <a:t>TGmd</a:t>
                      </a:r>
                      <a:r>
                        <a:rPr lang="en-US" sz="1400" dirty="0" smtClean="0"/>
                        <a:t> FLL </a:t>
                      </a:r>
                      <a:r>
                        <a:rPr lang="en-US" sz="1400" dirty="0" err="1" smtClean="0"/>
                        <a:t>adhoc</a:t>
                      </a:r>
                      <a:r>
                        <a:rPr lang="en-US" sz="1400" dirty="0" smtClean="0"/>
                        <a:t>: Motion</a:t>
                      </a:r>
                      <a:r>
                        <a:rPr lang="en-US" sz="1400" baseline="0" dirty="0" smtClean="0"/>
                        <a:t> in July</a:t>
                      </a:r>
                      <a:endParaRPr lang="en-GB" sz="1400" dirty="0"/>
                    </a:p>
                  </a:txBody>
                  <a:tcPr>
                    <a:solidFill>
                      <a:srgbClr val="92D050"/>
                    </a:solidFill>
                  </a:tcPr>
                </a:tc>
              </a:tr>
              <a:tr h="370840">
                <a:tc>
                  <a:txBody>
                    <a:bodyPr/>
                    <a:lstStyle/>
                    <a:p>
                      <a:r>
                        <a:rPr lang="en-US" dirty="0" smtClean="0"/>
                        <a:t>1412</a:t>
                      </a:r>
                      <a:endParaRPr lang="en-GB" dirty="0"/>
                    </a:p>
                  </a:txBody>
                  <a:tcPr>
                    <a:solidFill>
                      <a:srgbClr val="92D050"/>
                    </a:solidFill>
                  </a:tcPr>
                </a:tc>
                <a:tc>
                  <a:txBody>
                    <a:bodyPr/>
                    <a:lstStyle/>
                    <a:p>
                      <a:r>
                        <a:rPr lang="en-US" dirty="0" smtClean="0"/>
                        <a:t>Dual Beacon and Dual CTS</a:t>
                      </a:r>
                      <a:endParaRPr lang="en-GB" dirty="0"/>
                    </a:p>
                  </a:txBody>
                  <a:tcPr>
                    <a:solidFill>
                      <a:srgbClr val="92D050"/>
                    </a:solidFill>
                  </a:tcPr>
                </a:tc>
                <a:tc>
                  <a:txBody>
                    <a:bodyPr/>
                    <a:lstStyle/>
                    <a:p>
                      <a:endParaRPr lang="en-GB"/>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solidFill>
                      <a:srgbClr val="92D050"/>
                    </a:solidFill>
                  </a:tcPr>
                </a:tc>
              </a:tr>
              <a:tr h="370840">
                <a:tc>
                  <a:txBody>
                    <a:bodyPr/>
                    <a:lstStyle/>
                    <a:p>
                      <a:r>
                        <a:rPr lang="en-US" dirty="0" smtClean="0"/>
                        <a:t>1504</a:t>
                      </a:r>
                      <a:endParaRPr lang="en-GB" dirty="0"/>
                    </a:p>
                  </a:txBody>
                  <a:tcPr>
                    <a:solidFill>
                      <a:srgbClr val="92D050"/>
                    </a:solidFill>
                  </a:tcPr>
                </a:tc>
                <a:tc>
                  <a:txBody>
                    <a:bodyPr/>
                    <a:lstStyle/>
                    <a:p>
                      <a:r>
                        <a:rPr lang="en-US" dirty="0" smtClean="0"/>
                        <a:t>STKSA</a:t>
                      </a:r>
                      <a:endParaRPr lang="en-GB" dirty="0"/>
                    </a:p>
                  </a:txBody>
                  <a:tcPr>
                    <a:solidFill>
                      <a:srgbClr val="92D050"/>
                    </a:solidFill>
                  </a:tcPr>
                </a:tc>
                <a:tc>
                  <a:txBody>
                    <a:bodyPr/>
                    <a:lstStyle/>
                    <a:p>
                      <a:r>
                        <a:rPr lang="en-US" dirty="0" smtClean="0"/>
                        <a:t>11-18-480</a:t>
                      </a:r>
                      <a:endParaRPr lang="en-GB" dirty="0"/>
                    </a:p>
                  </a:txBody>
                  <a:tcPr>
                    <a:solidFill>
                      <a:srgbClr val="92D050"/>
                    </a:solidFill>
                  </a:tcPr>
                </a:tc>
                <a:tc>
                  <a:txBody>
                    <a:bodyPr/>
                    <a:lstStyle/>
                    <a:p>
                      <a:r>
                        <a:rPr lang="en-US" dirty="0" smtClean="0"/>
                        <a:t>Direction: Accept, Assignee:</a:t>
                      </a:r>
                      <a:r>
                        <a:rPr lang="en-US" baseline="0" dirty="0" smtClean="0"/>
                        <a:t> Menzo Wentink</a:t>
                      </a:r>
                      <a:endParaRPr lang="en-GB" dirty="0"/>
                    </a:p>
                  </a:txBody>
                  <a:tcPr>
                    <a:solidFill>
                      <a:srgbClr val="92D050"/>
                    </a:solidFill>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r>
                        <a:rPr lang="en-US" dirty="0" smtClean="0"/>
                        <a:t>Direction: Reject, Assignee: Peter </a:t>
                      </a:r>
                      <a:r>
                        <a:rPr lang="en-US" dirty="0" err="1" smtClean="0"/>
                        <a:t>Ecclesine</a:t>
                      </a:r>
                      <a:r>
                        <a:rPr lang="en-US" dirty="0" smtClean="0"/>
                        <a:t>. Discuss at ad-hoc, Peter preparing submission</a:t>
                      </a:r>
                      <a:endParaRPr lang="en-GB" dirty="0"/>
                    </a:p>
                  </a:txBody>
                  <a:tcPr/>
                </a:tc>
              </a:tr>
              <a:tr h="370840">
                <a:tc>
                  <a:txBody>
                    <a:bodyPr/>
                    <a:lstStyle/>
                    <a:p>
                      <a:r>
                        <a:rPr lang="en-US" dirty="0" smtClean="0"/>
                        <a:t>1183</a:t>
                      </a:r>
                      <a:endParaRPr lang="en-GB" dirty="0"/>
                    </a:p>
                  </a:txBody>
                  <a:tcPr>
                    <a:solidFill>
                      <a:srgbClr val="92D050"/>
                    </a:solidFill>
                  </a:tcPr>
                </a:tc>
                <a:tc>
                  <a:txBody>
                    <a:bodyPr/>
                    <a:lstStyle/>
                    <a:p>
                      <a:r>
                        <a:rPr lang="en-US" dirty="0" smtClean="0"/>
                        <a:t>DMG Mode</a:t>
                      </a:r>
                      <a:endParaRPr lang="en-GB" dirty="0"/>
                    </a:p>
                  </a:txBody>
                  <a:tcPr>
                    <a:solidFill>
                      <a:srgbClr val="92D050"/>
                    </a:solidFill>
                  </a:tcPr>
                </a:tc>
                <a:tc>
                  <a:txBody>
                    <a:bodyPr/>
                    <a:lstStyle/>
                    <a:p>
                      <a:r>
                        <a:rPr lang="en-US" dirty="0" smtClean="0"/>
                        <a:t>11-18-1174</a:t>
                      </a:r>
                      <a:endParaRPr lang="en-GB" dirty="0"/>
                    </a:p>
                  </a:txBody>
                  <a:tcPr>
                    <a:solidFill>
                      <a:srgbClr val="92D050"/>
                    </a:solidFill>
                  </a:tcPr>
                </a:tc>
                <a:tc>
                  <a:txBody>
                    <a:bodyPr/>
                    <a:lstStyle/>
                    <a:p>
                      <a:r>
                        <a:rPr lang="en-US" dirty="0" err="1" smtClean="0"/>
                        <a:t>Assaf</a:t>
                      </a:r>
                      <a:r>
                        <a:rPr lang="en-US" dirty="0" smtClean="0"/>
                        <a:t> Kasher</a:t>
                      </a:r>
                      <a:endParaRPr lang="en-GB" dirty="0"/>
                    </a:p>
                  </a:txBody>
                  <a:tcPr>
                    <a:solidFill>
                      <a:srgbClr val="92D050"/>
                    </a:solidFill>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TGmd</a:t>
            </a:r>
            <a:r>
              <a:rPr lang="en-US" dirty="0" smtClean="0"/>
              <a:t> Ad-hoc July 31, Aug 1-2 Portland</a:t>
            </a:r>
            <a:endParaRPr lang="en-GB" dirty="0"/>
          </a:p>
        </p:txBody>
      </p:sp>
      <p:sp>
        <p:nvSpPr>
          <p:cNvPr id="3" name="Content Placeholder 2"/>
          <p:cNvSpPr>
            <a:spLocks noGrp="1"/>
          </p:cNvSpPr>
          <p:nvPr>
            <p:ph sz="half" idx="1"/>
          </p:nvPr>
        </p:nvSpPr>
        <p:spPr>
          <a:xfrm>
            <a:off x="914400" y="1981200"/>
            <a:ext cx="10363200" cy="4114800"/>
          </a:xfrm>
        </p:spPr>
        <p:txBody>
          <a:bodyPr/>
          <a:lstStyle/>
          <a:p>
            <a:r>
              <a:rPr lang="en-US" dirty="0" smtClean="0"/>
              <a:t>Peter </a:t>
            </a:r>
            <a:r>
              <a:rPr lang="en-US" dirty="0" err="1" smtClean="0"/>
              <a:t>Ecclesine</a:t>
            </a:r>
            <a:r>
              <a:rPr lang="en-US" dirty="0" smtClean="0"/>
              <a:t> - Regulatory CIDs, including CID </a:t>
            </a:r>
            <a:r>
              <a:rPr lang="en-US" dirty="0" smtClean="0"/>
              <a:t>1445</a:t>
            </a:r>
          </a:p>
          <a:p>
            <a:r>
              <a:rPr lang="en-GB" dirty="0" err="1"/>
              <a:t>Sigurd</a:t>
            </a:r>
            <a:r>
              <a:rPr lang="en-GB" dirty="0"/>
              <a:t> S 11-18-701 CIDs 1359 (15 mins</a:t>
            </a:r>
            <a:r>
              <a:rPr lang="en-GB" dirty="0" smtClean="0"/>
              <a:t>)</a:t>
            </a:r>
          </a:p>
          <a:p>
            <a:r>
              <a:rPr lang="en-US" dirty="0"/>
              <a:t>11-18-674 </a:t>
            </a:r>
            <a:r>
              <a:rPr lang="en-US" dirty="0" err="1"/>
              <a:t>Abhi</a:t>
            </a:r>
            <a:r>
              <a:rPr lang="en-US" dirty="0"/>
              <a:t> </a:t>
            </a:r>
            <a:r>
              <a:rPr lang="en-US" dirty="0" err="1" smtClean="0"/>
              <a:t>Patil</a:t>
            </a:r>
            <a:r>
              <a:rPr lang="en-US" dirty="0" smtClean="0"/>
              <a:t> – MAC </a:t>
            </a:r>
            <a:r>
              <a:rPr lang="en-US" dirty="0"/>
              <a:t>address representation</a:t>
            </a:r>
            <a:endParaRPr lang="en-GB" dirty="0"/>
          </a:p>
          <a:p>
            <a:r>
              <a:rPr lang="en-US" dirty="0" smtClean="0"/>
              <a:t> </a:t>
            </a:r>
            <a:r>
              <a:rPr lang="en-US" dirty="0"/>
              <a:t>Robert STACEY – </a:t>
            </a:r>
            <a:r>
              <a:rPr lang="en-US" dirty="0" smtClean="0"/>
              <a:t>11-18-702</a:t>
            </a:r>
          </a:p>
          <a:p>
            <a:r>
              <a:rPr lang="en-US" dirty="0"/>
              <a:t>Guido – TXOP </a:t>
            </a:r>
            <a:r>
              <a:rPr lang="en-US" dirty="0" smtClean="0"/>
              <a:t>sharing</a:t>
            </a:r>
          </a:p>
          <a:p>
            <a:r>
              <a:rPr lang="en-GB" dirty="0"/>
              <a:t>11ah comments:11-18-1099,11-18-1100</a:t>
            </a:r>
          </a:p>
          <a:p>
            <a:endParaRPr lang="en-GB" dirty="0"/>
          </a:p>
          <a:p>
            <a:endParaRPr lang="en-GB" dirty="0"/>
          </a:p>
        </p:txBody>
      </p:sp>
      <p:sp>
        <p:nvSpPr>
          <p:cNvPr id="5" name="Date Placeholder 4"/>
          <p:cNvSpPr>
            <a:spLocks noGrp="1"/>
          </p:cNvSpPr>
          <p:nvPr>
            <p:ph type="dt" sz="half" idx="10"/>
          </p:nvPr>
        </p:nvSpPr>
        <p:spPr/>
        <p:txBody>
          <a:bodyPr/>
          <a:lstStyle/>
          <a:p>
            <a:pPr>
              <a:defRPr/>
            </a:pPr>
            <a:r>
              <a:rPr lang="en-US" smtClean="0"/>
              <a:t>July 2018</a:t>
            </a:r>
            <a:endParaRPr lang="en-US" dirty="0"/>
          </a:p>
        </p:txBody>
      </p:sp>
      <p:sp>
        <p:nvSpPr>
          <p:cNvPr id="6" name="Footer Placeholder 5"/>
          <p:cNvSpPr>
            <a:spLocks noGrp="1"/>
          </p:cNvSpPr>
          <p:nvPr>
            <p:ph type="ftr" sz="quarter" idx="11"/>
          </p:nvPr>
        </p:nvSpPr>
        <p:spPr/>
        <p:txBody>
          <a:bodyPr/>
          <a:lstStyle/>
          <a:p>
            <a:pPr>
              <a:defRPr/>
            </a:pPr>
            <a:r>
              <a:rPr lang="en-US" smtClean="0"/>
              <a:t>Dorothy Stanley, HP Enterprise</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E93BDA3-DD93-4E4E-8EDC-3FA158570F5C}" type="slidenum">
              <a:rPr lang="en-US" smtClean="0"/>
              <a:pPr>
                <a:defRPr/>
              </a:pPr>
              <a:t>5</a:t>
            </a:fld>
            <a:endParaRPr lang="en-US"/>
          </a:p>
        </p:txBody>
      </p:sp>
    </p:spTree>
    <p:extLst>
      <p:ext uri="{BB962C8B-B14F-4D97-AF65-F5344CB8AC3E}">
        <p14:creationId xmlns:p14="http://schemas.microsoft.com/office/powerpoint/2010/main" val="2905286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502694</TotalTime>
  <Words>2883</Words>
  <Application>Microsoft Office PowerPoint</Application>
  <PresentationFormat>Widescreen</PresentationFormat>
  <Paragraphs>674</Paragraphs>
  <Slides>34</Slides>
  <Notes>30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4"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July 2018 Agenda</vt:lpstr>
      <vt:lpstr>Abstract</vt:lpstr>
      <vt:lpstr>TGmd Agenda - 1</vt:lpstr>
      <vt:lpstr>TGmd Agenda – 2: Obsolete CIDs</vt:lpstr>
      <vt:lpstr>TGmd Ad-hoc July 31, Aug 1-2 Portland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Current TGmd Schedule</vt:lpstr>
      <vt:lpstr>TGmd – Snapshot slide</vt:lpstr>
      <vt:lpstr>Approve prior TGmd minutes</vt:lpstr>
      <vt:lpstr>Motion 54 – Warsaw and Teleconference CIDs</vt:lpstr>
      <vt:lpstr>Motion 55 Incorporate Table 20-15 value correction (transposition of digits)</vt:lpstr>
      <vt:lpstr>Motion 56 Incorporate 11-18-1071r0 –FT Key name fixes</vt:lpstr>
      <vt:lpstr>Motion 57 Incorporate 11-18-1104r0 –SAE test vector fixes</vt:lpstr>
      <vt:lpstr>Motion 58 Incorporate 11-17-1807r12 –MITM attack mitigation</vt:lpstr>
      <vt:lpstr>Motion 59 Incorporate equation fixes 11-18-1247 – Song AN</vt:lpstr>
      <vt:lpstr>Motion 60 WEP/TKIP CIDs</vt:lpstr>
      <vt:lpstr>Motion 61  – San Diego, includes ESP 11-17-1192r23 - Main</vt:lpstr>
      <vt:lpstr>Motion 61a  – San Diego, includes ESP 11-17-1192r23 - Amended</vt:lpstr>
      <vt:lpstr>Motion 62 Incorporate 11-18-334r2 –DMG Encoding Examples</vt:lpstr>
      <vt:lpstr>Motion 62a Incorporate 11-18-334r2 –DMG Encoding Examples</vt:lpstr>
      <vt:lpstr>Motion  – Warsaw and Teleconference PHY CIDs</vt:lpstr>
      <vt:lpstr>Motion  – San Diego CIDs – Yujin Noh</vt:lpstr>
      <vt:lpstr>Motion  – San Diego CIDs – 11-17-1192</vt:lpstr>
      <vt:lpstr>Motion  – San Diego CIDs</vt:lpstr>
      <vt:lpstr>Motion  – 11-18-1178</vt:lpstr>
      <vt:lpstr>July 2018 – Sept 2018 Meeting Planning</vt:lpstr>
      <vt:lpstr>Motion: 2018 August Ad-hoc</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July 2018</cp:keywords>
  <cp:lastModifiedBy>Stanley, Dorothy</cp:lastModifiedBy>
  <cp:revision>3253</cp:revision>
  <cp:lastPrinted>1998-02-10T13:28:06Z</cp:lastPrinted>
  <dcterms:created xsi:type="dcterms:W3CDTF">2005-01-04T21:26:55Z</dcterms:created>
  <dcterms:modified xsi:type="dcterms:W3CDTF">2018-07-12T07:39:04Z</dcterms:modified>
</cp:coreProperties>
</file>