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8" r:id="rId3"/>
    <p:sldId id="632" r:id="rId4"/>
    <p:sldId id="675" r:id="rId5"/>
    <p:sldId id="687" r:id="rId6"/>
    <p:sldId id="665" r:id="rId7"/>
    <p:sldId id="666" r:id="rId8"/>
    <p:sldId id="667" r:id="rId9"/>
    <p:sldId id="668" r:id="rId10"/>
    <p:sldId id="669" r:id="rId11"/>
    <p:sldId id="670" r:id="rId12"/>
    <p:sldId id="629" r:id="rId13"/>
    <p:sldId id="635" r:id="rId14"/>
    <p:sldId id="647" r:id="rId15"/>
    <p:sldId id="677" r:id="rId16"/>
    <p:sldId id="674" r:id="rId17"/>
    <p:sldId id="681" r:id="rId18"/>
    <p:sldId id="685" r:id="rId19"/>
    <p:sldId id="690" r:id="rId20"/>
    <p:sldId id="688" r:id="rId21"/>
    <p:sldId id="692" r:id="rId22"/>
    <p:sldId id="693" r:id="rId23"/>
    <p:sldId id="686" r:id="rId24"/>
    <p:sldId id="696" r:id="rId25"/>
    <p:sldId id="691" r:id="rId26"/>
    <p:sldId id="697" r:id="rId27"/>
    <p:sldId id="695" r:id="rId28"/>
    <p:sldId id="590" r:id="rId29"/>
    <p:sldId id="684" r:id="rId30"/>
    <p:sldId id="516" r:id="rId3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32551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24186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129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02836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06751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7267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628237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90471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802.11-18/1028r4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13-03-000m-minutes-revmd-may-june-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7-19-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071-00-000m-key-names-with-ft-using-sha-384.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104-00-000m-updated-sae-test-vector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1807-12-000m-defense-against-multi-channel-mitm-attacks-via-operating-channel-validation.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247-00-000m-post-ballot-commen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0670-05-000m-lb232-revmd-phy-sec-comments.xls"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4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D1.2 incorporates </a:t>
            </a:r>
            <a:r>
              <a:rPr lang="en-US" altLang="zh-CN" dirty="0"/>
              <a:t>11ai, </a:t>
            </a:r>
            <a:r>
              <a:rPr lang="en-US" altLang="zh-CN" dirty="0" smtClean="0"/>
              <a:t>11ah, 11aj amendments</a:t>
            </a:r>
          </a:p>
          <a:p>
            <a:pPr lvl="1">
              <a:lnSpc>
                <a:spcPct val="90000"/>
              </a:lnSpc>
            </a:pPr>
            <a:r>
              <a:rPr lang="en-US" altLang="zh-CN" dirty="0" smtClean="0"/>
              <a:t>11ak amendments scheduled for roll-in</a:t>
            </a:r>
          </a:p>
          <a:p>
            <a:pPr>
              <a:lnSpc>
                <a:spcPct val="90000"/>
              </a:lnSpc>
            </a:pPr>
            <a:r>
              <a:rPr lang="en-US" altLang="zh-CN" dirty="0" smtClean="0"/>
              <a:t>Since May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4 teleconferences </a:t>
            </a:r>
            <a:endParaRPr lang="en-US" altLang="zh-CN" dirty="0"/>
          </a:p>
          <a:p>
            <a:pPr>
              <a:lnSpc>
                <a:spcPct val="90000"/>
              </a:lnSpc>
            </a:pPr>
            <a:r>
              <a:rPr lang="en-US" altLang="zh-CN" dirty="0" smtClean="0"/>
              <a:t>July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May 2018 </a:t>
            </a:r>
            <a:r>
              <a:rPr lang="en-US" altLang="en-US" dirty="0"/>
              <a:t>meeting: </a:t>
            </a:r>
            <a:r>
              <a:rPr lang="en-US" altLang="en-US" dirty="0">
                <a:hlinkClick r:id="rId3"/>
              </a:rPr>
              <a:t>https://</a:t>
            </a:r>
            <a:r>
              <a:rPr lang="en-US" altLang="en-US" dirty="0" smtClean="0">
                <a:hlinkClick r:id="rId3"/>
              </a:rPr>
              <a:t>mentor.ieee.org/802.11/dcn/18/11-18-0616-00-000m-minutes-revmd-may-2018-warsaw.docx</a:t>
            </a:r>
            <a:r>
              <a:rPr lang="en-US" altLang="en-US" dirty="0" smtClean="0"/>
              <a:t> </a:t>
            </a:r>
          </a:p>
          <a:p>
            <a:pPr lvl="1">
              <a:lnSpc>
                <a:spcPct val="80000"/>
              </a:lnSpc>
            </a:pPr>
            <a:r>
              <a:rPr lang="en-US" altLang="en-US" dirty="0" smtClean="0"/>
              <a:t>May-June </a:t>
            </a:r>
            <a:r>
              <a:rPr lang="en-US" altLang="en-US" dirty="0"/>
              <a:t>teleconferences: </a:t>
            </a:r>
            <a:r>
              <a:rPr lang="en-US" altLang="en-US" dirty="0">
                <a:hlinkClick r:id="rId4"/>
              </a:rPr>
              <a:t>https://</a:t>
            </a:r>
            <a:r>
              <a:rPr lang="en-US" altLang="en-US" dirty="0" smtClean="0">
                <a:hlinkClick r:id="rId4"/>
              </a:rPr>
              <a:t>mentor.ieee.org/802.11/dcn/18/11-18-1013-03-000m-minutes-revmd-may-june-telecon.docx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Mike </a:t>
            </a:r>
            <a:r>
              <a:rPr lang="en-US" altLang="en-US" dirty="0" err="1" smtClean="0"/>
              <a:t>Montemurro</a:t>
            </a:r>
            <a:endParaRPr lang="en-US" altLang="en-US" dirty="0" smtClean="0"/>
          </a:p>
          <a:p>
            <a:pPr>
              <a:lnSpc>
                <a:spcPct val="80000"/>
              </a:lnSpc>
            </a:pPr>
            <a:r>
              <a:rPr lang="en-US" altLang="en-US" dirty="0" smtClean="0"/>
              <a:t>Seconded: </a:t>
            </a:r>
            <a:r>
              <a:rPr lang="en-US" altLang="en-US" dirty="0" smtClean="0"/>
              <a:t>Graham Smith</a:t>
            </a:r>
            <a:endParaRPr lang="en-US" altLang="en-US" dirty="0" smtClean="0"/>
          </a:p>
          <a:p>
            <a:pPr>
              <a:lnSpc>
                <a:spcPct val="80000"/>
              </a:lnSpc>
            </a:pPr>
            <a:r>
              <a:rPr lang="en-US" altLang="en-US" dirty="0" smtClean="0"/>
              <a:t>Result: </a:t>
            </a:r>
            <a:r>
              <a:rPr lang="en-US" altLang="en-US" dirty="0" smtClean="0"/>
              <a:t>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54 – </a:t>
            </a:r>
            <a:r>
              <a:rPr lang="en-US" altLang="en-US" dirty="0" smtClean="0"/>
              <a:t>Warsaw and Teleconference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MAC-O” and Motion MAC-P tabs </a:t>
            </a:r>
            <a:r>
              <a:rPr lang="en-US" altLang="en-US" dirty="0"/>
              <a:t>in </a:t>
            </a:r>
            <a:r>
              <a:rPr lang="en-US" altLang="en-US" dirty="0" smtClean="0">
                <a:hlinkClick r:id="rId3"/>
              </a:rPr>
              <a:t>https://mentor.ieee.org/802.11/dcn/17/11-17-0927-19-000m-revmd-mac-comments.xls</a:t>
            </a:r>
            <a:r>
              <a:rPr lang="en-US" altLang="en-US" dirty="0" smtClean="0"/>
              <a:t> except for CID 1268</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 </a:t>
            </a:r>
            <a:r>
              <a:rPr lang="en-US" altLang="en-US" dirty="0" smtClean="0"/>
              <a:t>Stephen McCann</a:t>
            </a:r>
            <a:endParaRPr lang="en-US" altLang="en-US" dirty="0" smtClean="0"/>
          </a:p>
          <a:p>
            <a:pPr>
              <a:lnSpc>
                <a:spcPct val="80000"/>
              </a:lnSpc>
            </a:pPr>
            <a:r>
              <a:rPr lang="en-US" altLang="en-US" dirty="0" smtClean="0"/>
              <a:t>Result: </a:t>
            </a:r>
            <a:r>
              <a:rPr lang="en-US" altLang="en-US" dirty="0" smtClean="0"/>
              <a:t>25-1-1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55 Incorporate </a:t>
            </a:r>
            <a:r>
              <a:rPr lang="en-US" altLang="en-US" dirty="0" smtClean="0"/>
              <a:t>Table 20-15 value correction (transposition of digits)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 into the </a:t>
            </a:r>
            <a:r>
              <a:rPr lang="en-US" altLang="en-US" sz="2800" dirty="0" err="1" smtClean="0"/>
              <a:t>TGmd</a:t>
            </a:r>
            <a:r>
              <a:rPr lang="en-US" altLang="en-US" sz="2800" dirty="0" smtClean="0"/>
              <a:t> draft: relative to D1.0, Table 20-15, P2867L22, row entry for 12.4, change “6390” to “6930”.</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Carlos </a:t>
            </a:r>
            <a:r>
              <a:rPr lang="en-US" altLang="en-US" sz="2800" dirty="0" err="1" smtClean="0"/>
              <a:t>Cordeiro</a:t>
            </a:r>
            <a:endParaRPr lang="en-US" altLang="en-US" sz="2800" dirty="0" smtClean="0"/>
          </a:p>
          <a:p>
            <a:pPr>
              <a:lnSpc>
                <a:spcPct val="80000"/>
              </a:lnSpc>
            </a:pPr>
            <a:r>
              <a:rPr lang="en-US" altLang="en-US" sz="2800" dirty="0" smtClean="0"/>
              <a:t>Seconded: </a:t>
            </a:r>
            <a:r>
              <a:rPr lang="en-US" altLang="en-US" sz="2800" dirty="0" err="1" smtClean="0"/>
              <a:t>Assaf</a:t>
            </a:r>
            <a:r>
              <a:rPr lang="en-US" altLang="en-US" sz="2800" dirty="0" smtClean="0"/>
              <a:t> Kasher</a:t>
            </a:r>
            <a:endParaRPr lang="en-US" altLang="en-US" sz="2800" dirty="0" smtClean="0"/>
          </a:p>
          <a:p>
            <a:pPr>
              <a:lnSpc>
                <a:spcPct val="80000"/>
              </a:lnSpc>
            </a:pPr>
            <a:r>
              <a:rPr lang="en-US" altLang="en-US" sz="2800" dirty="0" smtClean="0"/>
              <a:t>Result: </a:t>
            </a:r>
            <a:r>
              <a:rPr lang="en-US" altLang="en-US" sz="2800" dirty="0" smtClean="0"/>
              <a:t> 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56 Incorporate </a:t>
            </a:r>
            <a:r>
              <a:rPr lang="en-US" altLang="en-US" dirty="0" smtClean="0"/>
              <a:t>11-18-1071r0 –FT Key name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mentor.ieee.org/802.11/dcn/18/11-18-1071-00-000m-key-names-with-ft-using-sha-384.docx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a:t>
            </a:r>
            <a:r>
              <a:rPr lang="en-US" altLang="en-US" sz="2800" dirty="0" smtClean="0"/>
              <a:t>Dan Harkins</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32678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57 Incorporate </a:t>
            </a:r>
            <a:r>
              <a:rPr lang="en-US" altLang="en-US" dirty="0" smtClean="0"/>
              <a:t>11-18-1104r0 –SAE test vector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mentor.ieee.org/802.11/dcn/18/11-18-1104-00-000m-updated-sae-test-vectors.docx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Dan Harkins</a:t>
            </a:r>
          </a:p>
          <a:p>
            <a:pPr>
              <a:lnSpc>
                <a:spcPct val="80000"/>
              </a:lnSpc>
            </a:pPr>
            <a:r>
              <a:rPr lang="en-US" altLang="en-US" sz="2800" dirty="0" smtClean="0"/>
              <a:t>Seconded: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0079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58 Incorporate 11-17-1807r12 </a:t>
            </a:r>
            <a:r>
              <a:rPr lang="en-US" altLang="en-US" dirty="0" smtClean="0"/>
              <a:t>–MITM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smtClean="0">
                <a:hlinkClick r:id="rId3"/>
              </a:rPr>
              <a:t>https://</a:t>
            </a:r>
            <a:r>
              <a:rPr lang="en-US" altLang="en-US" sz="2800" dirty="0" smtClean="0">
                <a:hlinkClick r:id="rId3"/>
              </a:rPr>
              <a:t>mentor.ieee.org/802.11/dcn/17/11-17-1807-12-000m-defense-against-multi-channel-mitm-attacks-via-operating-channel-validation.docx</a:t>
            </a:r>
            <a:r>
              <a:rPr lang="en-US" altLang="en-US" sz="2800" dirty="0" smtClean="0"/>
              <a:t> </a:t>
            </a: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Nehru Bhandaru</a:t>
            </a:r>
          </a:p>
          <a:p>
            <a:pPr>
              <a:lnSpc>
                <a:spcPct val="80000"/>
              </a:lnSpc>
            </a:pPr>
            <a:r>
              <a:rPr lang="en-US" altLang="en-US" sz="2800" dirty="0" smtClean="0"/>
              <a:t>Seconded: </a:t>
            </a:r>
            <a:r>
              <a:rPr lang="en-US" altLang="en-US" sz="2800" dirty="0" smtClean="0"/>
              <a:t>Stephen McCann</a:t>
            </a:r>
            <a:endParaRPr lang="en-US" altLang="en-US" sz="2800" dirty="0" smtClean="0"/>
          </a:p>
          <a:p>
            <a:pPr>
              <a:lnSpc>
                <a:spcPct val="80000"/>
              </a:lnSpc>
            </a:pPr>
            <a:r>
              <a:rPr lang="en-US" altLang="en-US" sz="2800" dirty="0" smtClean="0"/>
              <a:t>Result: </a:t>
            </a:r>
            <a:r>
              <a:rPr lang="en-US" altLang="en-US" sz="2800" dirty="0" smtClean="0"/>
              <a:t>30-0-2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16351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59 Incorporate equation fixes </a:t>
            </a:r>
            <a:r>
              <a:rPr lang="en-US" dirty="0"/>
              <a:t>11-18-1247 – Song AN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mentor.ieee.org/802.11/dcn/18/11-18-1247-00-000m-post-ballot-comments.docx</a:t>
            </a:r>
            <a:r>
              <a:rPr lang="en-US" altLang="en-US" sz="2800" dirty="0" smtClean="0"/>
              <a:t> 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Stephen McCann</a:t>
            </a:r>
          </a:p>
          <a:p>
            <a:pPr>
              <a:lnSpc>
                <a:spcPct val="80000"/>
              </a:lnSpc>
            </a:pPr>
            <a:r>
              <a:rPr lang="en-US" altLang="en-US" sz="2800" dirty="0" smtClean="0"/>
              <a:t>Seconded</a:t>
            </a:r>
            <a:r>
              <a:rPr lang="en-US" altLang="en-US" sz="2800" dirty="0" smtClean="0"/>
              <a:t>: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60 WEP/TKIP CIDs</a:t>
            </a:r>
            <a:endParaRPr lang="en-GB" dirty="0"/>
          </a:p>
        </p:txBody>
      </p:sp>
      <p:sp>
        <p:nvSpPr>
          <p:cNvPr id="9223" name="Rectangle 3"/>
          <p:cNvSpPr>
            <a:spLocks noGrp="1" noChangeArrowheads="1"/>
          </p:cNvSpPr>
          <p:nvPr>
            <p:ph type="body" idx="4294967295"/>
          </p:nvPr>
        </p:nvSpPr>
        <p:spPr>
          <a:xfrm>
            <a:off x="1066800" y="1508067"/>
            <a:ext cx="9479280" cy="5029199"/>
          </a:xfrm>
        </p:spPr>
        <p:txBody>
          <a:bodyPr/>
          <a:lstStyle/>
          <a:p>
            <a:pPr>
              <a:lnSpc>
                <a:spcPct val="80000"/>
              </a:lnSpc>
            </a:pPr>
            <a:r>
              <a:rPr lang="en-US" sz="2000" dirty="0" smtClean="0"/>
              <a:t>Resolve CIDs </a:t>
            </a:r>
            <a:r>
              <a:rPr lang="en-US" sz="2000" dirty="0"/>
              <a:t>1006, 1233, 1234, 1410, </a:t>
            </a:r>
            <a:r>
              <a:rPr lang="en-US" sz="2000" dirty="0" smtClean="0"/>
              <a:t>1411 as:</a:t>
            </a:r>
            <a:r>
              <a:rPr lang="en-US" sz="2000" dirty="0"/>
              <a:t/>
            </a:r>
            <a:br>
              <a:rPr lang="en-US" sz="2000" dirty="0"/>
            </a:br>
            <a:r>
              <a:rPr lang="en-US" sz="2000" dirty="0"/>
              <a:t>REJECTED. </a:t>
            </a:r>
            <a:r>
              <a:rPr lang="en-US" sz="2000" dirty="0" smtClean="0"/>
              <a:t>“The </a:t>
            </a:r>
            <a:r>
              <a:rPr lang="en-US" sz="2000" dirty="0"/>
              <a:t>task group discussed removal of WEP and/or TKIP from the standard and decided to not change the standard based on </a:t>
            </a:r>
            <a:r>
              <a:rPr lang="en-US" sz="2000" dirty="0" err="1"/>
              <a:t>strawpolls</a:t>
            </a:r>
            <a:r>
              <a:rPr lang="en-US" sz="2000" dirty="0"/>
              <a:t> on      </a:t>
            </a:r>
            <a:br>
              <a:rPr lang="en-US" sz="2000" dirty="0"/>
            </a:br>
            <a:r>
              <a:rPr lang="en-US" sz="2000" dirty="0"/>
              <a:t>the direction for the resolution. The </a:t>
            </a:r>
            <a:r>
              <a:rPr lang="en-US" sz="2000" dirty="0" err="1"/>
              <a:t>strawpolls</a:t>
            </a:r>
            <a:r>
              <a:rPr lang="en-US" sz="2000" dirty="0"/>
              <a:t> were held during the Warsaw meeting (2018-05-08)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p>
          <a:p>
            <a:pPr>
              <a:lnSpc>
                <a:spcPct val="80000"/>
              </a:lnSpc>
            </a:pPr>
            <a:r>
              <a:rPr lang="en-US" sz="2000" dirty="0" smtClean="0"/>
              <a:t>Resolve CID 1323 as REJECTED</a:t>
            </a:r>
            <a:r>
              <a:rPr lang="en-US" sz="2000" dirty="0"/>
              <a:t>. </a:t>
            </a:r>
            <a:r>
              <a:rPr lang="en-US" sz="2000" dirty="0" smtClean="0"/>
              <a:t>With a resolution of “The </a:t>
            </a:r>
            <a:r>
              <a:rPr lang="en-US" sz="2000" dirty="0"/>
              <a:t>term "FILS Shared Key" is unambiguous. </a:t>
            </a:r>
            <a:r>
              <a:rPr lang="en-US" sz="2000" dirty="0" smtClean="0"/>
              <a:t>The commenter proposes to remove WEP. The </a:t>
            </a:r>
            <a:r>
              <a:rPr lang="en-US" sz="2000" dirty="0"/>
              <a:t>task group  discussed removal of WEP and/or TKIP from the standard and decided to </a:t>
            </a:r>
            <a:r>
              <a:rPr lang="en-US" sz="2000" dirty="0" smtClean="0"/>
              <a:t>not </a:t>
            </a:r>
            <a:r>
              <a:rPr lang="en-US" sz="2000" dirty="0"/>
              <a:t>change the standard based on </a:t>
            </a:r>
            <a:r>
              <a:rPr lang="en-US" sz="2000" dirty="0" err="1"/>
              <a:t>strawpolls</a:t>
            </a:r>
            <a:r>
              <a:rPr lang="en-US" sz="2000" dirty="0"/>
              <a:t> on the direction for the resolution. The </a:t>
            </a:r>
            <a:r>
              <a:rPr lang="en-US" sz="2000" dirty="0" err="1"/>
              <a:t>strawpolls</a:t>
            </a:r>
            <a:r>
              <a:rPr lang="en-US" sz="2000" dirty="0"/>
              <a:t> were held during the Warsaw </a:t>
            </a:r>
            <a:r>
              <a:rPr lang="en-US" sz="2000" dirty="0" smtClean="0"/>
              <a:t>meeting(2018-05-08</a:t>
            </a:r>
            <a:r>
              <a:rPr lang="en-US" sz="2000" dirty="0"/>
              <a:t>)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Seconded</a:t>
            </a:r>
            <a:r>
              <a:rPr lang="en-US" altLang="en-US" sz="2000" dirty="0" smtClean="0"/>
              <a:t>: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21-5-7 Passes</a:t>
            </a:r>
            <a:endParaRPr lang="en-US" altLang="en-US" sz="20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94131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61  – San Diego, includes ESP 11-17-1192r23 - Main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Matthew Fischer</a:t>
            </a:r>
            <a:endParaRPr lang="en-US" altLang="en-US" dirty="0" smtClean="0"/>
          </a:p>
          <a:p>
            <a:pPr>
              <a:lnSpc>
                <a:spcPct val="80000"/>
              </a:lnSpc>
            </a:pPr>
            <a:r>
              <a:rPr lang="en-US" altLang="en-US" dirty="0" smtClean="0"/>
              <a:t>Seconded: </a:t>
            </a:r>
            <a:r>
              <a:rPr lang="en-US" altLang="en-US" dirty="0" smtClean="0"/>
              <a:t>Mike </a:t>
            </a:r>
            <a:r>
              <a:rPr lang="en-US" altLang="en-US" dirty="0" err="1" smtClean="0"/>
              <a:t>Montemurro</a:t>
            </a:r>
            <a:r>
              <a:rPr lang="en-US" altLang="en-US" dirty="0" smtClean="0"/>
              <a:t> </a:t>
            </a:r>
            <a:endParaRPr lang="en-US" altLang="en-US" dirty="0" smtClean="0"/>
          </a:p>
          <a:p>
            <a:pPr>
              <a:lnSpc>
                <a:spcPct val="80000"/>
              </a:lnSpc>
            </a:pPr>
            <a:r>
              <a:rPr lang="en-US" altLang="en-US" dirty="0" smtClean="0"/>
              <a:t>Result: </a:t>
            </a:r>
            <a:r>
              <a:rPr lang="en-US" altLang="en-US" dirty="0" smtClean="0"/>
              <a:t>17-1-10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61a  – San Diego, includes ESP 11-17-1192r23 - Amended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r>
              <a:rPr lang="en-US" altLang="en-US" sz="2400" u="sng" dirty="0" smtClean="0"/>
              <a:t>except for CID 1063</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Emily Qi</a:t>
            </a:r>
            <a:endParaRPr lang="en-US" altLang="en-US" dirty="0" smtClean="0"/>
          </a:p>
          <a:p>
            <a:pPr>
              <a:lnSpc>
                <a:spcPct val="80000"/>
              </a:lnSpc>
            </a:pPr>
            <a:r>
              <a:rPr lang="en-US" altLang="en-US" dirty="0" smtClean="0"/>
              <a:t>Seconded: </a:t>
            </a:r>
            <a:r>
              <a:rPr lang="en-US" altLang="en-US" dirty="0" smtClean="0"/>
              <a:t>None</a:t>
            </a:r>
          </a:p>
          <a:p>
            <a:pPr>
              <a:lnSpc>
                <a:spcPct val="80000"/>
              </a:lnSpc>
            </a:pPr>
            <a:r>
              <a:rPr lang="en-US" altLang="en-US" dirty="0" smtClean="0"/>
              <a:t>Result</a:t>
            </a:r>
            <a:r>
              <a:rPr lang="en-US" altLang="en-US" dirty="0" smtClean="0"/>
              <a:t>: </a:t>
            </a:r>
            <a:r>
              <a:rPr lang="en-US" altLang="en-US" dirty="0" smtClean="0"/>
              <a:t>Fails for lack of a second</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90369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62 Incorporate </a:t>
            </a:r>
            <a:r>
              <a:rPr lang="en-US" altLang="en-US" dirty="0" smtClean="0"/>
              <a:t>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Lei Huang</a:t>
            </a:r>
          </a:p>
          <a:p>
            <a:pPr>
              <a:lnSpc>
                <a:spcPct val="80000"/>
              </a:lnSpc>
            </a:pPr>
            <a:r>
              <a:rPr lang="en-US" altLang="en-US" sz="2800" dirty="0" smtClean="0"/>
              <a:t>Seconded: </a:t>
            </a:r>
            <a:r>
              <a:rPr lang="en-US" altLang="en-US" sz="2800" dirty="0" err="1" smtClean="0"/>
              <a:t>Assaf</a:t>
            </a:r>
            <a:r>
              <a:rPr lang="en-US" altLang="en-US" sz="2800" dirty="0" smtClean="0"/>
              <a:t> Kasher</a:t>
            </a:r>
            <a:endParaRPr lang="en-US" altLang="en-US" sz="2800" dirty="0" smtClean="0"/>
          </a:p>
          <a:p>
            <a:pPr>
              <a:lnSpc>
                <a:spcPct val="80000"/>
              </a:lnSpc>
            </a:pPr>
            <a:r>
              <a:rPr lang="en-US" altLang="en-US" sz="2800" dirty="0" smtClean="0"/>
              <a:t>Result: </a:t>
            </a:r>
            <a:r>
              <a:rPr lang="en-US" altLang="en-US" sz="2800" dirty="0" smtClean="0"/>
              <a:t>12-3-8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56304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62a Incorporate </a:t>
            </a:r>
            <a:r>
              <a:rPr lang="en-US" altLang="en-US" dirty="0" smtClean="0"/>
              <a:t>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a:t>
            </a:r>
            <a:r>
              <a:rPr lang="en-US" altLang="en-US" sz="2800" dirty="0" smtClean="0"/>
              <a:t>draft, </a:t>
            </a:r>
            <a:r>
              <a:rPr lang="en-US" altLang="en-US" sz="2800" u="sng" dirty="0" smtClean="0"/>
              <a:t>and instruct the editor to make changes so that the embedded files will open</a:t>
            </a:r>
            <a:r>
              <a:rPr lang="en-US" altLang="en-US" sz="2800" u="sng" dirty="0" smtClean="0"/>
              <a:t/>
            </a:r>
            <a:br>
              <a:rPr lang="en-US" altLang="en-US" sz="2800" u="sng" dirty="0" smtClean="0"/>
            </a:br>
            <a:endParaRPr lang="en-US" altLang="en-US" sz="2800" u="sng" dirty="0">
              <a:solidFill>
                <a:srgbClr val="006600"/>
              </a:solidFill>
            </a:endParaRPr>
          </a:p>
          <a:p>
            <a:pPr>
              <a:lnSpc>
                <a:spcPct val="80000"/>
              </a:lnSpc>
            </a:pPr>
            <a:r>
              <a:rPr lang="en-US" altLang="en-US" sz="2800" dirty="0" smtClean="0"/>
              <a:t>Moved: </a:t>
            </a:r>
            <a:r>
              <a:rPr lang="en-US" altLang="en-US" sz="2800" dirty="0" smtClean="0"/>
              <a:t>Mark Hamilton</a:t>
            </a:r>
            <a:endParaRPr lang="en-US" altLang="en-US" sz="2800" dirty="0" smtClean="0"/>
          </a:p>
          <a:p>
            <a:pPr>
              <a:lnSpc>
                <a:spcPct val="80000"/>
              </a:lnSpc>
            </a:pPr>
            <a:r>
              <a:rPr lang="en-US" altLang="en-US" sz="2800" dirty="0" smtClean="0"/>
              <a:t>Seconded: </a:t>
            </a:r>
            <a:r>
              <a:rPr lang="en-US" altLang="en-US" sz="2800" dirty="0" smtClean="0"/>
              <a:t>Jeremy </a:t>
            </a:r>
            <a:r>
              <a:rPr lang="en-US" altLang="en-US" sz="2800" dirty="0" err="1" smtClean="0"/>
              <a:t>Foland</a:t>
            </a:r>
            <a:r>
              <a:rPr lang="en-US" altLang="en-US" sz="2800" dirty="0" smtClean="0"/>
              <a:t> </a:t>
            </a:r>
          </a:p>
          <a:p>
            <a:pPr>
              <a:lnSpc>
                <a:spcPct val="80000"/>
              </a:lnSpc>
            </a:pPr>
            <a:r>
              <a:rPr lang="en-US" altLang="en-US" sz="2800" dirty="0" smtClean="0"/>
              <a:t>Result</a:t>
            </a:r>
            <a:r>
              <a:rPr lang="en-US" altLang="en-US" sz="2800" dirty="0" smtClean="0"/>
              <a:t>: </a:t>
            </a:r>
            <a:r>
              <a:rPr lang="en-US" altLang="en-US" sz="2800" dirty="0" smtClean="0"/>
              <a:t>4-10-8</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239591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Warsaw and Teleconference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Motion C”, tab in </a:t>
            </a:r>
            <a:r>
              <a:rPr lang="en-US" altLang="en-US" dirty="0">
                <a:hlinkClick r:id="rId3"/>
              </a:rPr>
              <a:t>https://mentor.ieee.org/802.11/dcn/18/11-18-0670-05-000m-lb232-revmd-phy-sec-comments.xls</a:t>
            </a:r>
            <a:r>
              <a:rPr lang="en-US" altLang="en-US" dirty="0"/>
              <a:t> </a:t>
            </a:r>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004610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July 2018 – Sept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July 27, August 10, 17, 24</a:t>
            </a:r>
            <a:endParaRPr lang="en-GB" sz="1800" dirty="0"/>
          </a:p>
          <a:p>
            <a:r>
              <a:rPr lang="en-US" altLang="en-US" sz="2000" dirty="0" smtClean="0"/>
              <a:t>Next ad-hoc: August</a:t>
            </a:r>
          </a:p>
          <a:p>
            <a:pPr lvl="1"/>
            <a:r>
              <a:rPr lang="en-US" altLang="en-US" sz="1600" dirty="0" smtClean="0"/>
              <a:t>Portland, OR, hosted by Emily Qi, Intel, see </a:t>
            </a:r>
          </a:p>
          <a:p>
            <a:pPr lvl="1"/>
            <a:r>
              <a:rPr lang="en-US" altLang="en-US" sz="1600" dirty="0" smtClean="0"/>
              <a:t>Dates: 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GB" sz="1600" dirty="0"/>
              <a:t>Update: </a:t>
            </a:r>
            <a:r>
              <a:rPr lang="en-US" sz="1600" dirty="0" err="1"/>
              <a:t>Yujin</a:t>
            </a:r>
            <a:r>
              <a:rPr lang="en-US" sz="1600" dirty="0"/>
              <a:t> NOH – 11-18-710 (10 mins)</a:t>
            </a:r>
            <a:endParaRPr lang="en-GB" sz="1600" dirty="0"/>
          </a:p>
          <a:p>
            <a:pPr lvl="1"/>
            <a:r>
              <a:rPr lang="en-US" sz="1600" dirty="0" err="1"/>
              <a:t>Yujin</a:t>
            </a:r>
            <a:r>
              <a:rPr lang="en-US" sz="1600" dirty="0"/>
              <a:t> NOH – </a:t>
            </a:r>
            <a:r>
              <a:rPr lang="en-US" sz="1600" dirty="0" smtClean="0"/>
              <a:t>11-18-1062 </a:t>
            </a:r>
            <a:r>
              <a:rPr lang="en-US" sz="1600" dirty="0"/>
              <a:t>CIDs 1138, 1139, 1013</a:t>
            </a:r>
            <a:endParaRPr lang="en-GB" sz="1600" dirty="0"/>
          </a:p>
          <a:p>
            <a:pPr lvl="1"/>
            <a:r>
              <a:rPr lang="en-US" altLang="en-US" sz="1600" dirty="0"/>
              <a:t>11-18-1071, 1104- FT CNSA, SAE test vector fixes– </a:t>
            </a:r>
            <a:r>
              <a:rPr lang="en-US" altLang="en-US" sz="1600" dirty="0" err="1"/>
              <a:t>Jouni</a:t>
            </a:r>
            <a:r>
              <a:rPr lang="en-US" altLang="en-US" sz="1600" dirty="0"/>
              <a:t>/Dan</a:t>
            </a:r>
          </a:p>
          <a:p>
            <a:pPr lvl="1"/>
            <a:r>
              <a:rPr lang="en-US" sz="1600" dirty="0" smtClean="0"/>
              <a:t>Emily </a:t>
            </a:r>
            <a:r>
              <a:rPr lang="en-US" sz="1600" dirty="0"/>
              <a:t>QI – 11-18-1043 CID 1486 (10 mins</a:t>
            </a:r>
            <a:r>
              <a:rPr lang="en-US" sz="1600" dirty="0" smtClean="0"/>
              <a:t>)</a:t>
            </a:r>
          </a:p>
          <a:p>
            <a:pPr lvl="1"/>
            <a:r>
              <a:rPr lang="en-US" altLang="en-US" sz="1600" dirty="0"/>
              <a:t>11-17-1807 – Nehru </a:t>
            </a:r>
            <a:r>
              <a:rPr lang="en-US" altLang="en-US" sz="1600" dirty="0" smtClean="0"/>
              <a:t>BHANDARU, Thomas DURHAM</a:t>
            </a:r>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399"/>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smtClean="0"/>
              <a:t>Robert STACEY – 11-18-702 (60 mins)</a:t>
            </a:r>
          </a:p>
          <a:p>
            <a:pPr lvl="1">
              <a:lnSpc>
                <a:spcPct val="80000"/>
              </a:lnSpc>
            </a:pPr>
            <a:r>
              <a:rPr lang="en-GB" sz="1600" dirty="0" smtClean="0"/>
              <a:t>Mike </a:t>
            </a:r>
            <a:r>
              <a:rPr lang="en-GB" sz="1600" dirty="0"/>
              <a:t>MONTEMURRO – PHY/Security CIDs </a:t>
            </a:r>
            <a:r>
              <a:rPr lang="en-US" sz="1600" dirty="0"/>
              <a:t>11-18-0899 </a:t>
            </a:r>
            <a:r>
              <a:rPr lang="en-US" sz="1600" dirty="0" smtClean="0"/>
              <a:t>+ </a:t>
            </a:r>
            <a:r>
              <a:rPr lang="en-US" sz="1600" dirty="0" err="1" smtClean="0"/>
              <a:t>Jouni</a:t>
            </a:r>
            <a:r>
              <a:rPr lang="en-US" sz="1600" dirty="0" smtClean="0"/>
              <a:t> CIDs in 11-18-1257</a:t>
            </a:r>
          </a:p>
          <a:p>
            <a:pPr lvl="1">
              <a:lnSpc>
                <a:spcPct val="80000"/>
              </a:lnSpc>
            </a:pPr>
            <a:r>
              <a:rPr lang="en-US" sz="1600" dirty="0" smtClean="0"/>
              <a:t>11-18-674 </a:t>
            </a:r>
            <a:r>
              <a:rPr lang="en-US" sz="1600" dirty="0" err="1" smtClean="0"/>
              <a:t>Abhi</a:t>
            </a:r>
            <a:r>
              <a:rPr lang="en-US" sz="1600" dirty="0" smtClean="0"/>
              <a:t> </a:t>
            </a:r>
            <a:r>
              <a:rPr lang="en-US" sz="1600" dirty="0" err="1" smtClean="0"/>
              <a:t>Patil</a:t>
            </a:r>
            <a:r>
              <a:rPr lang="en-US" sz="1600" dirty="0" smtClean="0"/>
              <a:t>–MAC address representation</a:t>
            </a: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48199"/>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a:t>Obsolete CIDs (see next </a:t>
            </a:r>
            <a:r>
              <a:rPr lang="en-US" altLang="en-US" sz="1600" dirty="0" smtClean="0"/>
              <a:t>slide, add 1183)</a:t>
            </a:r>
            <a:endParaRPr lang="en-US" altLang="en-US" sz="1600" dirty="0"/>
          </a:p>
          <a:p>
            <a:pPr lvl="1">
              <a:lnSpc>
                <a:spcPct val="80000"/>
              </a:lnSpc>
            </a:pPr>
            <a:r>
              <a:rPr lang="en-US" sz="1600" dirty="0" err="1" smtClean="0"/>
              <a:t>Youhan</a:t>
            </a:r>
            <a:r>
              <a:rPr lang="en-US" sz="1600" dirty="0" smtClean="0"/>
              <a:t> </a:t>
            </a:r>
            <a:r>
              <a:rPr lang="en-US" sz="1600" dirty="0"/>
              <a:t>KIM – CID 1374 (15 mins)</a:t>
            </a:r>
            <a:endParaRPr lang="en-GB" sz="1600" dirty="0"/>
          </a:p>
          <a:p>
            <a:pPr lvl="1">
              <a:lnSpc>
                <a:spcPct val="80000"/>
              </a:lnSpc>
            </a:pPr>
            <a:r>
              <a:rPr lang="en-GB" sz="1600" dirty="0" err="1"/>
              <a:t>Sigurd</a:t>
            </a:r>
            <a:r>
              <a:rPr lang="en-GB" sz="1600" dirty="0"/>
              <a:t> S 11-18-701 CIDs 1359 (15 mins)</a:t>
            </a:r>
          </a:p>
          <a:p>
            <a:pPr lvl="1">
              <a:lnSpc>
                <a:spcPct val="80000"/>
              </a:lnSpc>
            </a:pPr>
            <a:r>
              <a:rPr lang="en-GB" sz="1600" dirty="0"/>
              <a:t>Sean COFFEY – 11-18-1048 (60 mins</a:t>
            </a:r>
            <a:r>
              <a:rPr lang="en-GB" sz="1600" dirty="0" smtClean="0"/>
              <a:t>)</a:t>
            </a:r>
          </a:p>
          <a:p>
            <a:pPr lvl="1">
              <a:lnSpc>
                <a:spcPct val="80000"/>
              </a:lnSpc>
            </a:pPr>
            <a:r>
              <a:rPr lang="en-US" sz="1600" dirty="0"/>
              <a:t>11-18-0885 – CID </a:t>
            </a:r>
            <a:r>
              <a:rPr lang="en-US" sz="1600" dirty="0" smtClean="0"/>
              <a:t>1364, 1506</a:t>
            </a:r>
          </a:p>
          <a:p>
            <a:pPr lvl="1">
              <a:lnSpc>
                <a:spcPct val="80000"/>
              </a:lnSpc>
            </a:pPr>
            <a:r>
              <a:rPr lang="en-US" sz="1600" dirty="0" smtClean="0"/>
              <a:t>11-18-1247 – Song AN</a:t>
            </a:r>
            <a:endParaRPr lang="en-GB" sz="1600" dirty="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6896" y="4648200"/>
            <a:ext cx="5129201" cy="16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GB" sz="1600" dirty="0" smtClean="0"/>
              <a:t>11ah comments:11-18-1099,11-18-1100</a:t>
            </a:r>
          </a:p>
          <a:p>
            <a:pPr lvl="1">
              <a:lnSpc>
                <a:spcPct val="80000"/>
              </a:lnSpc>
            </a:pPr>
            <a:r>
              <a:rPr lang="en-US" altLang="en-US" sz="1600" dirty="0" smtClean="0"/>
              <a:t>Mark Rison CIDs</a:t>
            </a:r>
          </a:p>
          <a:p>
            <a:pPr lvl="1">
              <a:lnSpc>
                <a:spcPct val="80000"/>
              </a:lnSpc>
            </a:pPr>
            <a:r>
              <a:rPr lang="en-US" altLang="en-US" sz="1600" dirty="0" smtClean="0"/>
              <a:t>CID 1249 </a:t>
            </a:r>
            <a:r>
              <a:rPr lang="en-US" altLang="en-US" sz="1600" dirty="0" err="1" smtClean="0"/>
              <a:t>Kaz</a:t>
            </a:r>
            <a:r>
              <a:rPr lang="en-US" altLang="en-US" sz="1600" dirty="0" smtClean="0"/>
              <a:t> (mesh CIDs)</a:t>
            </a:r>
          </a:p>
          <a:p>
            <a:pPr lvl="1">
              <a:lnSpc>
                <a:spcPct val="80000"/>
              </a:lnSpc>
            </a:pPr>
            <a:r>
              <a:rPr lang="en-US" altLang="en-US" sz="1600" dirty="0" smtClean="0"/>
              <a:t>CID 1506 11-18-0885 Ganesh</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a:t>
            </a:r>
            <a:r>
              <a:rPr lang="en-US" altLang="en-US" sz="1600" dirty="0" smtClean="0"/>
              <a:t>July </a:t>
            </a:r>
            <a:r>
              <a:rPr lang="en-US" altLang="en-US" sz="1600" dirty="0"/>
              <a:t>2018 – </a:t>
            </a:r>
            <a:r>
              <a:rPr lang="en-US" altLang="en-US" sz="1600" dirty="0" smtClean="0"/>
              <a:t>September 2018, Adjourn</a:t>
            </a:r>
            <a:endParaRPr lang="en-US" altLang="en-US" sz="1600" dirty="0"/>
          </a:p>
        </p:txBody>
      </p:sp>
      <p:sp>
        <p:nvSpPr>
          <p:cNvPr id="10" name="Rectangle 35"/>
          <p:cNvSpPr>
            <a:spLocks noChangeArrowheads="1"/>
          </p:cNvSpPr>
          <p:nvPr/>
        </p:nvSpPr>
        <p:spPr bwMode="auto">
          <a:xfrm>
            <a:off x="7008738" y="2594565"/>
            <a:ext cx="4876800" cy="1863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GB" sz="1600" dirty="0" smtClean="0"/>
              <a:t>11-18-898 – DMG CID 1182 – Hiroyuki MOTOZUKA</a:t>
            </a:r>
          </a:p>
          <a:p>
            <a:pPr lvl="1">
              <a:lnSpc>
                <a:spcPct val="80000"/>
              </a:lnSpc>
            </a:pPr>
            <a:r>
              <a:rPr lang="en-US" sz="1600" dirty="0" smtClean="0"/>
              <a:t>Carlos </a:t>
            </a:r>
            <a:r>
              <a:rPr lang="en-US" sz="1600" dirty="0"/>
              <a:t>CORDEIRO – </a:t>
            </a:r>
            <a:r>
              <a:rPr lang="en-US" sz="1600" dirty="0" smtClean="0"/>
              <a:t>11-18-1178</a:t>
            </a:r>
          </a:p>
          <a:p>
            <a:pPr lvl="1">
              <a:lnSpc>
                <a:spcPct val="80000"/>
              </a:lnSpc>
            </a:pPr>
            <a:r>
              <a:rPr lang="en-US" sz="1600" dirty="0" smtClean="0"/>
              <a:t>Chris HANSEN 11-18-1084</a:t>
            </a:r>
            <a:endParaRPr lang="en-GB" sz="1600" dirty="0"/>
          </a:p>
          <a:p>
            <a:pPr lvl="1">
              <a:lnSpc>
                <a:spcPct val="80000"/>
              </a:lnSpc>
            </a:pPr>
            <a:r>
              <a:rPr lang="en-US" sz="1600" dirty="0" err="1" smtClean="0"/>
              <a:t>Assaf</a:t>
            </a:r>
            <a:r>
              <a:rPr lang="en-US" sz="1600" dirty="0" smtClean="0"/>
              <a:t> – 11-18-1114, 1143, 1174</a:t>
            </a:r>
          </a:p>
          <a:p>
            <a:pPr lvl="1">
              <a:lnSpc>
                <a:spcPct val="80000"/>
              </a:lnSpc>
            </a:pPr>
            <a:r>
              <a:rPr lang="en-US" sz="1600" dirty="0" smtClean="0"/>
              <a:t>Guido – TXOP sharing</a:t>
            </a:r>
            <a:endParaRPr lang="en-GB" sz="1600" dirty="0" smtClean="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228876267"/>
              </p:ext>
            </p:extLst>
          </p:nvPr>
        </p:nvGraphicFramePr>
        <p:xfrm>
          <a:off x="1028700" y="1587365"/>
          <a:ext cx="10134600" cy="465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r>
                        <a:rPr lang="en-US" dirty="0" smtClean="0"/>
                        <a:t>. Discuss at ad-hoc, Peter preparing submission</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Ad-hoc July 31, Aug 1-2 Portland</a:t>
            </a:r>
            <a:endParaRPr lang="en-GB" dirty="0"/>
          </a:p>
        </p:txBody>
      </p:sp>
      <p:sp>
        <p:nvSpPr>
          <p:cNvPr id="3" name="Content Placeholder 2"/>
          <p:cNvSpPr>
            <a:spLocks noGrp="1"/>
          </p:cNvSpPr>
          <p:nvPr>
            <p:ph sz="half" idx="1"/>
          </p:nvPr>
        </p:nvSpPr>
        <p:spPr>
          <a:xfrm>
            <a:off x="914400" y="1981200"/>
            <a:ext cx="10363200" cy="4114800"/>
          </a:xfrm>
        </p:spPr>
        <p:txBody>
          <a:bodyPr/>
          <a:lstStyle/>
          <a:p>
            <a:r>
              <a:rPr lang="en-US" dirty="0" smtClean="0"/>
              <a:t>Peter </a:t>
            </a:r>
            <a:r>
              <a:rPr lang="en-US" dirty="0" err="1" smtClean="0"/>
              <a:t>Ecclesine</a:t>
            </a:r>
            <a:r>
              <a:rPr lang="en-US" dirty="0" smtClean="0"/>
              <a:t> - Regulatory CIDs, including CID </a:t>
            </a:r>
            <a:r>
              <a:rPr lang="en-US" dirty="0" smtClean="0"/>
              <a:t>1445</a:t>
            </a:r>
          </a:p>
          <a:p>
            <a:r>
              <a:rPr lang="en-GB" dirty="0" err="1"/>
              <a:t>Sigurd</a:t>
            </a:r>
            <a:r>
              <a:rPr lang="en-GB" dirty="0"/>
              <a:t> S 11-18-701 CIDs 1359 (15 mins</a:t>
            </a:r>
            <a:r>
              <a:rPr lang="en-GB" dirty="0" smtClean="0"/>
              <a:t>)</a:t>
            </a:r>
          </a:p>
          <a:p>
            <a:r>
              <a:rPr lang="en-US" dirty="0"/>
              <a:t>11-18-674 </a:t>
            </a:r>
            <a:r>
              <a:rPr lang="en-US" dirty="0" err="1"/>
              <a:t>Abhi</a:t>
            </a:r>
            <a:r>
              <a:rPr lang="en-US" dirty="0"/>
              <a:t> </a:t>
            </a:r>
            <a:r>
              <a:rPr lang="en-US" dirty="0" err="1" smtClean="0"/>
              <a:t>Patil</a:t>
            </a:r>
            <a:r>
              <a:rPr lang="en-US" dirty="0" smtClean="0"/>
              <a:t> – MAC </a:t>
            </a:r>
            <a:r>
              <a:rPr lang="en-US" dirty="0"/>
              <a:t>address representation</a:t>
            </a:r>
            <a:endParaRPr lang="en-GB" dirty="0"/>
          </a:p>
          <a:p>
            <a:r>
              <a:rPr lang="en-US" dirty="0" smtClean="0"/>
              <a:t> </a:t>
            </a:r>
            <a:r>
              <a:rPr lang="en-US" dirty="0"/>
              <a:t>Robert STACEY – </a:t>
            </a:r>
            <a:r>
              <a:rPr lang="en-US" dirty="0" smtClean="0"/>
              <a:t>11-18-702</a:t>
            </a:r>
            <a:endParaRPr lang="en-GB"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E93BDA3-DD93-4E4E-8EDC-3FA158570F5C}" type="slidenum">
              <a:rPr lang="en-US" smtClean="0"/>
              <a:pPr>
                <a:defRPr/>
              </a:pPr>
              <a:t>5</a:t>
            </a:fld>
            <a:endParaRPr lang="en-US"/>
          </a:p>
        </p:txBody>
      </p:sp>
    </p:spTree>
    <p:extLst>
      <p:ext uri="{BB962C8B-B14F-4D97-AF65-F5344CB8AC3E}">
        <p14:creationId xmlns:p14="http://schemas.microsoft.com/office/powerpoint/2010/main" val="290528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502244</TotalTime>
  <Words>2606</Words>
  <Application>Microsoft Office PowerPoint</Application>
  <PresentationFormat>Widescreen</PresentationFormat>
  <Paragraphs>587</Paragraphs>
  <Slides>30</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TGmd Ad-hoc July 31, Aug 1-2 Portland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Warsaw and Teleconference CIDs</vt:lpstr>
      <vt:lpstr>Motion 55 Incorporate Table 20-15 value correction (transposition of digits)</vt:lpstr>
      <vt:lpstr>Motion 56 Incorporate 11-18-1071r0 –FT Key name fixes</vt:lpstr>
      <vt:lpstr>Motion 57 Incorporate 11-18-1104r0 –SAE test vector fixes</vt:lpstr>
      <vt:lpstr>Motion 58 Incorporate 11-17-1807r12 –MITM attack mitigation</vt:lpstr>
      <vt:lpstr>Motion 59 Incorporate equation fixes 11-18-1247 – Song AN</vt:lpstr>
      <vt:lpstr>Motion 60 WEP/TKIP CIDs</vt:lpstr>
      <vt:lpstr>Motion 61  – San Diego, includes ESP 11-17-1192r23 - Main</vt:lpstr>
      <vt:lpstr>Motion 61a  – San Diego, includes ESP 11-17-1192r23 - Amended</vt:lpstr>
      <vt:lpstr>Motion 62 Incorporate 11-18-334r2 –DMG Encoding Examples</vt:lpstr>
      <vt:lpstr>Motion 62a Incorporate 11-18-334r2 –DMG Encoding Examples</vt:lpstr>
      <vt:lpstr>Motion  – Warsaw and Teleconference CIDs</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2018</cp:keywords>
  <cp:lastModifiedBy>Stanley, Dorothy</cp:lastModifiedBy>
  <cp:revision>3245</cp:revision>
  <cp:lastPrinted>1998-02-10T13:28:06Z</cp:lastPrinted>
  <dcterms:created xsi:type="dcterms:W3CDTF">2005-01-04T21:26:55Z</dcterms:created>
  <dcterms:modified xsi:type="dcterms:W3CDTF">2018-07-12T00:09:27Z</dcterms:modified>
</cp:coreProperties>
</file>