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675" r:id="rId5"/>
    <p:sldId id="687" r:id="rId6"/>
    <p:sldId id="665" r:id="rId7"/>
    <p:sldId id="666" r:id="rId8"/>
    <p:sldId id="667" r:id="rId9"/>
    <p:sldId id="668" r:id="rId10"/>
    <p:sldId id="669" r:id="rId11"/>
    <p:sldId id="670" r:id="rId12"/>
    <p:sldId id="629" r:id="rId13"/>
    <p:sldId id="635" r:id="rId14"/>
    <p:sldId id="647" r:id="rId15"/>
    <p:sldId id="677" r:id="rId16"/>
    <p:sldId id="674" r:id="rId17"/>
    <p:sldId id="686" r:id="rId18"/>
    <p:sldId id="681" r:id="rId19"/>
    <p:sldId id="685" r:id="rId20"/>
    <p:sldId id="690" r:id="rId21"/>
    <p:sldId id="688" r:id="rId22"/>
    <p:sldId id="590" r:id="rId23"/>
    <p:sldId id="684"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24186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41295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802.11-18/1028r2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5-000m-revmd-wg-lb232-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7/11-17-0927-18-000m-revmd-mac-comments.xls" TargetMode="External"/><Relationship Id="rId5" Type="http://schemas.openxmlformats.org/officeDocument/2006/relationships/hyperlink" Target="https://mentor.ieee.org/802.11/dcn/18/11-18-0670-05-000m-lb232-revmd-phy-sec-comments.xls" TargetMode="External"/><Relationship Id="rId4" Type="http://schemas.openxmlformats.org/officeDocument/2006/relationships/hyperlink" Target="https://mentor.ieee.org/802.11/dcn/18/11-18-0619-08-000m-revmd-editor2-lb23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0670-05-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7/11-17-0927-18-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071-00-000m-key-names-with-ft-using-sha-384.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104-00-000m-updated-sae-test-vectors.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1807-11-000m-defense-against-multi-channel-mitm-attacks-via-operating-channel-validation.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5-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2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D1.2 </a:t>
            </a:r>
            <a:r>
              <a:rPr lang="en-US" altLang="zh-CN" dirty="0" smtClean="0"/>
              <a:t>incorporates </a:t>
            </a:r>
            <a:r>
              <a:rPr lang="en-US" altLang="zh-CN" dirty="0"/>
              <a:t>11ai, </a:t>
            </a:r>
            <a:r>
              <a:rPr lang="en-US" altLang="zh-CN" dirty="0" smtClean="0"/>
              <a:t>11ah, 11aj </a:t>
            </a:r>
            <a:r>
              <a:rPr lang="en-US" altLang="zh-CN" dirty="0" smtClean="0"/>
              <a:t>amendments</a:t>
            </a:r>
          </a:p>
          <a:p>
            <a:pPr lvl="1">
              <a:lnSpc>
                <a:spcPct val="90000"/>
              </a:lnSpc>
            </a:pPr>
            <a:r>
              <a:rPr lang="en-US" altLang="zh-CN" dirty="0" smtClean="0"/>
              <a:t>11ak </a:t>
            </a:r>
            <a:r>
              <a:rPr lang="en-US" altLang="zh-CN" dirty="0" smtClean="0"/>
              <a:t>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“Motion-EDITOR-C” tab in </a:t>
            </a:r>
            <a:r>
              <a:rPr lang="en-US" altLang="en-US" dirty="0" smtClean="0">
                <a:hlinkClick r:id="rId3"/>
              </a:rPr>
              <a:t>https://mentor.ieee.org/802.11/dcn/18/11-18-0657-05-000m-revmd-wg-lb232-comments-for-editor-ad-hoc.xls</a:t>
            </a:r>
            <a:r>
              <a:rPr lang="en-US" altLang="en-US" dirty="0" smtClean="0"/>
              <a:t> </a:t>
            </a:r>
          </a:p>
          <a:p>
            <a:pPr lvl="1">
              <a:lnSpc>
                <a:spcPct val="80000"/>
              </a:lnSpc>
            </a:pPr>
            <a:r>
              <a:rPr lang="en-US" altLang="en-US" dirty="0" smtClean="0"/>
              <a:t>“Motion-EDITOR2-B” tab </a:t>
            </a:r>
            <a:r>
              <a:rPr lang="en-US" altLang="en-US" dirty="0"/>
              <a:t>in </a:t>
            </a:r>
            <a:r>
              <a:rPr lang="en-US" altLang="en-US" dirty="0" smtClean="0">
                <a:hlinkClick r:id="rId4"/>
              </a:rPr>
              <a:t>https://mentor.ieee.org/802.11/dcn/18/11-18-0619-08-000m-revmd-editor2-lb232-comments.xlsx</a:t>
            </a:r>
            <a:r>
              <a:rPr lang="en-US" altLang="en-US" dirty="0" smtClean="0"/>
              <a:t> </a:t>
            </a:r>
          </a:p>
          <a:p>
            <a:pPr lvl="1">
              <a:lnSpc>
                <a:spcPct val="80000"/>
              </a:lnSpc>
            </a:pPr>
            <a:r>
              <a:rPr lang="en-US" altLang="en-US" dirty="0"/>
              <a:t>“PHY Motion C”, tab in </a:t>
            </a:r>
            <a:r>
              <a:rPr lang="en-US" altLang="en-US" dirty="0">
                <a:hlinkClick r:id="rId5"/>
              </a:rPr>
              <a:t>https://mentor.ieee.org/802.11/dcn/18/11-18-0670-05-000m-lb232-revmd-phy-sec-comments.xls</a:t>
            </a:r>
            <a:r>
              <a:rPr lang="en-US" altLang="en-US" dirty="0"/>
              <a:t> </a:t>
            </a:r>
          </a:p>
          <a:p>
            <a:pPr lvl="1">
              <a:lnSpc>
                <a:spcPct val="80000"/>
              </a:lnSpc>
            </a:pPr>
            <a:r>
              <a:rPr lang="en-US" altLang="en-US" dirty="0"/>
              <a:t>“Motion MAC-M” tab in </a:t>
            </a:r>
            <a:r>
              <a:rPr lang="en-US" altLang="en-US" dirty="0">
                <a:hlinkClick r:id="rId6"/>
              </a:rPr>
              <a:t>https://mentor.ieee.org/802.11/dcn/17/11-17-0927-18-000m-revmd-mac-comments.xls</a:t>
            </a:r>
            <a:r>
              <a:rPr lang="en-US" altLang="en-US" dirty="0"/>
              <a:t> </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54 – Teleconference CIDs – Annex R ESP; </a:t>
            </a:r>
            <a:r>
              <a:rPr lang="en-US" altLang="en-US" dirty="0" smtClean="0"/>
              <a:t>11-17-1192r23</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a:t>
            </a:r>
            <a:r>
              <a:rPr lang="en-US" altLang="en-US" dirty="0" smtClean="0"/>
              <a:t>”, </a:t>
            </a:r>
            <a:r>
              <a:rPr lang="en-US" altLang="en-US" dirty="0"/>
              <a:t>tab in </a:t>
            </a:r>
            <a:r>
              <a:rPr lang="en-US" altLang="en-US" dirty="0">
                <a:hlinkClick r:id="rId3"/>
              </a:rPr>
              <a:t>https://mentor.ieee.org/802.11/dcn/18/11-18-0670-05-000m-lb232-revmd-phy-sec-comments.xls</a:t>
            </a:r>
            <a:r>
              <a:rPr lang="en-US" altLang="en-US" dirty="0"/>
              <a:t> </a:t>
            </a:r>
          </a:p>
          <a:p>
            <a:pPr lvl="1">
              <a:lnSpc>
                <a:spcPct val="80000"/>
              </a:lnSpc>
            </a:pPr>
            <a:r>
              <a:rPr lang="en-US" altLang="en-US" dirty="0"/>
              <a:t>“Motion </a:t>
            </a:r>
            <a:r>
              <a:rPr lang="en-US" altLang="en-US" dirty="0" smtClean="0"/>
              <a:t>MAC ” </a:t>
            </a:r>
            <a:r>
              <a:rPr lang="en-US" altLang="en-US" dirty="0"/>
              <a:t>tab in </a:t>
            </a:r>
            <a:r>
              <a:rPr lang="en-US" altLang="en-US" dirty="0">
                <a:hlinkClick r:id="rId4"/>
              </a:rPr>
              <a:t>https://mentor.ieee.org/802.11/dcn/17/11-17-0927-18-000m-revmd-mac-comments.xls</a:t>
            </a:r>
            <a:r>
              <a:rPr lang="en-US" altLang="en-US" dirty="0"/>
              <a:t> , </a:t>
            </a:r>
            <a:r>
              <a:rPr lang="en-US" altLang="en-US" sz="2400" dirty="0"/>
              <a:t>and incorporate the indicated changes into the </a:t>
            </a:r>
            <a:r>
              <a:rPr lang="en-US" altLang="en-US" sz="2400" dirty="0" err="1"/>
              <a:t>TGmd</a:t>
            </a:r>
            <a:r>
              <a:rPr lang="en-US" altLang="en-US" sz="2400" dirty="0"/>
              <a:t> draft.</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11-18-1071r0 –FT Key name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mentor.ieee.org/802.11/dcn/18/11-18-1071-00-000m-key-names-with-ft-using-sha-384.docx</a:t>
            </a:r>
            <a:r>
              <a:rPr lang="en-US" altLang="en-US" sz="2800" dirty="0" smtClean="0"/>
              <a:t> 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err="1" smtClean="0"/>
              <a:t>Jouni</a:t>
            </a:r>
            <a:r>
              <a:rPr lang="en-US" altLang="en-US" sz="2800" dirty="0" smtClean="0"/>
              <a:t> </a:t>
            </a:r>
            <a:r>
              <a:rPr lang="en-US" altLang="en-US" sz="2800" dirty="0" err="1" smtClean="0"/>
              <a:t>Malinen</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11-18-1104r0 –SAE test vector fixes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a:hlinkClick r:id="rId3"/>
              </a:rPr>
              <a:t>https://</a:t>
            </a:r>
            <a:r>
              <a:rPr lang="en-US" altLang="en-US" sz="2800" dirty="0" smtClean="0">
                <a:hlinkClick r:id="rId3"/>
              </a:rPr>
              <a:t>mentor.ieee.org/802.11/dcn/18/11-18-1104-00-000m-updated-sae-test-vectors.docx</a:t>
            </a:r>
            <a:r>
              <a:rPr lang="en-US" altLang="en-US" sz="2800" dirty="0" smtClean="0"/>
              <a:t> 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Dan Harkins</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00792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11-17-1807r11 –MITM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https://mentor.ieee.org/802.11/dcn/17/11-17-1807-11-000m-defense-against-multi-channel-mitm-attacks-via-operating-channel-validation.docx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Nehru Bhandaru</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16351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July 27, August 10, 17, 24</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https://mentor.ieee.org/802.11/dcn/18/11-18-0611-05-000m-revmd-wg-ballot-comments.xls</a:t>
            </a:r>
            <a:r>
              <a:rPr lang="en-US" altLang="en-US" sz="2000" dirty="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a:t>
            </a:r>
            <a:r>
              <a:rPr lang="en-US" sz="1600" dirty="0" smtClean="0"/>
              <a:t>11-18-1062 </a:t>
            </a:r>
            <a:r>
              <a:rPr lang="en-US" sz="1600" dirty="0"/>
              <a:t>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r>
              <a:rPr lang="en-US" sz="1600" dirty="0" smtClean="0"/>
              <a:t>)</a:t>
            </a:r>
          </a:p>
          <a:p>
            <a:pPr lvl="1"/>
            <a:r>
              <a:rPr lang="en-US" altLang="en-US" sz="1600" dirty="0"/>
              <a:t>11-17-1807 – Nehru </a:t>
            </a:r>
            <a:r>
              <a:rPr lang="en-US" altLang="en-US" sz="1600" dirty="0" smtClean="0"/>
              <a:t>BHANDARU, </a:t>
            </a:r>
            <a:r>
              <a:rPr lang="en-US" altLang="en-US" sz="1600" dirty="0" smtClean="0"/>
              <a:t>Thomas </a:t>
            </a:r>
            <a:r>
              <a:rPr lang="en-US" altLang="en-US" sz="1600" dirty="0" smtClean="0"/>
              <a:t>DURHAM</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a:t>Robert STACEY – 11-18-702 (60 mins</a:t>
            </a:r>
            <a:r>
              <a:rPr lang="en-US" sz="1600" dirty="0" smtClean="0"/>
              <a:t>)</a:t>
            </a:r>
          </a:p>
          <a:p>
            <a:pPr lvl="1">
              <a:lnSpc>
                <a:spcPct val="80000"/>
              </a:lnSpc>
            </a:pPr>
            <a:r>
              <a:rPr lang="en-GB" sz="1600" dirty="0" smtClean="0"/>
              <a:t>Mike </a:t>
            </a:r>
            <a:r>
              <a:rPr lang="en-GB" sz="1600" dirty="0"/>
              <a:t>MONTEMURRO – PHY/Security CIDs </a:t>
            </a:r>
            <a:r>
              <a:rPr lang="en-US" sz="1600" dirty="0"/>
              <a:t>11-18-0899 </a:t>
            </a:r>
            <a:r>
              <a:rPr lang="en-US" sz="1600" dirty="0" smtClean="0"/>
              <a:t>+ </a:t>
            </a:r>
            <a:r>
              <a:rPr lang="en-US" sz="1600" dirty="0" err="1" smtClean="0"/>
              <a:t>Jouni</a:t>
            </a:r>
            <a:r>
              <a:rPr lang="en-US" sz="1600" dirty="0" smtClean="0"/>
              <a:t> CIDs in 11-18-1257</a:t>
            </a:r>
          </a:p>
          <a:p>
            <a:pPr lvl="1">
              <a:lnSpc>
                <a:spcPct val="80000"/>
              </a:lnSpc>
            </a:pPr>
            <a:r>
              <a:rPr lang="en-US" sz="1600" dirty="0" smtClean="0"/>
              <a:t>11-18-674 </a:t>
            </a:r>
            <a:r>
              <a:rPr lang="en-US" sz="1600" dirty="0" err="1" smtClean="0"/>
              <a:t>Abhi</a:t>
            </a:r>
            <a:r>
              <a:rPr lang="en-US" sz="1600" dirty="0" smtClean="0"/>
              <a:t> </a:t>
            </a:r>
            <a:r>
              <a:rPr lang="en-US" sz="1600" dirty="0" err="1" smtClean="0"/>
              <a:t>Patil</a:t>
            </a:r>
            <a:r>
              <a:rPr lang="en-US" sz="1600" dirty="0" smtClean="0"/>
              <a:t>–MAC </a:t>
            </a:r>
            <a:r>
              <a:rPr lang="en-US" sz="1600" dirty="0" smtClean="0"/>
              <a:t>address representation</a:t>
            </a: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199"/>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a:t>
            </a:r>
            <a:r>
              <a:rPr lang="en-US" altLang="en-US" sz="1600" dirty="0" smtClean="0"/>
              <a:t>slide, add </a:t>
            </a:r>
            <a:r>
              <a:rPr lang="en-US" altLang="en-US" sz="1600" dirty="0" smtClean="0"/>
              <a:t>1183)</a:t>
            </a:r>
            <a:endParaRPr lang="en-US" altLang="en-US" sz="1600" dirty="0"/>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err="1"/>
              <a:t>Sigurd</a:t>
            </a:r>
            <a:r>
              <a:rPr lang="en-GB" sz="1600" dirty="0"/>
              <a:t> S 11-18-701 CIDs 1359 (15 mins)</a:t>
            </a:r>
          </a:p>
          <a:p>
            <a:pPr lvl="1">
              <a:lnSpc>
                <a:spcPct val="80000"/>
              </a:lnSpc>
            </a:pPr>
            <a:r>
              <a:rPr lang="en-GB" sz="1600" dirty="0"/>
              <a:t>Sean COFFEY – 11-18-1048 (60 mins</a:t>
            </a:r>
            <a:r>
              <a:rPr lang="en-GB" sz="1600" dirty="0" smtClean="0"/>
              <a:t>)</a:t>
            </a:r>
          </a:p>
          <a:p>
            <a:pPr lvl="1">
              <a:lnSpc>
                <a:spcPct val="80000"/>
              </a:lnSpc>
            </a:pPr>
            <a:r>
              <a:rPr lang="en-US" sz="1600" dirty="0"/>
              <a:t>11-18-0885 – CID </a:t>
            </a:r>
            <a:r>
              <a:rPr lang="en-US" sz="1600" dirty="0" smtClean="0"/>
              <a:t>1364</a:t>
            </a:r>
          </a:p>
          <a:p>
            <a:pPr lvl="1">
              <a:lnSpc>
                <a:spcPct val="80000"/>
              </a:lnSpc>
            </a:pPr>
            <a:r>
              <a:rPr lang="en-US" sz="1600" dirty="0" smtClean="0"/>
              <a:t>11-18-1247 – Song AN</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648200"/>
            <a:ext cx="5129201" cy="1653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GB" sz="1600" dirty="0"/>
              <a:t>Available presentations re:11-18-1099,11-18-1100 – 11ah additional comments</a:t>
            </a:r>
          </a:p>
          <a:p>
            <a:pPr lvl="1">
              <a:lnSpc>
                <a:spcPct val="80000"/>
              </a:lnSpc>
            </a:pPr>
            <a:r>
              <a:rPr lang="en-US" altLang="en-US" sz="1600" dirty="0" smtClean="0"/>
              <a:t>Mark Rison CIDs</a:t>
            </a:r>
          </a:p>
          <a:p>
            <a:pPr lvl="1">
              <a:lnSpc>
                <a:spcPct val="80000"/>
              </a:lnSpc>
            </a:pPr>
            <a:r>
              <a:rPr lang="en-US" altLang="en-US" sz="1600" dirty="0" smtClean="0"/>
              <a:t>CID 1249 </a:t>
            </a:r>
            <a:r>
              <a:rPr lang="en-US" altLang="en-US" sz="1600" dirty="0" err="1" smtClean="0"/>
              <a:t>Kaz</a:t>
            </a:r>
            <a:r>
              <a:rPr lang="en-US" altLang="en-US" sz="1600" dirty="0" smtClean="0"/>
              <a:t> (mesh CIDs)</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7008738" y="2594565"/>
            <a:ext cx="4876800" cy="186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 DMG CID 1182 – Hiroyuki MOTOZUKA</a:t>
            </a:r>
          </a:p>
          <a:p>
            <a:pPr lvl="1">
              <a:lnSpc>
                <a:spcPct val="80000"/>
              </a:lnSpc>
            </a:pPr>
            <a:r>
              <a:rPr lang="en-US" sz="1600" dirty="0" smtClean="0"/>
              <a:t>Carlos </a:t>
            </a:r>
            <a:r>
              <a:rPr lang="en-US" sz="1600" dirty="0"/>
              <a:t>CORDEIRO – </a:t>
            </a:r>
            <a:r>
              <a:rPr lang="en-US" sz="1600" dirty="0" smtClean="0"/>
              <a:t>11-18-1178</a:t>
            </a:r>
          </a:p>
          <a:p>
            <a:pPr lvl="1">
              <a:lnSpc>
                <a:spcPct val="80000"/>
              </a:lnSpc>
            </a:pPr>
            <a:r>
              <a:rPr lang="en-US" sz="1600" dirty="0" smtClean="0"/>
              <a:t>Chris HANSEN 11-18-1084</a:t>
            </a:r>
            <a:endParaRPr lang="en-GB" sz="1600" dirty="0"/>
          </a:p>
          <a:p>
            <a:pPr lvl="1">
              <a:lnSpc>
                <a:spcPct val="80000"/>
              </a:lnSpc>
            </a:pPr>
            <a:r>
              <a:rPr lang="en-US" sz="1600" dirty="0" err="1" smtClean="0"/>
              <a:t>Assaf</a:t>
            </a:r>
            <a:r>
              <a:rPr lang="en-US" sz="1600" dirty="0" smtClean="0"/>
              <a:t> – 11-18-1114, 1143, 1174</a:t>
            </a:r>
          </a:p>
          <a:p>
            <a:pPr lvl="1">
              <a:lnSpc>
                <a:spcPct val="80000"/>
              </a:lnSpc>
            </a:pPr>
            <a:r>
              <a:rPr lang="en-US" sz="1600" dirty="0" smtClean="0"/>
              <a:t>Guido – TXOP sharing</a:t>
            </a:r>
            <a:endParaRPr lang="en-GB" sz="1600" dirty="0" smtClean="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442026594"/>
              </p:ext>
            </p:extLst>
          </p:nvPr>
        </p:nvGraphicFramePr>
        <p:xfrm>
          <a:off x="1028700" y="1587365"/>
          <a:ext cx="10134600" cy="465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r>
                        <a:rPr lang="en-US" dirty="0" smtClean="0"/>
                        <a:t>. Discuss at ad-hoc, Peter preparing submission</a:t>
                      </a:r>
                      <a:endParaRPr lang="en-GB" dirty="0"/>
                    </a:p>
                  </a:txBody>
                  <a:tcPr/>
                </a:tc>
              </a:tr>
              <a:tr h="370840">
                <a:tc>
                  <a:txBody>
                    <a:bodyPr/>
                    <a:lstStyle/>
                    <a:p>
                      <a:r>
                        <a:rPr lang="en-US" dirty="0" smtClean="0"/>
                        <a:t>1183</a:t>
                      </a:r>
                      <a:endParaRPr lang="en-GB" dirty="0"/>
                    </a:p>
                  </a:txBody>
                  <a:tcPr/>
                </a:tc>
                <a:tc>
                  <a:txBody>
                    <a:bodyPr/>
                    <a:lstStyle/>
                    <a:p>
                      <a:r>
                        <a:rPr lang="en-US" dirty="0" smtClean="0"/>
                        <a:t>DMG Mode</a:t>
                      </a:r>
                      <a:endParaRPr lang="en-GB" dirty="0"/>
                    </a:p>
                  </a:txBody>
                  <a:tcPr/>
                </a:tc>
                <a:tc>
                  <a:txBody>
                    <a:bodyPr/>
                    <a:lstStyle/>
                    <a:p>
                      <a:r>
                        <a:rPr lang="en-US" dirty="0" smtClean="0"/>
                        <a:t>11-18-1174</a:t>
                      </a:r>
                      <a:endParaRPr lang="en-GB" dirty="0"/>
                    </a:p>
                  </a:txBody>
                  <a:tcPr/>
                </a:tc>
                <a:tc>
                  <a:txBody>
                    <a:bodyPr/>
                    <a:lstStyle/>
                    <a:p>
                      <a:r>
                        <a:rPr lang="en-US" dirty="0" err="1" smtClean="0"/>
                        <a:t>Assaf</a:t>
                      </a:r>
                      <a:r>
                        <a:rPr lang="en-US" dirty="0" smtClean="0"/>
                        <a:t> Kasher</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Ad-hoc July 31, Aug 1-2 Portland</a:t>
            </a:r>
            <a:endParaRPr lang="en-GB" dirty="0"/>
          </a:p>
        </p:txBody>
      </p:sp>
      <p:sp>
        <p:nvSpPr>
          <p:cNvPr id="3" name="Content Placeholder 2"/>
          <p:cNvSpPr>
            <a:spLocks noGrp="1"/>
          </p:cNvSpPr>
          <p:nvPr>
            <p:ph sz="half" idx="1"/>
          </p:nvPr>
        </p:nvSpPr>
        <p:spPr>
          <a:xfrm>
            <a:off x="914400" y="1981200"/>
            <a:ext cx="10363200" cy="4114800"/>
          </a:xfrm>
        </p:spPr>
        <p:txBody>
          <a:bodyPr/>
          <a:lstStyle/>
          <a:p>
            <a:r>
              <a:rPr lang="en-US" dirty="0" smtClean="0"/>
              <a:t>Peter </a:t>
            </a:r>
            <a:r>
              <a:rPr lang="en-US" dirty="0" err="1" smtClean="0"/>
              <a:t>Ecclesine</a:t>
            </a:r>
            <a:r>
              <a:rPr lang="en-US" dirty="0" smtClean="0"/>
              <a:t> - Regulatory CIDs, including CID 1445 </a:t>
            </a:r>
            <a:endParaRPr lang="en-GB"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E93BDA3-DD93-4E4E-8EDC-3FA158570F5C}" type="slidenum">
              <a:rPr lang="en-US" smtClean="0"/>
              <a:pPr>
                <a:defRPr/>
              </a:pPr>
              <a:t>5</a:t>
            </a:fld>
            <a:endParaRPr lang="en-US"/>
          </a:p>
        </p:txBody>
      </p:sp>
    </p:spTree>
    <p:extLst>
      <p:ext uri="{BB962C8B-B14F-4D97-AF65-F5344CB8AC3E}">
        <p14:creationId xmlns:p14="http://schemas.microsoft.com/office/powerpoint/2010/main" val="2905286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501067</TotalTime>
  <Words>2212</Words>
  <Application>Microsoft Office PowerPoint</Application>
  <PresentationFormat>Widescreen</PresentationFormat>
  <Paragraphs>470</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TGmd Ad-hoc July 31, Aug 1-2 Portland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Teleconference CIDs</vt:lpstr>
      <vt:lpstr>Motion 54 – Teleconference CIDs – Annex R ESP; 11-17-1192r23</vt:lpstr>
      <vt:lpstr>Incorporate Table 20-15 value correction (transposition of digits)</vt:lpstr>
      <vt:lpstr>Incorporate 11-18-1071r0 –FT Key name fixes</vt:lpstr>
      <vt:lpstr>Incorporate 11-18-1104r0 –SAE test vector fixes</vt:lpstr>
      <vt:lpstr>Incorporate 11-17-1807r11 –MITM attack mitigation</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2018</cp:keywords>
  <cp:lastModifiedBy>Stanley, Dorothy</cp:lastModifiedBy>
  <cp:revision>3224</cp:revision>
  <cp:lastPrinted>1998-02-10T13:28:06Z</cp:lastPrinted>
  <dcterms:created xsi:type="dcterms:W3CDTF">2005-01-04T21:26:55Z</dcterms:created>
  <dcterms:modified xsi:type="dcterms:W3CDTF">2018-07-10T00:09:33Z</dcterms:modified>
</cp:coreProperties>
</file>