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632" r:id="rId4"/>
    <p:sldId id="675" r:id="rId5"/>
    <p:sldId id="665" r:id="rId6"/>
    <p:sldId id="666" r:id="rId7"/>
    <p:sldId id="667" r:id="rId8"/>
    <p:sldId id="668" r:id="rId9"/>
    <p:sldId id="669" r:id="rId10"/>
    <p:sldId id="670" r:id="rId11"/>
    <p:sldId id="629" r:id="rId12"/>
    <p:sldId id="635" r:id="rId13"/>
    <p:sldId id="647" r:id="rId14"/>
    <p:sldId id="677" r:id="rId15"/>
    <p:sldId id="674" r:id="rId16"/>
    <p:sldId id="686" r:id="rId17"/>
    <p:sldId id="681" r:id="rId18"/>
    <p:sldId id="685" r:id="rId19"/>
    <p:sldId id="590" r:id="rId20"/>
    <p:sldId id="684"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28" y="4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802.11-18/1028r1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14</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14</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75415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3829855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2457204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18</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325510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19</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20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20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42207698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5</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10</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10</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802.11-18/1028r1</a:t>
            </a:r>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802.11-18/1028r1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8/11-18-0616-00-000m-minutes-revmd-may-2018-warsaw.docx"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 Id="rId4" Type="http://schemas.openxmlformats.org/officeDocument/2006/relationships/hyperlink" Target="https://mentor.ieee.org/802.11/dcn/18/11-18-1013-03-000m-minutes-revmd-may-june-telecon.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8/11-18-0657-05-000m-revmd-wg-lb232-comments-for-editor-ad-hoc.xls"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 Id="rId6" Type="http://schemas.openxmlformats.org/officeDocument/2006/relationships/hyperlink" Target="https://mentor.ieee.org/802.11/dcn/17/11-17-0927-18-000m-revmd-mac-comments.xls" TargetMode="External"/><Relationship Id="rId5" Type="http://schemas.openxmlformats.org/officeDocument/2006/relationships/hyperlink" Target="https://mentor.ieee.org/802.11/dcn/18/11-18-0670-05-000m-lb232-revmd-phy-sec-comments.xls" TargetMode="External"/><Relationship Id="rId4" Type="http://schemas.openxmlformats.org/officeDocument/2006/relationships/hyperlink" Target="https://mentor.ieee.org/802.11/dcn/18/11-18-0619-08-000m-revmd-editor2-lb232-comments.xls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0670-05-000m-lb232-revmd-phy-sec-comments.xls" TargetMode="External"/><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hyperlink" Target="https://mentor.ieee.org/802.11/dcn/17/11-17-0927-18-000m-revmd-mac-comments.xls"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7/11-17-1807-11-000m-defense-against-multi-channel-mitm-attacks-via-operating-channel-validation.docx" TargetMode="Externa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develop/project/802.11.html" TargetMode="External"/><Relationship Id="rId5" Type="http://schemas.openxmlformats.org/officeDocument/2006/relationships/hyperlink" Target="https://mentor.ieee.org/802.11/dcn/18/11-18-0611-02-000m-revmd-wg-ballot-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July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2018-07-08</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71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10</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10</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chemeClr val="accent6">
                    <a:lumMod val="75000"/>
                  </a:schemeClr>
                </a:solidFill>
              </a:rPr>
              <a:t>IEEE </a:t>
            </a:r>
            <a:r>
              <a:rPr lang="en-US" altLang="en-US" sz="2000" dirty="0" err="1">
                <a:solidFill>
                  <a:schemeClr val="accent6">
                    <a:lumMod val="75000"/>
                  </a:schemeClr>
                </a:solidFill>
              </a:rPr>
              <a:t>Std</a:t>
            </a:r>
            <a:r>
              <a:rPr lang="en-US" altLang="en-US" sz="2000" dirty="0">
                <a:solidFill>
                  <a:schemeClr val="accent6">
                    <a:lumMod val="75000"/>
                  </a:schemeClr>
                </a:solidFill>
              </a:rPr>
              <a:t> 802.11ak-2018 – Approved March </a:t>
            </a:r>
            <a:r>
              <a:rPr lang="en-US" altLang="en-US" sz="2000" dirty="0" smtClean="0">
                <a:solidFill>
                  <a:schemeClr val="accent6">
                    <a:lumMod val="75000"/>
                  </a:schemeClr>
                </a:solidFill>
              </a:rPr>
              <a:t>2018, June publication</a:t>
            </a:r>
            <a:endParaRPr lang="en-US" altLang="en-US" sz="2000" dirty="0">
              <a:solidFill>
                <a:schemeClr val="accent6">
                  <a:lumMod val="75000"/>
                </a:schemeClr>
              </a:solidFill>
            </a:endParaRPr>
          </a:p>
          <a:p>
            <a:pPr>
              <a:lnSpc>
                <a:spcPct val="80000"/>
              </a:lnSpc>
            </a:pPr>
            <a:r>
              <a:rPr lang="en-US" altLang="en-US" sz="2000" dirty="0" smtClean="0">
                <a:solidFill>
                  <a:schemeClr val="accent6">
                    <a:lumMod val="75000"/>
                  </a:schemeClr>
                </a:solidFill>
              </a:rPr>
              <a:t>IEEE </a:t>
            </a:r>
            <a:r>
              <a:rPr lang="en-US" altLang="en-US" sz="2000" dirty="0" err="1" smtClean="0">
                <a:solidFill>
                  <a:schemeClr val="accent6">
                    <a:lumMod val="75000"/>
                  </a:schemeClr>
                </a:solidFill>
              </a:rPr>
              <a:t>Std</a:t>
            </a:r>
            <a:r>
              <a:rPr lang="en-US" altLang="en-US" sz="2000" dirty="0" smtClean="0">
                <a:solidFill>
                  <a:schemeClr val="accent6">
                    <a:lumMod val="75000"/>
                  </a:schemeClr>
                </a:solidFill>
              </a:rPr>
              <a:t> 802.11aq-2018 </a:t>
            </a:r>
            <a:r>
              <a:rPr lang="en-US" altLang="en-US" sz="2000" dirty="0">
                <a:solidFill>
                  <a:schemeClr val="accent6">
                    <a:lumMod val="75000"/>
                  </a:schemeClr>
                </a:solidFill>
              </a:rPr>
              <a:t>– Approved </a:t>
            </a:r>
            <a:r>
              <a:rPr lang="en-US" altLang="en-US" sz="2000" dirty="0" smtClean="0">
                <a:solidFill>
                  <a:schemeClr val="accent6">
                    <a:lumMod val="75000"/>
                  </a:schemeClr>
                </a:solidFill>
              </a:rPr>
              <a:t>June </a:t>
            </a:r>
            <a:r>
              <a:rPr lang="en-US" altLang="en-US" sz="2000" dirty="0">
                <a:solidFill>
                  <a:schemeClr val="accent6">
                    <a:lumMod val="75000"/>
                  </a:schemeClr>
                </a:solidFill>
              </a:rPr>
              <a:t>2018, </a:t>
            </a:r>
            <a:r>
              <a:rPr lang="en-US" altLang="en-US" sz="2000" dirty="0" smtClean="0">
                <a:solidFill>
                  <a:schemeClr val="accent6">
                    <a:lumMod val="75000"/>
                  </a:schemeClr>
                </a:solidFill>
              </a:rPr>
              <a:t>July publication</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LB232 on P802.11REVmd D1.0 Passed with 85% approval, 623 comments</a:t>
            </a:r>
          </a:p>
          <a:p>
            <a:pPr lvl="1">
              <a:lnSpc>
                <a:spcPct val="90000"/>
              </a:lnSpc>
            </a:pPr>
            <a:r>
              <a:rPr lang="en-US" altLang="zh-CN" dirty="0" smtClean="0"/>
              <a:t>D1.0 incorporates </a:t>
            </a:r>
            <a:r>
              <a:rPr lang="en-US" altLang="zh-CN" dirty="0"/>
              <a:t>11ai, </a:t>
            </a:r>
            <a:r>
              <a:rPr lang="en-US" altLang="zh-CN" dirty="0" smtClean="0"/>
              <a:t>11ah amendments</a:t>
            </a:r>
          </a:p>
          <a:p>
            <a:pPr lvl="1">
              <a:lnSpc>
                <a:spcPct val="90000"/>
              </a:lnSpc>
            </a:pPr>
            <a:r>
              <a:rPr lang="en-US" altLang="zh-CN" dirty="0" smtClean="0"/>
              <a:t>11aj, 11ak amendments scheduled for roll-in</a:t>
            </a:r>
          </a:p>
          <a:p>
            <a:pPr>
              <a:lnSpc>
                <a:spcPct val="90000"/>
              </a:lnSpc>
            </a:pPr>
            <a:r>
              <a:rPr lang="en-US" altLang="zh-CN" dirty="0" smtClean="0"/>
              <a:t>Since May </a:t>
            </a:r>
            <a:r>
              <a:rPr lang="en-US" altLang="zh-CN" dirty="0"/>
              <a:t>2018 meeting</a:t>
            </a:r>
          </a:p>
          <a:p>
            <a:pPr lvl="1">
              <a:lnSpc>
                <a:spcPct val="90000"/>
              </a:lnSpc>
            </a:pPr>
            <a:r>
              <a:rPr lang="en-US" altLang="zh-CN" dirty="0" smtClean="0"/>
              <a:t>Continued comment resolution</a:t>
            </a:r>
          </a:p>
          <a:p>
            <a:pPr lvl="1">
              <a:lnSpc>
                <a:spcPct val="90000"/>
              </a:lnSpc>
            </a:pPr>
            <a:r>
              <a:rPr lang="en-US" altLang="zh-CN" dirty="0" smtClean="0"/>
              <a:t>Held 4 teleconferences </a:t>
            </a:r>
            <a:endParaRPr lang="en-US" altLang="zh-CN" dirty="0"/>
          </a:p>
          <a:p>
            <a:pPr>
              <a:lnSpc>
                <a:spcPct val="90000"/>
              </a:lnSpc>
            </a:pPr>
            <a:r>
              <a:rPr lang="en-US" altLang="zh-CN" dirty="0" smtClean="0"/>
              <a:t>July </a:t>
            </a:r>
            <a:r>
              <a:rPr lang="en-US" altLang="zh-CN" dirty="0"/>
              <a:t>2018 meeting goals </a:t>
            </a:r>
            <a:r>
              <a:rPr lang="en-US" altLang="zh-CN" dirty="0" smtClean="0"/>
              <a:t>(5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Comment resolution, Note Tuesday PM1 session for obsolete/deprecated CIDs</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smtClean="0">
                <a:cs typeface="Arial" panose="020B0604020202020204" pitchFamily="34" charset="0"/>
                <a:sym typeface="Wingdings" panose="05000000000000000000" pitchFamily="2" charset="2"/>
              </a:rPr>
              <a:t>Plans for July – September; July 31, August 1-2 ad-hoc in Portland</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11-18-1028</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14</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smtClean="0"/>
              <a:t>May 2018 </a:t>
            </a:r>
            <a:r>
              <a:rPr lang="en-US" altLang="en-US" dirty="0"/>
              <a:t>meeting: </a:t>
            </a:r>
            <a:r>
              <a:rPr lang="en-US" altLang="en-US" dirty="0">
                <a:hlinkClick r:id="rId3"/>
              </a:rPr>
              <a:t>https://</a:t>
            </a:r>
            <a:r>
              <a:rPr lang="en-US" altLang="en-US" dirty="0" smtClean="0">
                <a:hlinkClick r:id="rId3"/>
              </a:rPr>
              <a:t>mentor.ieee.org/802.11/dcn/18/11-18-0616-00-000m-minutes-revmd-may-2018-warsaw.docx</a:t>
            </a:r>
            <a:r>
              <a:rPr lang="en-US" altLang="en-US" dirty="0" smtClean="0"/>
              <a:t> </a:t>
            </a:r>
          </a:p>
          <a:p>
            <a:pPr lvl="1">
              <a:lnSpc>
                <a:spcPct val="80000"/>
              </a:lnSpc>
            </a:pPr>
            <a:r>
              <a:rPr lang="en-US" altLang="en-US" dirty="0" smtClean="0"/>
              <a:t>May-June </a:t>
            </a:r>
            <a:r>
              <a:rPr lang="en-US" altLang="en-US" dirty="0"/>
              <a:t>teleconferences: </a:t>
            </a:r>
            <a:r>
              <a:rPr lang="en-US" altLang="en-US" dirty="0">
                <a:hlinkClick r:id="rId4"/>
              </a:rPr>
              <a:t>https://</a:t>
            </a:r>
            <a:r>
              <a:rPr lang="en-US" altLang="en-US" dirty="0" smtClean="0">
                <a:hlinkClick r:id="rId4"/>
              </a:rPr>
              <a:t>mentor.ieee.org/802.11/dcn/18/11-18-1013-03-000m-minutes-revmd-may-june-telecon.docx</a:t>
            </a:r>
            <a:r>
              <a:rPr lang="en-US" altLang="en-US" dirty="0" smtClean="0"/>
              <a:t> </a:t>
            </a:r>
            <a:br>
              <a:rPr lang="en-US" altLang="en-US" dirty="0" smtClean="0"/>
            </a:br>
            <a:endParaRPr lang="en-US" altLang="en-US" sz="24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9067800" cy="1066800"/>
          </a:xfrm>
        </p:spPr>
        <p:txBody>
          <a:bodyPr/>
          <a:lstStyle/>
          <a:p>
            <a:r>
              <a:rPr lang="en-US" altLang="en-US" dirty="0" smtClean="0"/>
              <a:t>Motion 54 – Teleconference 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“Motion-EDITOR-C” tab in </a:t>
            </a:r>
            <a:r>
              <a:rPr lang="en-US" altLang="en-US" dirty="0" smtClean="0">
                <a:hlinkClick r:id="rId3"/>
              </a:rPr>
              <a:t>https://mentor.ieee.org/802.11/dcn/18/11-18-0657-05-000m-revmd-wg-lb232-comments-for-editor-ad-hoc.xls</a:t>
            </a:r>
            <a:r>
              <a:rPr lang="en-US" altLang="en-US" dirty="0" smtClean="0"/>
              <a:t> </a:t>
            </a:r>
          </a:p>
          <a:p>
            <a:pPr lvl="1">
              <a:lnSpc>
                <a:spcPct val="80000"/>
              </a:lnSpc>
            </a:pPr>
            <a:r>
              <a:rPr lang="en-US" altLang="en-US" dirty="0" smtClean="0"/>
              <a:t>“Motion-EDITOR2-B” tab </a:t>
            </a:r>
            <a:r>
              <a:rPr lang="en-US" altLang="en-US" dirty="0"/>
              <a:t>in </a:t>
            </a:r>
            <a:r>
              <a:rPr lang="en-US" altLang="en-US" dirty="0" smtClean="0">
                <a:hlinkClick r:id="rId4"/>
              </a:rPr>
              <a:t>https://mentor.ieee.org/802.11/dcn/18/11-18-0619-08-000m-revmd-editor2-lb232-comments.xlsx</a:t>
            </a:r>
            <a:r>
              <a:rPr lang="en-US" altLang="en-US" dirty="0" smtClean="0"/>
              <a:t> </a:t>
            </a:r>
          </a:p>
          <a:p>
            <a:pPr lvl="1">
              <a:lnSpc>
                <a:spcPct val="80000"/>
              </a:lnSpc>
            </a:pPr>
            <a:r>
              <a:rPr lang="en-US" altLang="en-US" dirty="0"/>
              <a:t>“PHY Motion C”, tab in </a:t>
            </a:r>
            <a:r>
              <a:rPr lang="en-US" altLang="en-US" dirty="0">
                <a:hlinkClick r:id="rId5"/>
              </a:rPr>
              <a:t>https://mentor.ieee.org/802.11/dcn/18/11-18-0670-05-000m-lb232-revmd-phy-sec-comments.xls</a:t>
            </a:r>
            <a:r>
              <a:rPr lang="en-US" altLang="en-US" dirty="0"/>
              <a:t> </a:t>
            </a:r>
          </a:p>
          <a:p>
            <a:pPr lvl="1">
              <a:lnSpc>
                <a:spcPct val="80000"/>
              </a:lnSpc>
            </a:pPr>
            <a:r>
              <a:rPr lang="en-US" altLang="en-US" dirty="0"/>
              <a:t>“Motion MAC-M” tab in </a:t>
            </a:r>
            <a:r>
              <a:rPr lang="en-US" altLang="en-US" dirty="0">
                <a:hlinkClick r:id="rId6"/>
              </a:rPr>
              <a:t>https://mentor.ieee.org/802.11/dcn/17/11-17-0927-18-000m-revmd-mac-comments.xls</a:t>
            </a:r>
            <a:r>
              <a:rPr lang="en-US" altLang="en-US" dirty="0"/>
              <a:t> </a:t>
            </a:r>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33354287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133600" y="577453"/>
            <a:ext cx="9067800" cy="1066800"/>
          </a:xfrm>
        </p:spPr>
        <p:txBody>
          <a:bodyPr/>
          <a:lstStyle/>
          <a:p>
            <a:r>
              <a:rPr lang="en-US" altLang="en-US" dirty="0" smtClean="0"/>
              <a:t>Motion 54 – Teleconference CIDs – Annex R ESP; 11-17-1192r22</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33600" y="1730639"/>
            <a:ext cx="9479280" cy="4572001"/>
          </a:xfrm>
        </p:spPr>
        <p:txBody>
          <a:bodyPr/>
          <a:lstStyle/>
          <a:p>
            <a:pPr>
              <a:lnSpc>
                <a:spcPct val="80000"/>
              </a:lnSpc>
            </a:pPr>
            <a:r>
              <a:rPr lang="en-US" altLang="en-US" dirty="0" smtClean="0"/>
              <a:t>Approve the comment resolutions in the </a:t>
            </a:r>
          </a:p>
          <a:p>
            <a:pPr lvl="1">
              <a:lnSpc>
                <a:spcPct val="80000"/>
              </a:lnSpc>
            </a:pPr>
            <a:r>
              <a:rPr lang="en-US" altLang="en-US" dirty="0" smtClean="0"/>
              <a:t>“</a:t>
            </a:r>
            <a:r>
              <a:rPr lang="en-US" altLang="en-US" dirty="0"/>
              <a:t>PHY </a:t>
            </a:r>
            <a:r>
              <a:rPr lang="en-US" altLang="en-US" dirty="0" smtClean="0"/>
              <a:t>”, </a:t>
            </a:r>
            <a:r>
              <a:rPr lang="en-US" altLang="en-US" dirty="0"/>
              <a:t>tab in </a:t>
            </a:r>
            <a:r>
              <a:rPr lang="en-US" altLang="en-US" dirty="0">
                <a:hlinkClick r:id="rId3"/>
              </a:rPr>
              <a:t>https://mentor.ieee.org/802.11/dcn/18/11-18-0670-05-000m-lb232-revmd-phy-sec-comments.xls</a:t>
            </a:r>
            <a:r>
              <a:rPr lang="en-US" altLang="en-US" dirty="0"/>
              <a:t> </a:t>
            </a:r>
          </a:p>
          <a:p>
            <a:pPr lvl="1">
              <a:lnSpc>
                <a:spcPct val="80000"/>
              </a:lnSpc>
            </a:pPr>
            <a:r>
              <a:rPr lang="en-US" altLang="en-US" dirty="0"/>
              <a:t>“Motion </a:t>
            </a:r>
            <a:r>
              <a:rPr lang="en-US" altLang="en-US" dirty="0" smtClean="0"/>
              <a:t>MAC ” </a:t>
            </a:r>
            <a:r>
              <a:rPr lang="en-US" altLang="en-US" dirty="0"/>
              <a:t>tab in </a:t>
            </a:r>
            <a:r>
              <a:rPr lang="en-US" altLang="en-US" dirty="0">
                <a:hlinkClick r:id="rId4"/>
              </a:rPr>
              <a:t>https://mentor.ieee.org/802.11/dcn/17/11-17-0927-18-000m-revmd-mac-comments.xls</a:t>
            </a:r>
            <a:r>
              <a:rPr lang="en-US" altLang="en-US" dirty="0"/>
              <a:t> , </a:t>
            </a:r>
            <a:r>
              <a:rPr lang="en-US" altLang="en-US" sz="2400" dirty="0"/>
              <a:t>and incorporate the indicated changes into the </a:t>
            </a:r>
            <a:r>
              <a:rPr lang="en-US" altLang="en-US" sz="2400" dirty="0" err="1"/>
              <a:t>TGmd</a:t>
            </a:r>
            <a:r>
              <a:rPr lang="en-US" altLang="en-US" sz="2400" dirty="0"/>
              <a:t> draft.</a:t>
            </a:r>
          </a:p>
          <a:p>
            <a:pPr>
              <a:lnSpc>
                <a:spcPct val="80000"/>
              </a:lnSpc>
            </a:pPr>
            <a:r>
              <a:rPr lang="en-US" altLang="en-US" dirty="0" smtClean="0"/>
              <a:t>and incorporate the indicated changes into the </a:t>
            </a:r>
            <a:r>
              <a:rPr lang="en-US" altLang="en-US" dirty="0" err="1" smtClean="0"/>
              <a:t>TGmd</a:t>
            </a:r>
            <a:r>
              <a:rPr lang="en-US" altLang="en-US" dirty="0" smtClean="0"/>
              <a:t> draft.</a:t>
            </a:r>
            <a:br>
              <a:rPr lang="en-US" altLang="en-US" dirty="0" smtClean="0"/>
            </a:br>
            <a:endParaRPr lang="en-US" altLang="en-US" sz="2000" dirty="0">
              <a:solidFill>
                <a:srgbClr val="006600"/>
              </a:solidFill>
            </a:endParaRPr>
          </a:p>
          <a:p>
            <a:pPr>
              <a:lnSpc>
                <a:spcPct val="80000"/>
              </a:lnSpc>
            </a:pPr>
            <a:r>
              <a:rPr lang="en-US" altLang="en-US" dirty="0" smtClean="0"/>
              <a:t>Moved: </a:t>
            </a:r>
          </a:p>
          <a:p>
            <a:pPr>
              <a:lnSpc>
                <a:spcPct val="80000"/>
              </a:lnSpc>
            </a:pPr>
            <a:r>
              <a:rPr lang="en-US" altLang="en-US" dirty="0" smtClean="0"/>
              <a:t>Seconded: </a:t>
            </a:r>
          </a:p>
          <a:p>
            <a:pPr>
              <a:lnSpc>
                <a:spcPct val="80000"/>
              </a:lnSpc>
            </a:pPr>
            <a:r>
              <a:rPr lang="en-US" altLang="en-US" dirty="0" smtClean="0"/>
              <a:t>Result: </a:t>
            </a:r>
            <a:endParaRPr lang="en-US" altLang="en-US" sz="14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3489123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Table 20-15 value correction (transposition of digits)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Incorporate the following change into the </a:t>
            </a:r>
            <a:r>
              <a:rPr lang="en-US" altLang="en-US" sz="2800" dirty="0" err="1" smtClean="0"/>
              <a:t>TGmd</a:t>
            </a:r>
            <a:r>
              <a:rPr lang="en-US" altLang="en-US" sz="2800" dirty="0" smtClean="0"/>
              <a:t> draft: relative to D1.0, Table 20-15, P2867L22, row entry for 12.4, change “6390” to “6930”.</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79602848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18</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Incorporate </a:t>
            </a:r>
            <a:r>
              <a:rPr lang="en-US" altLang="en-US" dirty="0" smtClean="0"/>
              <a:t>11-17-1807r11 </a:t>
            </a:r>
            <a:r>
              <a:rPr lang="en-US" altLang="en-US" dirty="0" smtClean="0"/>
              <a:t>–MITM attack mitigation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Move to incorporate the changes in </a:t>
            </a:r>
            <a:r>
              <a:rPr lang="en-US" altLang="en-US" sz="2800" dirty="0" smtClean="0">
                <a:hlinkClick r:id="rId3"/>
              </a:rPr>
              <a:t>https://mentor.ieee.org/802.11/dcn/17/11-17-1807-11-000m-defense-against-multi-channel-mitm-attacks-via-operating-channel-validation.docx</a:t>
            </a:r>
            <a:r>
              <a:rPr lang="en-US" altLang="en-US" sz="2800" dirty="0" smtClean="0"/>
              <a:t> </a:t>
            </a:r>
            <a:r>
              <a:rPr lang="en-US" altLang="en-US" sz="2800" dirty="0" smtClean="0"/>
              <a:t>into the </a:t>
            </a:r>
            <a:r>
              <a:rPr lang="en-US" altLang="en-US" sz="2800" dirty="0" err="1" smtClean="0"/>
              <a:t>TGmd</a:t>
            </a:r>
            <a:r>
              <a:rPr lang="en-US" altLang="en-US" sz="2800" dirty="0" smtClean="0"/>
              <a:t> draft.</a:t>
            </a:r>
            <a:br>
              <a:rPr lang="en-US" altLang="en-US" sz="2800" dirty="0" smtClean="0"/>
            </a:br>
            <a:endParaRPr lang="en-US" altLang="en-US" sz="2800" dirty="0">
              <a:solidFill>
                <a:srgbClr val="006600"/>
              </a:solidFill>
            </a:endParaRPr>
          </a:p>
          <a:p>
            <a:pPr>
              <a:lnSpc>
                <a:spcPct val="80000"/>
              </a:lnSpc>
            </a:pPr>
            <a:r>
              <a:rPr lang="en-US" altLang="en-US" sz="2800" dirty="0" smtClean="0"/>
              <a:t>Moved: </a:t>
            </a:r>
          </a:p>
          <a:p>
            <a:pPr>
              <a:lnSpc>
                <a:spcPct val="80000"/>
              </a:lnSpc>
            </a:pPr>
            <a:r>
              <a:rPr lang="en-US" altLang="en-US" sz="2800" dirty="0" smtClean="0"/>
              <a:t>Seconded: </a:t>
            </a:r>
          </a:p>
          <a:p>
            <a:pPr>
              <a:lnSpc>
                <a:spcPct val="80000"/>
              </a:lnSpc>
            </a:pPr>
            <a:r>
              <a:rPr lang="en-US" altLang="en-US" sz="2800" dirty="0" smtClean="0"/>
              <a:t>Result: </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7326788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19</a:t>
            </a:fld>
            <a:endParaRPr lang="en-US" smtClean="0"/>
          </a:p>
        </p:txBody>
      </p:sp>
      <p:sp>
        <p:nvSpPr>
          <p:cNvPr id="25605" name="Rectangle 2"/>
          <p:cNvSpPr>
            <a:spLocks noGrp="1" noChangeArrowheads="1"/>
          </p:cNvSpPr>
          <p:nvPr>
            <p:ph type="title"/>
          </p:nvPr>
        </p:nvSpPr>
        <p:spPr/>
        <p:txBody>
          <a:bodyPr/>
          <a:lstStyle/>
          <a:p>
            <a:r>
              <a:rPr lang="en-US" altLang="en-US" dirty="0" smtClean="0"/>
              <a:t>July 2018 – Sept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May 25, June 1, June 15, 22</a:t>
            </a:r>
            <a:endParaRPr lang="en-GB" sz="1800" dirty="0"/>
          </a:p>
          <a:p>
            <a:r>
              <a:rPr lang="en-US" altLang="en-US" sz="2000" dirty="0" smtClean="0"/>
              <a:t>Next ad-hoc: August</a:t>
            </a:r>
          </a:p>
          <a:p>
            <a:pPr lvl="1"/>
            <a:r>
              <a:rPr lang="en-US" altLang="en-US" sz="1600" dirty="0" smtClean="0"/>
              <a:t>Portland, OR, hosted by Emily Qi, Intel, see </a:t>
            </a:r>
          </a:p>
          <a:p>
            <a:pPr lvl="1"/>
            <a:r>
              <a:rPr lang="en-US" altLang="en-US" sz="1600" dirty="0" smtClean="0"/>
              <a:t>Dates: July 31, August 1,2 2018</a:t>
            </a:r>
            <a:endParaRPr lang="en-US" altLang="en-US" sz="1600" dirty="0"/>
          </a:p>
          <a:p>
            <a:r>
              <a:rPr lang="en-US" altLang="en-US" sz="2000" dirty="0"/>
              <a:t>Schedule review</a:t>
            </a:r>
          </a:p>
          <a:p>
            <a:r>
              <a:rPr lang="en-US" altLang="en-US" sz="2000" dirty="0"/>
              <a:t>Availability of 11md D1.0 in the IEEE store</a:t>
            </a:r>
          </a:p>
          <a:p>
            <a:pPr lvl="1"/>
            <a:r>
              <a:rPr lang="en-US" altLang="en-US" sz="1800" dirty="0" smtClean="0"/>
              <a:t>Draft 1.0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July 2018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20</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2018 August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July 31, August 1-2, 2018 in Portland Oregon, USA for the purposes of LB232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Emily Qi</a:t>
            </a:r>
          </a:p>
          <a:p>
            <a:pPr>
              <a:lnSpc>
                <a:spcPct val="80000"/>
              </a:lnSpc>
            </a:pPr>
            <a:r>
              <a:rPr lang="en-US" altLang="en-US" sz="2800" dirty="0" smtClean="0"/>
              <a:t>Seconded: Michael </a:t>
            </a:r>
            <a:r>
              <a:rPr lang="en-US" altLang="en-US" sz="2800" dirty="0" err="1" smtClean="0"/>
              <a:t>Montemurro</a:t>
            </a:r>
            <a:endParaRPr lang="en-US" altLang="en-US" sz="2800" dirty="0" smtClean="0"/>
          </a:p>
          <a:p>
            <a:pPr>
              <a:lnSpc>
                <a:spcPct val="80000"/>
              </a:lnSpc>
            </a:pPr>
            <a:r>
              <a:rPr lang="en-US" altLang="en-US" sz="2800" dirty="0" smtClean="0"/>
              <a:t>Result: 9-0-0 Passes</a:t>
            </a: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a:t>LB232 comments </a:t>
            </a:r>
            <a:r>
              <a:rPr lang="en-US" altLang="en-US" sz="2000" dirty="0">
                <a:hlinkClick r:id="rId5"/>
              </a:rPr>
              <a:t>https://</a:t>
            </a:r>
            <a:r>
              <a:rPr lang="en-US" altLang="en-US" sz="2000" dirty="0" smtClean="0">
                <a:hlinkClick r:id="rId5"/>
              </a:rPr>
              <a:t>mentor.ieee.org/802.11/dcn/18/11-18-0611-02-000m-revmd-wg-ballot-comments.xls</a:t>
            </a:r>
            <a:r>
              <a:rPr lang="en-US" altLang="en-US" sz="2000" dirty="0" smtClean="0"/>
              <a:t> </a:t>
            </a:r>
          </a:p>
          <a:p>
            <a:r>
              <a:rPr lang="en-US" altLang="en-US" sz="2000" dirty="0" smtClean="0"/>
              <a:t>Approved PAR: </a:t>
            </a:r>
            <a:r>
              <a:rPr lang="en-US" altLang="en-US" sz="2000" dirty="0">
                <a:hlinkClick r:id="rId6"/>
              </a:rPr>
              <a:t>https://</a:t>
            </a:r>
            <a:r>
              <a:rPr lang="en-US" altLang="en-US" sz="2000" dirty="0" smtClean="0">
                <a:hlinkClick r:id="rId6"/>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31392" y="1295400"/>
            <a:ext cx="5562600" cy="30200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600" dirty="0"/>
              <a:t>Chair’s Welcome, Policy &amp; patent reminder</a:t>
            </a:r>
          </a:p>
          <a:p>
            <a:pPr lvl="1"/>
            <a:r>
              <a:rPr lang="en-US" altLang="en-US" sz="1600" dirty="0"/>
              <a:t>Approve </a:t>
            </a:r>
            <a:r>
              <a:rPr lang="en-US" altLang="en-US" sz="1600" dirty="0" smtClean="0"/>
              <a:t>agenda</a:t>
            </a:r>
            <a:endParaRPr lang="en-US" altLang="en-US" sz="1600" dirty="0"/>
          </a:p>
          <a:p>
            <a:pPr lvl="1"/>
            <a:r>
              <a:rPr lang="en-US" altLang="en-US" sz="1600" dirty="0"/>
              <a:t>Status, Review of Objectives</a:t>
            </a:r>
          </a:p>
          <a:p>
            <a:pPr lvl="1"/>
            <a:r>
              <a:rPr lang="en-US" sz="1600" dirty="0" smtClean="0"/>
              <a:t>Editor Report</a:t>
            </a:r>
          </a:p>
          <a:p>
            <a:pPr lvl="1"/>
            <a:r>
              <a:rPr lang="en-GB" sz="1600" dirty="0"/>
              <a:t>Update: </a:t>
            </a:r>
            <a:r>
              <a:rPr lang="en-US" sz="1600" dirty="0" err="1"/>
              <a:t>Yujin</a:t>
            </a:r>
            <a:r>
              <a:rPr lang="en-US" sz="1600" dirty="0"/>
              <a:t> NOH – 11-18-710 (10 mins)</a:t>
            </a:r>
            <a:endParaRPr lang="en-GB" sz="1600" dirty="0"/>
          </a:p>
          <a:p>
            <a:pPr lvl="1"/>
            <a:r>
              <a:rPr lang="en-US" sz="1600" dirty="0" err="1"/>
              <a:t>Yujin</a:t>
            </a:r>
            <a:r>
              <a:rPr lang="en-US" sz="1600" dirty="0"/>
              <a:t> NOH – 11-18-tbc CIDs 1138, 1139, 1013</a:t>
            </a:r>
            <a:endParaRPr lang="en-GB" sz="1600" dirty="0"/>
          </a:p>
          <a:p>
            <a:pPr lvl="1"/>
            <a:r>
              <a:rPr lang="en-US" altLang="en-US" sz="1600" dirty="0"/>
              <a:t>11-18-1071, 1104- FT CNSA, SAE test vector fixes– </a:t>
            </a:r>
            <a:r>
              <a:rPr lang="en-US" altLang="en-US" sz="1600" dirty="0" err="1"/>
              <a:t>Jouni</a:t>
            </a:r>
            <a:r>
              <a:rPr lang="en-US" altLang="en-US" sz="1600" dirty="0"/>
              <a:t>/Dan</a:t>
            </a:r>
          </a:p>
          <a:p>
            <a:pPr lvl="1"/>
            <a:r>
              <a:rPr lang="en-US" sz="1600" dirty="0" smtClean="0"/>
              <a:t>Emily </a:t>
            </a:r>
            <a:r>
              <a:rPr lang="en-US" sz="1600" dirty="0"/>
              <a:t>QI – 11-18-1043 CID 1486 (10 mins)</a:t>
            </a:r>
            <a:endParaRPr lang="en-GB" sz="1600" dirty="0"/>
          </a:p>
          <a:p>
            <a:pPr lvl="1"/>
            <a:r>
              <a:rPr lang="en-US" sz="1600" dirty="0"/>
              <a:t>11aj editorial </a:t>
            </a:r>
            <a:r>
              <a:rPr lang="en-US" sz="1600" dirty="0" smtClean="0"/>
              <a:t>items – Emily, Edward</a:t>
            </a:r>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295400"/>
            <a:ext cx="4978463"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r>
              <a:rPr lang="en-US" sz="1600" dirty="0"/>
              <a:t>Robert STACEY – 11-18-702 (60 mins</a:t>
            </a:r>
            <a:r>
              <a:rPr lang="en-US" sz="1600" dirty="0" smtClean="0"/>
              <a:t>)</a:t>
            </a:r>
          </a:p>
          <a:p>
            <a:pPr lvl="1">
              <a:lnSpc>
                <a:spcPct val="80000"/>
              </a:lnSpc>
            </a:pPr>
            <a:r>
              <a:rPr lang="en-US" altLang="en-US" sz="1600" dirty="0"/>
              <a:t>11-17-1807 – Nehru BHANDARU</a:t>
            </a:r>
          </a:p>
          <a:p>
            <a:pPr lvl="1">
              <a:lnSpc>
                <a:spcPct val="80000"/>
              </a:lnSpc>
            </a:pPr>
            <a:r>
              <a:rPr lang="en-GB" sz="1600" dirty="0" smtClean="0"/>
              <a:t>Mike </a:t>
            </a:r>
            <a:r>
              <a:rPr lang="en-GB" sz="1600" dirty="0"/>
              <a:t>MONTEMURRO – PHY/Security CIDs </a:t>
            </a:r>
            <a:r>
              <a:rPr lang="en-US" sz="1600" dirty="0"/>
              <a:t>11-18-0899 </a:t>
            </a:r>
            <a:endParaRPr lang="en-GB" sz="1600" dirty="0"/>
          </a:p>
          <a:p>
            <a:pPr lvl="1"/>
            <a:endParaRPr lang="en-US" sz="1600" dirty="0" smtClean="0"/>
          </a:p>
          <a:p>
            <a:pPr lvl="1">
              <a:lnSpc>
                <a:spcPct val="80000"/>
              </a:lnSpc>
            </a:pPr>
            <a:endParaRPr lang="en-US" altLang="en-US" sz="1800" dirty="0" smtClean="0"/>
          </a:p>
        </p:txBody>
      </p:sp>
      <p:sp>
        <p:nvSpPr>
          <p:cNvPr id="8" name="Rectangle 19"/>
          <p:cNvSpPr>
            <a:spLocks noChangeArrowheads="1"/>
          </p:cNvSpPr>
          <p:nvPr/>
        </p:nvSpPr>
        <p:spPr bwMode="auto">
          <a:xfrm>
            <a:off x="1231392" y="4648200"/>
            <a:ext cx="53340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Tuesday PM1</a:t>
            </a:r>
          </a:p>
          <a:p>
            <a:pPr lvl="1">
              <a:lnSpc>
                <a:spcPct val="80000"/>
              </a:lnSpc>
            </a:pPr>
            <a:r>
              <a:rPr lang="en-US" altLang="en-US" sz="1600" dirty="0"/>
              <a:t>Obsolete CIDs (see next slide)</a:t>
            </a:r>
          </a:p>
          <a:p>
            <a:pPr lvl="1">
              <a:lnSpc>
                <a:spcPct val="80000"/>
              </a:lnSpc>
            </a:pPr>
            <a:r>
              <a:rPr lang="en-US" sz="1600" dirty="0" err="1" smtClean="0"/>
              <a:t>Youhan</a:t>
            </a:r>
            <a:r>
              <a:rPr lang="en-US" sz="1600" dirty="0" smtClean="0"/>
              <a:t> </a:t>
            </a:r>
            <a:r>
              <a:rPr lang="en-US" sz="1600" dirty="0"/>
              <a:t>KIM – CID 1374 (15 mins)</a:t>
            </a:r>
            <a:endParaRPr lang="en-GB" sz="1600" dirty="0"/>
          </a:p>
          <a:p>
            <a:pPr lvl="1">
              <a:lnSpc>
                <a:spcPct val="80000"/>
              </a:lnSpc>
            </a:pPr>
            <a:r>
              <a:rPr lang="en-GB" sz="1600" dirty="0" err="1"/>
              <a:t>Sigurd</a:t>
            </a:r>
            <a:r>
              <a:rPr lang="en-GB" sz="1600" dirty="0"/>
              <a:t> S 11-18-701 CIDs 1359 (15 mins)</a:t>
            </a:r>
          </a:p>
          <a:p>
            <a:pPr lvl="1">
              <a:lnSpc>
                <a:spcPct val="80000"/>
              </a:lnSpc>
            </a:pPr>
            <a:r>
              <a:rPr lang="en-GB" sz="1600" dirty="0"/>
              <a:t>Sean COFFEY – 11-18-1048 (60 mins</a:t>
            </a:r>
            <a:r>
              <a:rPr lang="en-GB" sz="1600" dirty="0" smtClean="0"/>
              <a:t>)</a:t>
            </a:r>
          </a:p>
          <a:p>
            <a:pPr lvl="1">
              <a:lnSpc>
                <a:spcPct val="80000"/>
              </a:lnSpc>
            </a:pPr>
            <a:r>
              <a:rPr lang="en-US" sz="1600" dirty="0"/>
              <a:t>11-18-0885 – CID 1364</a:t>
            </a:r>
            <a:endParaRPr lang="en-GB" sz="1600" dirty="0"/>
          </a:p>
          <a:p>
            <a:pPr lvl="1">
              <a:lnSpc>
                <a:spcPct val="80000"/>
              </a:lnSpc>
            </a:pPr>
            <a:endParaRPr lang="en-GB" sz="1600" dirty="0"/>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33368" y="5070940"/>
            <a:ext cx="5129201" cy="1253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a:t>
            </a:r>
            <a:endParaRPr lang="en-US" altLang="en-US" sz="1600" dirty="0" smtClean="0"/>
          </a:p>
          <a:p>
            <a:pPr lvl="1">
              <a:lnSpc>
                <a:spcPct val="80000"/>
              </a:lnSpc>
            </a:pPr>
            <a:r>
              <a:rPr lang="en-US" altLang="en-US" sz="1600" dirty="0" smtClean="0"/>
              <a:t>Comment Resolution</a:t>
            </a:r>
          </a:p>
          <a:p>
            <a:pPr lvl="1">
              <a:lnSpc>
                <a:spcPct val="80000"/>
              </a:lnSpc>
            </a:pPr>
            <a:r>
              <a:rPr lang="en-US" altLang="en-US" sz="1600" dirty="0" smtClean="0"/>
              <a:t>Motions</a:t>
            </a:r>
          </a:p>
          <a:p>
            <a:pPr lvl="1">
              <a:lnSpc>
                <a:spcPct val="80000"/>
              </a:lnSpc>
            </a:pPr>
            <a:r>
              <a:rPr lang="en-US" altLang="en-US" sz="1600" dirty="0" smtClean="0"/>
              <a:t>Plans </a:t>
            </a:r>
            <a:r>
              <a:rPr lang="en-US" altLang="en-US" sz="1600" dirty="0"/>
              <a:t>for </a:t>
            </a:r>
            <a:r>
              <a:rPr lang="en-US" altLang="en-US" sz="1600" dirty="0" smtClean="0"/>
              <a:t>July </a:t>
            </a:r>
            <a:r>
              <a:rPr lang="en-US" altLang="en-US" sz="1600" dirty="0"/>
              <a:t>2018 – </a:t>
            </a:r>
            <a:r>
              <a:rPr lang="en-US" altLang="en-US" sz="1600" dirty="0" smtClean="0"/>
              <a:t>September 2018, Adjourn</a:t>
            </a:r>
            <a:endParaRPr lang="en-US" altLang="en-US" sz="1600" dirty="0"/>
          </a:p>
        </p:txBody>
      </p:sp>
      <p:sp>
        <p:nvSpPr>
          <p:cNvPr id="10" name="Rectangle 35"/>
          <p:cNvSpPr>
            <a:spLocks noChangeArrowheads="1"/>
          </p:cNvSpPr>
          <p:nvPr/>
        </p:nvSpPr>
        <p:spPr bwMode="auto">
          <a:xfrm>
            <a:off x="6933368" y="3132526"/>
            <a:ext cx="4876800" cy="18630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PM2 </a:t>
            </a:r>
          </a:p>
          <a:p>
            <a:pPr lvl="1">
              <a:lnSpc>
                <a:spcPct val="80000"/>
              </a:lnSpc>
            </a:pPr>
            <a:r>
              <a:rPr lang="en-US" altLang="en-US" sz="1600" dirty="0" smtClean="0"/>
              <a:t>Motions</a:t>
            </a:r>
          </a:p>
          <a:p>
            <a:pPr lvl="1">
              <a:lnSpc>
                <a:spcPct val="80000"/>
              </a:lnSpc>
            </a:pPr>
            <a:r>
              <a:rPr lang="en-GB" sz="1600" dirty="0" smtClean="0"/>
              <a:t>11-18-898 </a:t>
            </a:r>
            <a:r>
              <a:rPr lang="en-GB" sz="1600" dirty="0" smtClean="0"/>
              <a:t>– DMG CID 1182 – Hiroyuki MOTOZUKA</a:t>
            </a:r>
          </a:p>
          <a:p>
            <a:pPr lvl="1">
              <a:lnSpc>
                <a:spcPct val="80000"/>
              </a:lnSpc>
            </a:pPr>
            <a:r>
              <a:rPr lang="en-GB" sz="1600" dirty="0" smtClean="0"/>
              <a:t>Available presentations re:11-18-1099,11-18-1100 – 11ah additional comments</a:t>
            </a:r>
          </a:p>
          <a:p>
            <a:pPr lvl="1">
              <a:lnSpc>
                <a:spcPct val="80000"/>
              </a:lnSpc>
            </a:pPr>
            <a:r>
              <a:rPr lang="en-US" sz="1600" dirty="0" smtClean="0"/>
              <a:t>Carlos </a:t>
            </a:r>
            <a:r>
              <a:rPr lang="en-US" sz="1600" dirty="0"/>
              <a:t>CORDEIRO – 11-18-1178</a:t>
            </a:r>
            <a:endParaRPr lang="en-GB" sz="1600" dirty="0"/>
          </a:p>
          <a:p>
            <a:pPr lvl="1">
              <a:lnSpc>
                <a:spcPct val="80000"/>
              </a:lnSpc>
            </a:pPr>
            <a:endParaRPr lang="en-GB" sz="1600" dirty="0" smtClean="0"/>
          </a:p>
          <a:p>
            <a:pPr lvl="1">
              <a:lnSpc>
                <a:spcPct val="80000"/>
              </a:lnSpc>
            </a:pPr>
            <a:endParaRPr lang="en-GB" sz="1600"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2: Obsolete CIDs</a:t>
            </a:r>
            <a:endParaRPr lang="en-US" altLang="en-US" dirty="0"/>
          </a:p>
        </p:txBody>
      </p:sp>
      <p:graphicFrame>
        <p:nvGraphicFramePr>
          <p:cNvPr id="2" name="Table 1"/>
          <p:cNvGraphicFramePr>
            <a:graphicFrameLocks noGrp="1"/>
          </p:cNvGraphicFramePr>
          <p:nvPr>
            <p:extLst>
              <p:ext uri="{D42A27DB-BD31-4B8C-83A1-F6EECF244321}">
                <p14:modId xmlns:p14="http://schemas.microsoft.com/office/powerpoint/2010/main" val="1621197238"/>
              </p:ext>
            </p:extLst>
          </p:nvPr>
        </p:nvGraphicFramePr>
        <p:xfrm>
          <a:off x="1028700" y="1587365"/>
          <a:ext cx="10134600" cy="4013200"/>
        </p:xfrm>
        <a:graphic>
          <a:graphicData uri="http://schemas.openxmlformats.org/drawingml/2006/table">
            <a:tbl>
              <a:tblPr firstRow="1" bandRow="1">
                <a:tableStyleId>{5C22544A-7EE6-4342-B048-85BDC9FD1C3A}</a:tableStyleId>
              </a:tblPr>
              <a:tblGrid>
                <a:gridCol w="2032000"/>
                <a:gridCol w="2032000"/>
                <a:gridCol w="1231900"/>
                <a:gridCol w="4838700"/>
              </a:tblGrid>
              <a:tr h="370840">
                <a:tc>
                  <a:txBody>
                    <a:bodyPr/>
                    <a:lstStyle/>
                    <a:p>
                      <a:r>
                        <a:rPr lang="en-US" dirty="0" smtClean="0"/>
                        <a:t>CID</a:t>
                      </a:r>
                      <a:endParaRPr lang="en-GB" dirty="0"/>
                    </a:p>
                  </a:txBody>
                  <a:tcPr/>
                </a:tc>
                <a:tc>
                  <a:txBody>
                    <a:bodyPr/>
                    <a:lstStyle/>
                    <a:p>
                      <a:r>
                        <a:rPr lang="en-US" dirty="0" smtClean="0"/>
                        <a:t>Topic</a:t>
                      </a:r>
                      <a:endParaRPr lang="en-GB" dirty="0"/>
                    </a:p>
                  </a:txBody>
                  <a:tcPr/>
                </a:tc>
                <a:tc>
                  <a:txBody>
                    <a:bodyPr/>
                    <a:lstStyle/>
                    <a:p>
                      <a:r>
                        <a:rPr lang="en-US" dirty="0" smtClean="0"/>
                        <a:t>Document</a:t>
                      </a:r>
                      <a:endParaRPr lang="en-GB" dirty="0"/>
                    </a:p>
                  </a:txBody>
                  <a:tcPr/>
                </a:tc>
                <a:tc>
                  <a:txBody>
                    <a:bodyPr/>
                    <a:lstStyle/>
                    <a:p>
                      <a:r>
                        <a:rPr lang="en-US" dirty="0" smtClean="0"/>
                        <a:t>Status</a:t>
                      </a:r>
                      <a:endParaRPr lang="en-GB" dirty="0"/>
                    </a:p>
                  </a:txBody>
                  <a:tcPr/>
                </a:tc>
              </a:tr>
              <a:tr h="370840">
                <a:tc>
                  <a:txBody>
                    <a:bodyPr/>
                    <a:lstStyle/>
                    <a:p>
                      <a:r>
                        <a:rPr lang="en-US" dirty="0" smtClean="0"/>
                        <a:t>1377</a:t>
                      </a:r>
                      <a:endParaRPr lang="en-GB" dirty="0"/>
                    </a:p>
                  </a:txBody>
                  <a:tcPr/>
                </a:tc>
                <a:tc>
                  <a:txBody>
                    <a:bodyPr/>
                    <a:lstStyle/>
                    <a:p>
                      <a:r>
                        <a:rPr lang="en-US" dirty="0" smtClean="0"/>
                        <a:t>HT-delayed BA</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1378</a:t>
                      </a:r>
                      <a:endParaRPr lang="en-GB" dirty="0"/>
                    </a:p>
                  </a:txBody>
                  <a:tcPr/>
                </a:tc>
                <a:tc>
                  <a:txBody>
                    <a:bodyPr/>
                    <a:lstStyle/>
                    <a:p>
                      <a:r>
                        <a:rPr lang="en-US" dirty="0" smtClean="0"/>
                        <a:t>PSMP</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a:t>
                      </a:r>
                      <a:r>
                        <a:rPr lang="en-US" sz="1400" baseline="0" dirty="0" smtClean="0"/>
                        <a:t> </a:t>
                      </a:r>
                      <a:r>
                        <a:rPr lang="en-GB" sz="1400" kern="1200" dirty="0" smtClean="0">
                          <a:solidFill>
                            <a:schemeClr val="dk1"/>
                          </a:solidFill>
                          <a:effectLst/>
                          <a:latin typeface="+mn-lt"/>
                          <a:ea typeface="+mn-ea"/>
                          <a:cs typeface="+mn-cs"/>
                        </a:rPr>
                        <a:t>HT-delayed BA – was obsolete in 802.11-2016, 11ah adds reference; need more investigation: retain obsolete Table 11-4) or remove or un-obsolete; Mike to contact </a:t>
                      </a:r>
                      <a:r>
                        <a:rPr lang="en-GB" sz="1400" kern="1200" dirty="0" err="1" smtClean="0">
                          <a:solidFill>
                            <a:schemeClr val="dk1"/>
                          </a:solidFill>
                          <a:effectLst/>
                          <a:latin typeface="+mn-lt"/>
                          <a:ea typeface="+mn-ea"/>
                          <a:cs typeface="+mn-cs"/>
                        </a:rPr>
                        <a:t>Yongho</a:t>
                      </a:r>
                      <a:r>
                        <a:rPr lang="en-GB" sz="1400" kern="1200" dirty="0" smtClean="0">
                          <a:solidFill>
                            <a:schemeClr val="dk1"/>
                          </a:solidFill>
                          <a:effectLst/>
                          <a:latin typeface="+mn-lt"/>
                          <a:ea typeface="+mn-ea"/>
                          <a:cs typeface="+mn-cs"/>
                        </a:rPr>
                        <a:t> for clarification on 11ah use.</a:t>
                      </a:r>
                    </a:p>
                  </a:txBody>
                  <a:tcPr/>
                </a:tc>
              </a:tr>
              <a:tr h="370840">
                <a:tc>
                  <a:txBody>
                    <a:bodyPr/>
                    <a:lstStyle/>
                    <a:p>
                      <a:r>
                        <a:rPr lang="en-US" dirty="0" smtClean="0"/>
                        <a:t>1006, 1410, 1411</a:t>
                      </a:r>
                      <a:endParaRPr lang="en-GB" dirty="0"/>
                    </a:p>
                  </a:txBody>
                  <a:tcPr/>
                </a:tc>
                <a:tc>
                  <a:txBody>
                    <a:bodyPr/>
                    <a:lstStyle/>
                    <a:p>
                      <a:r>
                        <a:rPr lang="en-US" dirty="0" smtClean="0"/>
                        <a:t>WEP</a:t>
                      </a:r>
                      <a:endParaRPr lang="en-GB" dirty="0"/>
                    </a:p>
                  </a:txBody>
                  <a:tcPr/>
                </a:tc>
                <a:tc>
                  <a:txBody>
                    <a:bodyPr/>
                    <a:lstStyle/>
                    <a:p>
                      <a:r>
                        <a:rPr lang="en-US" dirty="0" smtClean="0"/>
                        <a:t>11-18-652</a:t>
                      </a:r>
                      <a:endParaRPr lang="en-GB" dirty="0"/>
                    </a:p>
                  </a:txBody>
                  <a:tcPr/>
                </a:tc>
                <a:tc>
                  <a:txBody>
                    <a:bodyPr/>
                    <a:lstStyle/>
                    <a:p>
                      <a:r>
                        <a:rPr lang="en-US" sz="1400" dirty="0" err="1" smtClean="0"/>
                        <a:t>TGmd</a:t>
                      </a:r>
                      <a:r>
                        <a:rPr lang="en-US" sz="1400" dirty="0" smtClean="0"/>
                        <a:t> FLL </a:t>
                      </a:r>
                      <a:r>
                        <a:rPr lang="en-US" sz="1400" dirty="0" err="1" smtClean="0"/>
                        <a:t>adhoc</a:t>
                      </a:r>
                      <a:r>
                        <a:rPr lang="en-US" sz="1400" dirty="0" smtClean="0"/>
                        <a:t>: Motion</a:t>
                      </a:r>
                      <a:r>
                        <a:rPr lang="en-US" sz="1400" baseline="0" dirty="0" smtClean="0"/>
                        <a:t> in July</a:t>
                      </a:r>
                      <a:endParaRPr lang="en-GB" sz="1400" dirty="0"/>
                    </a:p>
                  </a:txBody>
                  <a:tcPr/>
                </a:tc>
              </a:tr>
              <a:tr h="370840">
                <a:tc>
                  <a:txBody>
                    <a:bodyPr/>
                    <a:lstStyle/>
                    <a:p>
                      <a:r>
                        <a:rPr lang="en-US" dirty="0" smtClean="0"/>
                        <a:t>1412</a:t>
                      </a:r>
                      <a:endParaRPr lang="en-GB" dirty="0"/>
                    </a:p>
                  </a:txBody>
                  <a:tcPr/>
                </a:tc>
                <a:tc>
                  <a:txBody>
                    <a:bodyPr/>
                    <a:lstStyle/>
                    <a:p>
                      <a:r>
                        <a:rPr lang="en-US" dirty="0" smtClean="0"/>
                        <a:t>Dual Beacon and Dual CTS</a:t>
                      </a:r>
                      <a:endParaRPr lang="en-GB" dirty="0"/>
                    </a:p>
                  </a:txBody>
                  <a:tcPr/>
                </a:tc>
                <a:tc>
                  <a:txBody>
                    <a:bodyPr/>
                    <a:lstStyle/>
                    <a:p>
                      <a:endParaRPr lang="en-GB"/>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smtClean="0"/>
                        <a:t>TGmd</a:t>
                      </a:r>
                      <a:r>
                        <a:rPr lang="en-US" sz="1400" dirty="0" smtClean="0"/>
                        <a:t> FLL </a:t>
                      </a:r>
                      <a:r>
                        <a:rPr lang="en-US" sz="1400" dirty="0" err="1" smtClean="0"/>
                        <a:t>adhoc</a:t>
                      </a:r>
                      <a:r>
                        <a:rPr lang="en-US" sz="1400" dirty="0" smtClean="0"/>
                        <a:t>: </a:t>
                      </a:r>
                      <a:r>
                        <a:rPr lang="en-GB" sz="1400" kern="1200" dirty="0" smtClean="0">
                          <a:solidFill>
                            <a:schemeClr val="dk1"/>
                          </a:solidFill>
                          <a:effectLst/>
                          <a:latin typeface="+mn-lt"/>
                          <a:ea typeface="+mn-ea"/>
                          <a:cs typeface="+mn-cs"/>
                        </a:rPr>
                        <a:t>Dorothy to email reflector; currently deprecated, comment proposes to make obsolete, not delete</a:t>
                      </a:r>
                    </a:p>
                  </a:txBody>
                  <a:tcPr/>
                </a:tc>
              </a:tr>
              <a:tr h="370840">
                <a:tc>
                  <a:txBody>
                    <a:bodyPr/>
                    <a:lstStyle/>
                    <a:p>
                      <a:r>
                        <a:rPr lang="en-US" dirty="0" smtClean="0"/>
                        <a:t>1504</a:t>
                      </a:r>
                      <a:endParaRPr lang="en-GB" dirty="0"/>
                    </a:p>
                  </a:txBody>
                  <a:tcPr/>
                </a:tc>
                <a:tc>
                  <a:txBody>
                    <a:bodyPr/>
                    <a:lstStyle/>
                    <a:p>
                      <a:r>
                        <a:rPr lang="en-US" dirty="0" smtClean="0"/>
                        <a:t>STKSA</a:t>
                      </a:r>
                      <a:endParaRPr lang="en-GB" dirty="0"/>
                    </a:p>
                  </a:txBody>
                  <a:tcPr/>
                </a:tc>
                <a:tc>
                  <a:txBody>
                    <a:bodyPr/>
                    <a:lstStyle/>
                    <a:p>
                      <a:r>
                        <a:rPr lang="en-US" dirty="0" smtClean="0"/>
                        <a:t>11-18-480</a:t>
                      </a:r>
                      <a:endParaRPr lang="en-GB" dirty="0"/>
                    </a:p>
                  </a:txBody>
                  <a:tcPr/>
                </a:tc>
                <a:tc>
                  <a:txBody>
                    <a:bodyPr/>
                    <a:lstStyle/>
                    <a:p>
                      <a:r>
                        <a:rPr lang="en-US" dirty="0" smtClean="0"/>
                        <a:t>Direction: Accept, Assignee:</a:t>
                      </a:r>
                      <a:r>
                        <a:rPr lang="en-US" baseline="0" dirty="0" smtClean="0"/>
                        <a:t> Menzo Wentink</a:t>
                      </a:r>
                      <a:endParaRPr lang="en-GB" dirty="0"/>
                    </a:p>
                  </a:txBody>
                  <a:tcPr/>
                </a:tc>
              </a:tr>
              <a:tr h="370840">
                <a:tc>
                  <a:txBody>
                    <a:bodyPr/>
                    <a:lstStyle/>
                    <a:p>
                      <a:r>
                        <a:rPr lang="en-US" dirty="0" smtClean="0"/>
                        <a:t>1445</a:t>
                      </a:r>
                      <a:endParaRPr lang="en-GB" dirty="0"/>
                    </a:p>
                  </a:txBody>
                  <a:tcPr/>
                </a:tc>
                <a:tc>
                  <a:txBody>
                    <a:bodyPr/>
                    <a:lstStyle/>
                    <a:p>
                      <a:r>
                        <a:rPr lang="en-US" dirty="0" smtClean="0"/>
                        <a:t>Operating Classes</a:t>
                      </a:r>
                      <a:endParaRPr lang="en-GB" dirty="0"/>
                    </a:p>
                  </a:txBody>
                  <a:tcPr/>
                </a:tc>
                <a:tc>
                  <a:txBody>
                    <a:bodyPr/>
                    <a:lstStyle/>
                    <a:p>
                      <a:endParaRPr lang="en-GB"/>
                    </a:p>
                  </a:txBody>
                  <a:tcPr/>
                </a:tc>
                <a:tc>
                  <a:txBody>
                    <a:bodyPr/>
                    <a:lstStyle/>
                    <a:p>
                      <a:r>
                        <a:rPr lang="en-US" dirty="0" smtClean="0"/>
                        <a:t>Direction: Reject, Assignee: Peter </a:t>
                      </a:r>
                      <a:r>
                        <a:rPr lang="en-US" dirty="0" err="1" smtClean="0"/>
                        <a:t>Ecclesine</a:t>
                      </a:r>
                      <a:endParaRPr lang="en-GB" dirty="0"/>
                    </a:p>
                  </a:txBody>
                  <a:tcPr/>
                </a:tc>
              </a:tr>
            </a:tbl>
          </a:graphicData>
        </a:graphic>
      </p:graphicFrame>
    </p:spTree>
    <p:extLst>
      <p:ext uri="{BB962C8B-B14F-4D97-AF65-F5344CB8AC3E}">
        <p14:creationId xmlns:p14="http://schemas.microsoft.com/office/powerpoint/2010/main" val="6782779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500865</TotalTime>
  <Words>2024</Words>
  <Application>Microsoft Office PowerPoint</Application>
  <PresentationFormat>Widescreen</PresentationFormat>
  <Paragraphs>418</Paragraphs>
  <Slides>21</Slides>
  <Notes>18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31" baseType="lpstr">
      <vt:lpstr>MS Gothic</vt:lpstr>
      <vt:lpstr>MS PGothic</vt:lpstr>
      <vt:lpstr>Arial</vt:lpstr>
      <vt:lpstr>Calibri</vt:lpstr>
      <vt:lpstr>Helvetica</vt:lpstr>
      <vt:lpstr>Monotype Sorts</vt:lpstr>
      <vt:lpstr>Times New Roman</vt:lpstr>
      <vt:lpstr>Wingdings</vt:lpstr>
      <vt:lpstr>802-11-Submission</vt:lpstr>
      <vt:lpstr>Document</vt:lpstr>
      <vt:lpstr>IEEE 802.11 TGmd July 2018 Agenda</vt:lpstr>
      <vt:lpstr>Abstract</vt:lpstr>
      <vt:lpstr>TGmd Agenda - 1</vt:lpstr>
      <vt:lpstr>TGmd Agenda – 2: Obsolete CIDs</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Standard and Amendment Ratification</vt:lpstr>
      <vt:lpstr>Current TGmd Schedule</vt:lpstr>
      <vt:lpstr>TGmd – Snapshot slide</vt:lpstr>
      <vt:lpstr>Approve prior TGmd minutes</vt:lpstr>
      <vt:lpstr>Motion 54 – Teleconference CIDs</vt:lpstr>
      <vt:lpstr>Motion 54 – Teleconference CIDs – Annex R ESP; 11-17-1192r22</vt:lpstr>
      <vt:lpstr>Incorporate Table 20-15 value correction (transposition of digits)</vt:lpstr>
      <vt:lpstr>Incorporate 11-17-1807r11 –MITM attack mitigation</vt:lpstr>
      <vt:lpstr>July 2018 – Sept 2018 Meeting Planning</vt:lpstr>
      <vt:lpstr>Motion: 2018 August Ad-hoc</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May 2018</cp:keywords>
  <cp:lastModifiedBy>Stanley, Dorothy</cp:lastModifiedBy>
  <cp:revision>3211</cp:revision>
  <cp:lastPrinted>1998-02-10T13:28:06Z</cp:lastPrinted>
  <dcterms:created xsi:type="dcterms:W3CDTF">2005-01-04T21:26:55Z</dcterms:created>
  <dcterms:modified xsi:type="dcterms:W3CDTF">2018-07-09T07:03:09Z</dcterms:modified>
</cp:coreProperties>
</file>