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381" r:id="rId22"/>
    <p:sldId id="395" r:id="rId23"/>
    <p:sldId id="437" r:id="rId24"/>
    <p:sldId id="438" r:id="rId25"/>
    <p:sldId id="439" r:id="rId26"/>
    <p:sldId id="440" r:id="rId27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FF"/>
    <a:srgbClr val="FF00FF"/>
    <a:srgbClr val="FF33CC"/>
    <a:srgbClr val="00CC99"/>
    <a:srgbClr val="FFFFCC"/>
    <a:srgbClr val="FF97DA"/>
    <a:srgbClr val="99FF66"/>
    <a:srgbClr val="99CCFF"/>
    <a:srgbClr val="85F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176" autoAdjust="0"/>
    <p:restoredTop sz="95394" autoAdjust="0"/>
  </p:normalViewPr>
  <p:slideViewPr>
    <p:cSldViewPr>
      <p:cViewPr varScale="1">
        <p:scale>
          <a:sx n="70" d="100"/>
          <a:sy n="70" d="100"/>
        </p:scale>
        <p:origin x="10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802.11-18/1026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802.11-18/1026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802.11-18/1026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2018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802.11-18/1026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802.11-18/1026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2018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802.11-18/1026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2018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802.11-18/1026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802.11-18/1026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2018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802.11-18/1026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802.11-18/1026r0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8/19-18-0044-01-0000-sub-1ghz-ig-agenda.xls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Binary_Worksheet1.xlsb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087-00-0000-liaison-re-20180615-wi-fi-alliance-coexistence-test-plan-for-lte-laa.doc" TargetMode="External"/><Relationship Id="rId2" Type="http://schemas.openxmlformats.org/officeDocument/2006/relationships/hyperlink" Target="https://mentor.ieee.org/802.11/dcn/18/11-18-1106-00-0000-liaison-wba-communication-to-ieee-802-11-on-802-11ax-enhanced-wi-fi-wba-workstream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8-1027" TargetMode="External"/><Relationship Id="rId3" Type="http://schemas.openxmlformats.org/officeDocument/2006/relationships/hyperlink" Target="https://mentor.ieee.org/802.11/dcn/11-18-1026" TargetMode="External"/><Relationship Id="rId7" Type="http://schemas.openxmlformats.org/officeDocument/2006/relationships/hyperlink" Target="https://mentor.ieee.org/802.11/dcn/11-18-1065" TargetMode="External"/><Relationship Id="rId2" Type="http://schemas.openxmlformats.org/officeDocument/2006/relationships/hyperlink" Target="https://mentor.ieee.org/802.11/dcn/11-18-102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8-1057" TargetMode="External"/><Relationship Id="rId5" Type="http://schemas.openxmlformats.org/officeDocument/2006/relationships/hyperlink" Target="https://mentor.ieee.org/802.11/dcn/11-18-1064" TargetMode="External"/><Relationship Id="rId10" Type="http://schemas.openxmlformats.org/officeDocument/2006/relationships/hyperlink" Target="https://mentor.ieee.org/802.11/dcn/11-18-1060" TargetMode="External"/><Relationship Id="rId4" Type="http://schemas.openxmlformats.org/officeDocument/2006/relationships/hyperlink" Target="https://mentor.ieee.org/802.11/dcn/11-18-1058" TargetMode="External"/><Relationship Id="rId9" Type="http://schemas.openxmlformats.org/officeDocument/2006/relationships/hyperlink" Target="https://mentor.ieee.org/802.11/dcn/11-18-1059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8/18-18-0049-00-0000-fcc-pn-expanding-flexible-use-of-3-7-4-2-ghz-band-gn-18-122-da-18-446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July 2018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2018-07-08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7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18-19/0049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Meeting times: Tuesday </a:t>
            </a:r>
            <a:r>
              <a:rPr lang="en-US" altLang="en-US" dirty="0" smtClean="0"/>
              <a:t> AM1, Tues AM2</a:t>
            </a:r>
            <a:r>
              <a:rPr lang="en-US" altLang="en-US" dirty="0"/>
              <a:t>, </a:t>
            </a:r>
            <a:r>
              <a:rPr lang="en-US" altLang="en-US" dirty="0" smtClean="0"/>
              <a:t>Weds </a:t>
            </a:r>
            <a:r>
              <a:rPr lang="en-US" altLang="en-US" dirty="0"/>
              <a:t>AM1,  </a:t>
            </a:r>
            <a:r>
              <a:rPr lang="en-US" altLang="en-US" dirty="0" smtClean="0"/>
              <a:t>Thurs PM1 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Sub-1GHz Coexistence Interest Group, see </a:t>
            </a:r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mentor.ieee.org/802.19/dcn/18/19-18-0044-01-0000-sub-1ghz-ig-agenda.xlsx</a:t>
            </a:r>
            <a:r>
              <a:rPr lang="en-US" sz="1800" dirty="0" smtClean="0"/>
              <a:t>  </a:t>
            </a:r>
            <a:r>
              <a:rPr lang="en-US" sz="1800" dirty="0" smtClean="0"/>
              <a:t>Tues AM2, Weds AM1</a:t>
            </a:r>
            <a:endParaRPr lang="en-US" sz="180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6647200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4385980"/>
              </p:ext>
            </p:extLst>
          </p:nvPr>
        </p:nvGraphicFramePr>
        <p:xfrm>
          <a:off x="533401" y="4114800"/>
          <a:ext cx="5181600" cy="227266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Broadcast Services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EHT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Full Duplex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NGV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V2X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ECR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Ethernet Cabling Requirements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3621033"/>
              </p:ext>
            </p:extLst>
          </p:nvPr>
        </p:nvGraphicFramePr>
        <p:xfrm>
          <a:off x="6324600" y="2133600"/>
          <a:ext cx="5668299" cy="3229920"/>
        </p:xfrm>
        <a:graphic>
          <a:graphicData uri="http://schemas.openxmlformats.org/drawingml/2006/table">
            <a:tbl>
              <a:tblPr/>
              <a:tblGrid>
                <a:gridCol w="827176"/>
                <a:gridCol w="1113185"/>
                <a:gridCol w="3727938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229565"/>
              </p:ext>
            </p:extLst>
          </p:nvPr>
        </p:nvGraphicFramePr>
        <p:xfrm>
          <a:off x="2954528" y="1524000"/>
          <a:ext cx="6045200" cy="3667833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2343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519446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3489228"/>
              </p:ext>
            </p:extLst>
          </p:nvPr>
        </p:nvGraphicFramePr>
        <p:xfrm>
          <a:off x="152400" y="733482"/>
          <a:ext cx="11734800" cy="5581114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 CHEN,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EASTLAKE, 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SERAFIMOVSKI (TBC)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EHT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Montemurro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GILB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Kome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OTERI</a:t>
                      </a:r>
                      <a:endParaRPr kumimoji="0" 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Jing MA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ECR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 TBC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620000" y="1545706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5432539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4223778" y="4241027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4204912" y="236012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4221844" y="2961484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2987724" y="4294071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Ex. High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Throughput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4204912" y="1708168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3041227" y="2377340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Broadcast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Services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(BCS)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8" name="AutoShape 46"/>
          <p:cNvSpPr>
            <a:spLocks noChangeArrowheads="1"/>
          </p:cNvSpPr>
          <p:nvPr/>
        </p:nvSpPr>
        <p:spPr bwMode="auto">
          <a:xfrm>
            <a:off x="2992868" y="4974339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Full Duplex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(FD)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3003550" y="3649419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Next Gen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V2X 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13705" y="4868092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289560"/>
              </p:ext>
            </p:extLst>
          </p:nvPr>
        </p:nvGraphicFramePr>
        <p:xfrm>
          <a:off x="750357" y="1676400"/>
          <a:ext cx="10908243" cy="40226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5343"/>
                <a:gridCol w="1084622"/>
                <a:gridCol w="1175008"/>
                <a:gridCol w="978506"/>
                <a:gridCol w="630221"/>
                <a:gridCol w="765268"/>
                <a:gridCol w="765268"/>
                <a:gridCol w="765268"/>
                <a:gridCol w="969300"/>
                <a:gridCol w="720252"/>
                <a:gridCol w="606252"/>
                <a:gridCol w="765268"/>
                <a:gridCol w="917667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Ballot</a:t>
                      </a:r>
                      <a:r>
                        <a:rPr lang="en-GB" sz="2000" b="1" baseline="0" dirty="0" smtClean="0">
                          <a:latin typeface="Arial Narrow" panose="020B0606020202030204" pitchFamily="34" charset="0"/>
                        </a:rPr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233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Arial Narrow" panose="020B0606020202030204" pitchFamily="34" charset="0"/>
                        </a:rPr>
                        <a:t>TGax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06-01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2154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303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212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36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86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Pass</a:t>
                      </a:r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2018-03-09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180776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73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38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303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July 2018.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2062163" y="631825"/>
            <a:ext cx="7772400" cy="533400"/>
          </a:xfrm>
        </p:spPr>
        <p:txBody>
          <a:bodyPr/>
          <a:lstStyle/>
          <a:p>
            <a:r>
              <a:rPr lang="en-GB" sz="2400" dirty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320623"/>
              </p:ext>
            </p:extLst>
          </p:nvPr>
        </p:nvGraphicFramePr>
        <p:xfrm>
          <a:off x="1833563" y="1828800"/>
          <a:ext cx="8001000" cy="463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79" name="Binary Worksheet" r:id="rId4" imgW="7385038" imgH="3917781" progId="Excel.SheetBinaryMacroEnabled.12">
                  <p:embed/>
                </p:oleObj>
              </mc:Choice>
              <mc:Fallback>
                <p:oleObj name="Binary Worksheet" r:id="rId4" imgW="7385038" imgH="3917781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3563" y="1828800"/>
                        <a:ext cx="8001000" cy="463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397" y="1277146"/>
            <a:ext cx="9297206" cy="50784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744603" y="685800"/>
            <a:ext cx="1263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be</a:t>
            </a:r>
          </a:p>
          <a:p>
            <a:r>
              <a:rPr lang="en-US" dirty="0" smtClean="0"/>
              <a:t>updated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2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33400"/>
          </a:xfrm>
        </p:spPr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214109"/>
            <a:ext cx="10134600" cy="52613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44603" y="685800"/>
            <a:ext cx="1263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be</a:t>
            </a:r>
          </a:p>
          <a:p>
            <a:r>
              <a:rPr lang="en-US" dirty="0" smtClean="0"/>
              <a:t>updated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2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634" y="837975"/>
            <a:ext cx="10656732" cy="51820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44603" y="685800"/>
            <a:ext cx="1263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be</a:t>
            </a:r>
          </a:p>
          <a:p>
            <a:r>
              <a:rPr lang="en-US" dirty="0" smtClean="0"/>
              <a:t>updated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6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828800" y="498179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/>
          </p:nvPr>
        </p:nvGraphicFramePr>
        <p:xfrm>
          <a:off x="1676400" y="1354138"/>
          <a:ext cx="8578850" cy="494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3" name="Worksheet" r:id="rId3" imgW="7932221" imgH="4579561" progId="Excel.Sheet.12">
                  <p:embed/>
                </p:oleObj>
              </mc:Choice>
              <mc:Fallback>
                <p:oleObj name="Worksheet" r:id="rId3" imgW="7932221" imgH="4579561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354138"/>
                        <a:ext cx="8578850" cy="494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744603" y="685800"/>
            <a:ext cx="1263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be</a:t>
            </a:r>
          </a:p>
          <a:p>
            <a:r>
              <a:rPr lang="en-US" dirty="0" smtClean="0"/>
              <a:t>updated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0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</a:t>
            </a:r>
            <a:endParaRPr lang="en-GB" sz="1400" dirty="0" smtClean="0"/>
          </a:p>
          <a:p>
            <a:pPr lvl="0"/>
            <a:r>
              <a:rPr lang="en-GB" dirty="0" smtClean="0"/>
              <a:t>Photography </a:t>
            </a:r>
            <a:r>
              <a:rPr lang="en-GB" dirty="0"/>
              <a:t>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(December 2015 IEEE-SA Standards Board Ops Manual 5.3.3.3)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From </a:t>
            </a:r>
            <a:r>
              <a:rPr lang="en-GB" dirty="0" smtClean="0"/>
              <a:t>Wireless Broadband Alliance (WBA), </a:t>
            </a:r>
            <a:r>
              <a:rPr lang="en-GB" dirty="0"/>
              <a:t>see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mentor.ieee.org/802.11/dcn/18/11-18-1106-00-0000-liaison-wba-communication-to-ieee-802-11-on-802-11ax-enhanced-wi-fi-wba-workstream.docx</a:t>
            </a:r>
            <a:r>
              <a:rPr lang="en-GB" dirty="0" smtClean="0"/>
              <a:t> </a:t>
            </a:r>
          </a:p>
          <a:p>
            <a:pPr lvl="1"/>
            <a:r>
              <a:rPr lang="en-US" sz="2200" dirty="0" smtClean="0"/>
              <a:t>Response to be developed in </a:t>
            </a:r>
            <a:r>
              <a:rPr lang="en-US" sz="2200" dirty="0" err="1" smtClean="0"/>
              <a:t>TGax</a:t>
            </a:r>
            <a:r>
              <a:rPr lang="en-US" sz="2200" dirty="0" smtClean="0"/>
              <a:t> for WG consideration on Friday</a:t>
            </a:r>
            <a:endParaRPr lang="en-GB" sz="2200" dirty="0" smtClean="0"/>
          </a:p>
          <a:p>
            <a:r>
              <a:rPr lang="en-US" dirty="0" smtClean="0"/>
              <a:t>From Wi-Fi Alliance (WFA) to 3GPP, see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mentor.ieee.org/802.11/dcn/18/11-18-1087-00-0000-liaison-re-20180615-wi-fi-alliance-coexistence-test-plan-for-lte-laa.doc</a:t>
            </a:r>
            <a:r>
              <a:rPr lang="en-US" dirty="0" smtClean="0"/>
              <a:t> </a:t>
            </a:r>
          </a:p>
          <a:p>
            <a:pPr lvl="1"/>
            <a:r>
              <a:rPr lang="en-US" sz="2200" dirty="0"/>
              <a:t>No response required</a:t>
            </a:r>
            <a:endParaRPr lang="en-GB" sz="2200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2018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May - June 2018 EC decisions: Approval of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IEEE </a:t>
            </a:r>
            <a:r>
              <a:rPr lang="en-US" altLang="en-US" sz="2800" dirty="0" err="1" smtClean="0"/>
              <a:t>Std</a:t>
            </a:r>
            <a:r>
              <a:rPr lang="en-US" altLang="en-US" sz="2800" dirty="0" smtClean="0"/>
              <a:t> 802.11ak™-2018 Press Release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r>
              <a:rPr lang="en-US" altLang="en-US" sz="2800" dirty="0" smtClean="0"/>
              <a:t>May 2018 </a:t>
            </a:r>
          </a:p>
          <a:p>
            <a:pPr lvl="1"/>
            <a:r>
              <a:rPr lang="en-US" altLang="en-US" sz="2400" dirty="0" smtClean="0"/>
              <a:t>P802.11bb Light Communications </a:t>
            </a:r>
            <a:r>
              <a:rPr lang="en-US" altLang="en-US" sz="2400" dirty="0"/>
              <a:t>PAR </a:t>
            </a:r>
            <a:r>
              <a:rPr lang="en-US" altLang="en-US" sz="2400" dirty="0" smtClean="0"/>
              <a:t>approval</a:t>
            </a:r>
          </a:p>
          <a:p>
            <a:r>
              <a:rPr lang="en-US" altLang="en-US" sz="2800" dirty="0" smtClean="0"/>
              <a:t>June </a:t>
            </a:r>
            <a:r>
              <a:rPr lang="en-US" altLang="en-US" sz="2800" dirty="0" smtClean="0"/>
              <a:t>2018</a:t>
            </a:r>
          </a:p>
          <a:p>
            <a:pPr lvl="1"/>
            <a:r>
              <a:rPr lang="en-US" altLang="en-US" sz="2400" dirty="0"/>
              <a:t>P802.11aq D14.0 approval</a:t>
            </a:r>
            <a:endParaRPr lang="en-GB" altLang="en-US" sz="2400" dirty="0"/>
          </a:p>
          <a:p>
            <a:pPr lvl="1"/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927743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1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https://mentor.ieee.org/802.11/dcn/11-18-1025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https://mentor.ieee.org/802.11/dcn/11-18-1026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mentor.ieee.org/802.11/dcn/11-18-1058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mentor.ieee.org/802.11/dcn/11-18-1064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mentor.ieee.org/802.11/dcn/11-18-1057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mentor.ieee.org/802.11/dcn/11-18-1065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https://mentor.ieee.org/802.11/dcn/11-18-1027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mentor.ieee.org/802.11/dcn/11-18-1059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mentor.ieee.org/802.11/dcn/11-18-1060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mentor.ieee.org/802.11/dcn/11-18-0634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18-18/0079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Meeting times: Tuesday AM2, Thursday AM1,  and AM2 if needed, </a:t>
            </a:r>
            <a:r>
              <a:rPr lang="en-US" altLang="en-US" dirty="0" smtClean="0"/>
              <a:t>Room Cortez Hill AB. Possible Bonus: FCC Open </a:t>
            </a:r>
            <a:r>
              <a:rPr lang="en-US" altLang="en-US" dirty="0" err="1" smtClean="0"/>
              <a:t>Mtg</a:t>
            </a:r>
            <a:r>
              <a:rPr lang="en-US" altLang="en-US" dirty="0" smtClean="0"/>
              <a:t> Thurs 7:30am 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err="1" smtClean="0"/>
              <a:t>Ofcom</a:t>
            </a:r>
            <a:r>
              <a:rPr lang="en-US" sz="1800" dirty="0" smtClean="0"/>
              <a:t> </a:t>
            </a:r>
            <a:r>
              <a:rPr lang="en-US" sz="1800" dirty="0" smtClean="0"/>
              <a:t>consultation </a:t>
            </a:r>
            <a:r>
              <a:rPr lang="en-US" sz="1800" dirty="0" smtClean="0"/>
              <a:t>on preparations for WRC 19; 2 additional questions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No reference to specific bands for M2M/</a:t>
            </a:r>
            <a:r>
              <a:rPr lang="en-US" sz="1600" dirty="0" err="1" smtClean="0"/>
              <a:t>IoT</a:t>
            </a:r>
            <a:r>
              <a:rPr lang="en-US" sz="1600" dirty="0" smtClean="0"/>
              <a:t> usages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Additional considerations for 5.925 – 6.725 studies</a:t>
            </a:r>
            <a:endParaRPr lang="en-US" alt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FCC NOI/PN – Expanding flexible use of the 3.7 GHz to 4.2 GHz band; FCC asking about unlicensed in this 500MHz, see  </a:t>
            </a:r>
            <a:r>
              <a:rPr lang="en-US" altLang="en-US" sz="1800" dirty="0">
                <a:hlinkClick r:id="rId2"/>
              </a:rPr>
              <a:t>https://mentor.ieee.org/802.18/dcn/18/18-18-0049-00-0000-fcc-pn-expanding-flexible-use-of-3-7-4-2-ghz-band-gn-18-122-da-18-446.pdf</a:t>
            </a: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6GHz 802.11/ </a:t>
            </a:r>
            <a:r>
              <a:rPr lang="en-US" altLang="en-US" sz="1800" dirty="0"/>
              <a:t>UWB </a:t>
            </a:r>
            <a:r>
              <a:rPr lang="en-US" altLang="en-US" sz="1800" dirty="0" smtClean="0"/>
              <a:t>– IEEE 802 </a:t>
            </a:r>
            <a:r>
              <a:rPr lang="en-US" altLang="en-US" sz="1800" dirty="0" smtClean="0"/>
              <a:t>position</a:t>
            </a:r>
            <a:endParaRPr lang="en-US" altLang="en-US" sz="180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98503</TotalTime>
  <Words>1643</Words>
  <Application>Microsoft Office PowerPoint</Application>
  <PresentationFormat>Widescreen</PresentationFormat>
  <Paragraphs>584</Paragraphs>
  <Slides>25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Binary Worksheet</vt:lpstr>
      <vt:lpstr>Worksheet</vt:lpstr>
      <vt:lpstr>802.11 Working Group Opening Report July 2018</vt:lpstr>
      <vt:lpstr>Introduction</vt:lpstr>
      <vt:lpstr>M1.3 Meeting Decorum</vt:lpstr>
      <vt:lpstr>M2.3.1 Summary of Liaisons - Incoming</vt:lpstr>
      <vt:lpstr>M2.4 802 EC decisions</vt:lpstr>
      <vt:lpstr>M2.4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M4.1.6 Recent voting member history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July 2018</cp:keywords>
  <cp:lastModifiedBy>Stanley, Dorothy</cp:lastModifiedBy>
  <cp:revision>1944</cp:revision>
  <cp:lastPrinted>1998-02-10T13:28:06Z</cp:lastPrinted>
  <dcterms:created xsi:type="dcterms:W3CDTF">1998-02-10T13:07:52Z</dcterms:created>
  <dcterms:modified xsi:type="dcterms:W3CDTF">2018-07-09T03:21:03Z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2e11dcb0-d7ed-4597-914e-60a3142555f5</vt:lpwstr>
  </property>
</Properties>
</file>