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7" r:id="rId4"/>
    <p:sldId id="266" r:id="rId5"/>
    <p:sldId id="263" r:id="rId6"/>
    <p:sldId id="270" r:id="rId7"/>
    <p:sldId id="276" r:id="rId8"/>
    <p:sldId id="273" r:id="rId9"/>
    <p:sldId id="272" r:id="rId10"/>
    <p:sldId id="271" r:id="rId11"/>
    <p:sldId id="264" r:id="rId12"/>
    <p:sldId id="275" r:id="rId13"/>
    <p:sldId id="265" r:id="rId14"/>
    <p:sldId id="268" r:id="rId15"/>
    <p:sldId id="262" r:id="rId16"/>
    <p:sldId id="274" r:id="rId17"/>
    <p:sldId id="26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4" d="100"/>
          <a:sy n="84" d="100"/>
        </p:scale>
        <p:origin x="66" y="48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05180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83227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8577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83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59783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6356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16-02-0arc-wur-state-diagram-proposal-hamilto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18/11-18-1355-01-00ba-meeting-minutes-july-2018.docx" TargetMode="External"/><Relationship Id="rId4" Type="http://schemas.openxmlformats.org/officeDocument/2006/relationships/hyperlink" Target="https://mentor.ieee.org/802.11/dcn/18/11-18-1098-00-0arc-arc-sc-teleconference-minutes-june-21-2018.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States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2018-07-06</a:t>
            </a:r>
          </a:p>
        </p:txBody>
      </p:sp>
      <p:sp>
        <p:nvSpPr>
          <p:cNvPr id="6" name="Date Placeholder 3"/>
          <p:cNvSpPr>
            <a:spLocks noGrp="1"/>
          </p:cNvSpPr>
          <p:nvPr>
            <p:ph type="dt" idx="10"/>
          </p:nvPr>
        </p:nvSpPr>
        <p:spPr/>
        <p:txBody>
          <a:bodyPr/>
          <a:lstStyle/>
          <a:p>
            <a:r>
              <a:rPr lang="en-US"/>
              <a:t>September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0403838"/>
              </p:ext>
            </p:extLst>
          </p:nvPr>
        </p:nvGraphicFramePr>
        <p:xfrm>
          <a:off x="996950" y="2413000"/>
          <a:ext cx="10115550" cy="2455863"/>
        </p:xfrm>
        <a:graphic>
          <a:graphicData uri="http://schemas.openxmlformats.org/presentationml/2006/ole">
            <mc:AlternateContent xmlns:mc="http://schemas.openxmlformats.org/markup-compatibility/2006">
              <mc:Choice xmlns:v="urn:schemas-microsoft-com:vml" Requires="v">
                <p:oleObj spid="_x0000_s3152" name="Document" r:id="rId4" imgW="10439485" imgH="2543802" progId="Word.Document.8">
                  <p:embed/>
                </p:oleObj>
              </mc:Choice>
              <mc:Fallback>
                <p:oleObj name="Document" r:id="rId4" imgW="10439485" imgH="2543802" progId="Word.Document.8">
                  <p:embed/>
                  <p:pic>
                    <p:nvPicPr>
                      <p:cNvPr id="0" name="Picture 3"/>
                      <p:cNvPicPr>
                        <a:picLocks noChangeAspect="1" noChangeArrowheads="1"/>
                      </p:cNvPicPr>
                      <p:nvPr/>
                    </p:nvPicPr>
                    <p:blipFill>
                      <a:blip r:embed="rId5"/>
                      <a:srcRect/>
                      <a:stretch>
                        <a:fillRect/>
                      </a:stretch>
                    </p:blipFill>
                    <p:spPr bwMode="auto">
                      <a:xfrm>
                        <a:off x="996950" y="2413000"/>
                        <a:ext cx="10115550" cy="24558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Power Save State Diagram Proposal (Alternate 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764666" y="1209626"/>
            <a:ext cx="8967468" cy="5226099"/>
          </a:xfrm>
          <a:prstGeom prst="rect">
            <a:avLst/>
          </a:prstGeom>
        </p:spPr>
      </p:pic>
    </p:spTree>
    <p:extLst>
      <p:ext uri="{BB962C8B-B14F-4D97-AF65-F5344CB8AC3E}">
        <p14:creationId xmlns:p14="http://schemas.microsoft.com/office/powerpoint/2010/main" val="2182669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IEEE 802.11-18/1016r2</a:t>
            </a:r>
            <a:r>
              <a:rPr lang="en-GB" dirty="0"/>
              <a:t>: “WUR State Diagram Proposal – Hamilton”</a:t>
            </a:r>
          </a:p>
          <a:p>
            <a:pPr marL="457200" indent="-457200">
              <a:buFont typeface="+mj-lt"/>
              <a:buAutoNum type="arabicPeriod"/>
            </a:pPr>
            <a:r>
              <a:rPr lang="en-GB" dirty="0"/>
              <a:t>E-mail from the reflector from Mika Kasslin “</a:t>
            </a:r>
            <a:r>
              <a:rPr lang="en-US" dirty="0"/>
              <a:t>Re: [STDS-802-11-TGBA] Updated WUR architecture and state machines uploaded” 2018-07-05</a:t>
            </a:r>
          </a:p>
          <a:p>
            <a:pPr marL="457200" indent="-457200">
              <a:buFont typeface="+mj-lt"/>
              <a:buAutoNum type="arabicPeriod"/>
            </a:pPr>
            <a:r>
              <a:rPr lang="en-US" dirty="0">
                <a:hlinkClick r:id="rId4"/>
              </a:rPr>
              <a:t>IEEE 802. 11-18/1098r0</a:t>
            </a:r>
            <a:r>
              <a:rPr lang="en-US" dirty="0"/>
              <a:t>: “ARC SC Teleconference Minutes June 21 2018”</a:t>
            </a:r>
          </a:p>
          <a:p>
            <a:pPr marL="457200" indent="-457200">
              <a:buFont typeface="+mj-lt"/>
              <a:buAutoNum type="arabicPeriod"/>
            </a:pPr>
            <a:r>
              <a:rPr lang="en-US" dirty="0"/>
              <a:t>Private E-mail from Ganesh Venkatesan 27 June 2018 “802,11 Power Save and WUR state diagram (adaptation of 18-1016r1)”</a:t>
            </a:r>
          </a:p>
          <a:p>
            <a:pPr marL="457200" indent="-457200">
              <a:buFont typeface="+mj-lt"/>
              <a:buAutoNum type="arabicPeriod"/>
            </a:pPr>
            <a:r>
              <a:rPr lang="en-US" u="sng" dirty="0">
                <a:hlinkClick r:id="rId5"/>
              </a:rPr>
              <a:t>IEEE 802.11-18/1355r1</a:t>
            </a:r>
            <a:r>
              <a:rPr lang="en-US" u="sng" dirty="0"/>
              <a:t>: “</a:t>
            </a:r>
            <a:r>
              <a:rPr lang="en-US" dirty="0"/>
              <a:t>Meeting Minutes July 2018” – TGba minutes.</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66947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Changing State of A Non-AP STA</a:t>
            </a:r>
          </a:p>
        </p:txBody>
      </p:sp>
      <p:sp>
        <p:nvSpPr>
          <p:cNvPr id="3" name="Content Placeholder 2"/>
          <p:cNvSpPr>
            <a:spLocks noGrp="1"/>
          </p:cNvSpPr>
          <p:nvPr>
            <p:ph idx="1"/>
          </p:nvPr>
        </p:nvSpPr>
        <p:spPr>
          <a:xfrm>
            <a:off x="898072" y="1132114"/>
            <a:ext cx="10668000" cy="5192486"/>
          </a:xfrm>
        </p:spPr>
        <p:txBody>
          <a:bodyPr/>
          <a:lstStyle/>
          <a:p>
            <a:pPr marL="457200" indent="-457200">
              <a:buFont typeface="+mj-lt"/>
              <a:buAutoNum type="arabicPeriod"/>
            </a:pPr>
            <a:r>
              <a:rPr lang="en-US" sz="2000" dirty="0"/>
              <a:t>Unassociated can go to: Associated via association.</a:t>
            </a:r>
          </a:p>
          <a:p>
            <a:pPr marL="457200" indent="-457200">
              <a:buFont typeface="+mj-lt"/>
              <a:buAutoNum type="arabicPeriod"/>
            </a:pPr>
            <a:r>
              <a:rPr lang="en-US" sz="2000" dirty="0"/>
              <a:t>Associated can go to: Unassociated via disassociation, a different Associated State via reassociation.  If configured an associated STA can also go to Power Save Mode or WUR mode and move to Awake State, Doze State, WURx Awake State, or WURx Doze State.</a:t>
            </a:r>
          </a:p>
          <a:p>
            <a:pPr marL="457200" indent="-457200">
              <a:buFont typeface="+mj-lt"/>
              <a:buAutoNum type="arabicPeriod"/>
            </a:pPr>
            <a:r>
              <a:rPr lang="en-US" sz="2000" dirty="0"/>
              <a:t>Awake can go to: Dose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Doze can go to: Awake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WURx Awake can go to: WURx Doze via the configured WUR mode. If a WUR wakeup frame is received move to Associated, and an WUR STA can suspend WUR mode and move to Awake, or Doze.</a:t>
            </a:r>
          </a:p>
          <a:p>
            <a:pPr marL="457200" indent="-457200">
              <a:buFont typeface="+mj-lt"/>
              <a:buAutoNum type="arabicPeriod"/>
            </a:pPr>
            <a:r>
              <a:rPr lang="en-US" sz="2000" dirty="0"/>
              <a:t>WURx Doze can go to: WUR Awake as allowed by the configured WUR mode</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27831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AP Expected Behavior for each non-AP STA State</a:t>
            </a:r>
          </a:p>
        </p:txBody>
      </p:sp>
      <p:sp>
        <p:nvSpPr>
          <p:cNvPr id="3" name="Content Placeholder 2"/>
          <p:cNvSpPr>
            <a:spLocks noGrp="1"/>
          </p:cNvSpPr>
          <p:nvPr>
            <p:ph idx="1"/>
          </p:nvPr>
        </p:nvSpPr>
        <p:spPr>
          <a:xfrm>
            <a:off x="898072" y="1298576"/>
            <a:ext cx="10668000" cy="5026024"/>
          </a:xfrm>
        </p:spPr>
        <p:txBody>
          <a:bodyPr/>
          <a:lstStyle/>
          <a:p>
            <a:pPr marL="457200" indent="-457200">
              <a:buFont typeface="+mj-lt"/>
              <a:buAutoNum type="arabicPeriod"/>
            </a:pPr>
            <a:r>
              <a:rPr lang="en-US" sz="2000" dirty="0"/>
              <a:t>Unassociated: An AP can receive frames from any non-AP STA.</a:t>
            </a:r>
          </a:p>
          <a:p>
            <a:pPr marL="457200" indent="-457200">
              <a:buFont typeface="+mj-lt"/>
              <a:buAutoNum type="arabicPeriod"/>
            </a:pPr>
            <a:r>
              <a:rPr lang="en-US" sz="2000" dirty="0"/>
              <a:t>Associated: An AP can receive and send frames from/to the non-AP STA and provides infrastructure services.  </a:t>
            </a:r>
          </a:p>
          <a:p>
            <a:pPr marL="457200" indent="-457200">
              <a:buFont typeface="+mj-lt"/>
              <a:buAutoNum type="arabicPeriod"/>
            </a:pPr>
            <a:r>
              <a:rPr lang="en-US" sz="2000" dirty="0"/>
              <a:t>Awake: An AP assumes the STA can receive and send frames with the AP. </a:t>
            </a:r>
          </a:p>
          <a:p>
            <a:pPr marL="457200" indent="-457200">
              <a:buFont typeface="+mj-lt"/>
              <a:buAutoNum type="arabicPeriod"/>
            </a:pPr>
            <a:r>
              <a:rPr lang="en-US" sz="2000" dirty="0"/>
              <a:t>Doze: An AP assumes the STA cannot receive frames from the AP, and the AP buffers the traffic to the STA. </a:t>
            </a:r>
          </a:p>
          <a:p>
            <a:pPr marL="457200" indent="-457200">
              <a:buFont typeface="+mj-lt"/>
              <a:buAutoNum type="arabicPeriod"/>
            </a:pPr>
            <a:r>
              <a:rPr lang="en-US" sz="2000" dirty="0"/>
              <a:t>WURx Awake: An AP assumes the STA WURx can receive a WUR wake up frame and that the STA will signal the AP once it is in associated or awake state.  The AP also assumes the STA cannot receive frames from the AP and the AP buffers the traffic to the STA. </a:t>
            </a:r>
          </a:p>
          <a:p>
            <a:pPr marL="457200" indent="-457200">
              <a:buFont typeface="+mj-lt"/>
              <a:buAutoNum type="arabicPeriod"/>
            </a:pPr>
            <a:r>
              <a:rPr lang="en-US" sz="2000" dirty="0"/>
              <a:t>WURx Doze: An AP assumes the STA WURx can not receive a WUR wake up frame.  The AP also assumes the STA cannot receive frames from the AP and the AP buffers the traffic to the STA. </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451617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Proposal-Hamilton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1" name="Picture 10"/>
          <p:cNvPicPr>
            <a:picLocks noChangeAspect="1"/>
          </p:cNvPicPr>
          <p:nvPr/>
        </p:nvPicPr>
        <p:blipFill>
          <a:blip r:embed="rId3"/>
          <a:stretch>
            <a:fillRect/>
          </a:stretch>
        </p:blipFill>
        <p:spPr>
          <a:xfrm>
            <a:off x="1574784" y="1101726"/>
            <a:ext cx="9040317" cy="5342628"/>
          </a:xfrm>
          <a:prstGeom prst="rect">
            <a:avLst/>
          </a:prstGeom>
        </p:spPr>
      </p:pic>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Proposal-Venkatesan/Huang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pic>
        <p:nvPicPr>
          <p:cNvPr id="3" name="Picture 2"/>
          <p:cNvPicPr>
            <a:picLocks noChangeAspect="1"/>
          </p:cNvPicPr>
          <p:nvPr/>
        </p:nvPicPr>
        <p:blipFill>
          <a:blip r:embed="rId3"/>
          <a:stretch>
            <a:fillRect/>
          </a:stretch>
        </p:blipFill>
        <p:spPr>
          <a:xfrm>
            <a:off x="1423539" y="1410750"/>
            <a:ext cx="9342808" cy="5064664"/>
          </a:xfrm>
          <a:prstGeom prst="rect">
            <a:avLst/>
          </a:prstGeom>
        </p:spPr>
      </p:pic>
    </p:spTree>
    <p:extLst>
      <p:ext uri="{BB962C8B-B14F-4D97-AF65-F5344CB8AC3E}">
        <p14:creationId xmlns:p14="http://schemas.microsoft.com/office/powerpoint/2010/main" val="2729026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based on [1],[2],[3]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501817" y="1185563"/>
            <a:ext cx="9076860" cy="5289851"/>
          </a:xfrm>
          <a:prstGeom prst="rect">
            <a:avLst/>
          </a:prstGeom>
        </p:spPr>
      </p:pic>
    </p:spTree>
    <p:extLst>
      <p:ext uri="{BB962C8B-B14F-4D97-AF65-F5344CB8AC3E}">
        <p14:creationId xmlns:p14="http://schemas.microsoft.com/office/powerpoint/2010/main" val="3918789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524000"/>
            <a:ext cx="10475383" cy="411321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provide a first draft state diagram for the 802.11ba non-AP STA and some supporting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r1: provides alterative drafts of the state diagram and supporting discussion based on discussion and listed references.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r2: adds a State Table, a Mode Diagram, and multiple variations on the state diagram. Also several typos and editorial corrections have been made. The terms have been refined so that the term non-AP STA refers to only the non-AP STA (PCR), WURx is the wake-up receiver, and device is used to describe the device consisting of a non-AP STA and a WURx. Also, several slides were moved to an appendix.</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r3: same as r2, but uploaded to correct miss-upload of wrong file as r2.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r4: editorial updates and corrections, as suggested at the 12 July 2018 AM2 ARC SC session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r5: updates based on ARC/TGba Joint meeting Thursday 12 July 2018 PM2 (see [4])</a:t>
            </a:r>
            <a:r>
              <a:rPr lang="en-US" sz="2000" dirty="0"/>
              <a:t>.  Slides 3, 4, 6, and 8 has been changed.</a:t>
            </a:r>
            <a:r>
              <a:rPr lang="en-GB" sz="2000" dirty="0"/>
              <a:t>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US" dirty="0"/>
              <a:t>Assumptions</a:t>
            </a:r>
          </a:p>
        </p:txBody>
      </p:sp>
      <p:sp>
        <p:nvSpPr>
          <p:cNvPr id="3" name="Content Placeholder 2"/>
          <p:cNvSpPr>
            <a:spLocks noGrp="1"/>
          </p:cNvSpPr>
          <p:nvPr>
            <p:ph idx="1"/>
          </p:nvPr>
        </p:nvSpPr>
        <p:spPr>
          <a:xfrm>
            <a:off x="502841" y="1222376"/>
            <a:ext cx="11285801" cy="5329238"/>
          </a:xfrm>
        </p:spPr>
        <p:txBody>
          <a:bodyPr/>
          <a:lstStyle/>
          <a:p>
            <a:pPr marL="457200" indent="-457200">
              <a:buFont typeface="+mj-lt"/>
              <a:buAutoNum type="arabicPeriod"/>
            </a:pPr>
            <a:r>
              <a:rPr lang="en-US" sz="2000" dirty="0"/>
              <a:t>The PS mode configuration is established during association or with a frame exchange between the non-AP STA and its associated AP when the non-AP STA is in the Active state or Awake state.</a:t>
            </a:r>
          </a:p>
          <a:p>
            <a:pPr marL="457200" indent="-457200">
              <a:buFont typeface="+mj-lt"/>
              <a:buAutoNum type="arabicPeriod"/>
            </a:pPr>
            <a:r>
              <a:rPr lang="en-US" sz="2000" dirty="0"/>
              <a:t>The WRU mode configuration is established during association or with a frame exchange between the non-AP STA and its associated AP when the non-AP STA is in the Active state or Awake state.</a:t>
            </a:r>
          </a:p>
          <a:p>
            <a:pPr marL="457200" indent="-457200">
              <a:buFont typeface="+mj-lt"/>
              <a:buAutoNum type="arabicPeriod"/>
            </a:pPr>
            <a:r>
              <a:rPr lang="en-US" sz="2000" dirty="0"/>
              <a:t>If the WUR mode is configured and not suspended:</a:t>
            </a:r>
          </a:p>
          <a:p>
            <a:pPr marL="857250" lvl="1" indent="-457200">
              <a:buFont typeface="+mj-lt"/>
              <a:buAutoNum type="alphaLcParenR"/>
            </a:pPr>
            <a:r>
              <a:rPr lang="en-US" sz="1800" dirty="0"/>
              <a:t>When the AP receives and acks a frame from a non-AP STA with the Power Management (PM) subfield of the Frame Control field set to 1 the AP will assume the device containing the non-AP STA is in WRU mode and will follow procedures to support the device (e.g. buffering frames, sending WUR frames, etc.).</a:t>
            </a:r>
          </a:p>
          <a:p>
            <a:pPr marL="857250" lvl="1" indent="-457200">
              <a:buFont typeface="+mj-lt"/>
              <a:buAutoNum type="alphaLcParenR"/>
            </a:pPr>
            <a:r>
              <a:rPr lang="en-US" sz="1800" dirty="0"/>
              <a:t>The device containing the non-AP STA after receiving the ack may be in any state, but can “assume” the AP will support the device’s “ability” to be in: Awake, Doze, WUR Awake or WUR Doze state. (as configured)</a:t>
            </a:r>
          </a:p>
          <a:p>
            <a:pPr marL="457200" indent="-457200">
              <a:buFont typeface="+mj-lt"/>
              <a:buAutoNum type="arabicPeriod"/>
            </a:pPr>
            <a:r>
              <a:rPr lang="en-US" sz="2000" dirty="0"/>
              <a:t>If the WUR mode is suspended or not configured: </a:t>
            </a:r>
          </a:p>
          <a:p>
            <a:pPr marL="857250" lvl="1" indent="-457200">
              <a:buFont typeface="+mj-lt"/>
              <a:buAutoNum type="alphaLcParenR"/>
            </a:pPr>
            <a:r>
              <a:rPr lang="en-US" sz="1800" dirty="0"/>
              <a:t>When the AP receives and acks a frame with the PM subfield of the Frame Control field set to 1 from a non-AP STA the AP will assume the non-AP STA is in PS mode and will follow procedures to support it (e.g. buffering frames).</a:t>
            </a:r>
          </a:p>
          <a:p>
            <a:pPr marL="857250" lvl="1" indent="-457200">
              <a:buFont typeface="+mj-lt"/>
              <a:buAutoNum type="alphaLcParenR"/>
            </a:pPr>
            <a:r>
              <a:rPr lang="en-US" sz="1800" dirty="0"/>
              <a:t>The non-AP STA after receiving the ack may be in any state, but can “assume” the AP will support the its “ability” to be in: Awake or Doze state (as configured)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60402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52426"/>
          </a:xfrm>
        </p:spPr>
        <p:txBody>
          <a:bodyPr/>
          <a:lstStyle/>
          <a:p>
            <a:r>
              <a:rPr lang="en-US" dirty="0"/>
              <a:t>Additional Assumptions</a:t>
            </a:r>
          </a:p>
        </p:txBody>
      </p:sp>
      <p:sp>
        <p:nvSpPr>
          <p:cNvPr id="3" name="Content Placeholder 2"/>
          <p:cNvSpPr>
            <a:spLocks noGrp="1"/>
          </p:cNvSpPr>
          <p:nvPr>
            <p:ph idx="1"/>
          </p:nvPr>
        </p:nvSpPr>
        <p:spPr>
          <a:xfrm>
            <a:off x="569914" y="1117605"/>
            <a:ext cx="11088686" cy="5357810"/>
          </a:xfrm>
        </p:spPr>
        <p:txBody>
          <a:bodyPr/>
          <a:lstStyle/>
          <a:p>
            <a:pPr marL="457200" indent="-457200">
              <a:buFont typeface="+mj-lt"/>
              <a:buAutoNum type="arabicPeriod" startAt="5"/>
            </a:pPr>
            <a:r>
              <a:rPr lang="en-US" sz="2000" dirty="0"/>
              <a:t>A non-AP STA may set its state to Active by sending an </a:t>
            </a:r>
            <a:r>
              <a:rPr lang="en-US" sz="2000" dirty="0" err="1"/>
              <a:t>ACKed</a:t>
            </a:r>
            <a:r>
              <a:rPr lang="en-US" sz="2000" dirty="0"/>
              <a:t> frame to the AP with the PM subfield set to 0.  </a:t>
            </a:r>
          </a:p>
          <a:p>
            <a:pPr marL="457200" indent="-457200">
              <a:buFont typeface="+mj-lt"/>
              <a:buAutoNum type="arabicPeriod" startAt="5"/>
            </a:pPr>
            <a:r>
              <a:rPr lang="en-US" sz="2000" dirty="0"/>
              <a:t>A device with WUR mode configured may change the effect of sending a frame with the PM subfield set to 1, by sending an Enter WUR Mode Suspend frame to the AP.  After the frame is </a:t>
            </a:r>
            <a:r>
              <a:rPr lang="en-US" sz="2000" dirty="0" err="1"/>
              <a:t>ACKed</a:t>
            </a:r>
            <a:r>
              <a:rPr lang="en-US" sz="2000" dirty="0"/>
              <a:t>:  </a:t>
            </a:r>
          </a:p>
          <a:p>
            <a:pPr marL="857250" lvl="1" indent="-457200">
              <a:buFont typeface="+mj-lt"/>
              <a:buAutoNum type="alphaLcParenR"/>
            </a:pPr>
            <a:r>
              <a:rPr lang="en-US" sz="1800" dirty="0"/>
              <a:t>When the AP receives and acks a frame with the PM subfield of the Frame Control field set to 1 from a non-AP STA the AP will assume the non-AP STA is in PS mode and will follow procedures to support it (e.g. buffering frames).</a:t>
            </a:r>
          </a:p>
          <a:p>
            <a:pPr marL="857250" lvl="1" indent="-457200">
              <a:buFont typeface="+mj-lt"/>
              <a:buAutoNum type="alphaLcParenR"/>
            </a:pPr>
            <a:r>
              <a:rPr lang="en-US" sz="1800" dirty="0"/>
              <a:t>The non-AP STA after receiving the ack may be in any state, but can “assume” the AP will support the its “ability” to be in: Awake or Doze state (as configured)</a:t>
            </a:r>
          </a:p>
          <a:p>
            <a:pPr marL="457200" indent="-457200">
              <a:buFont typeface="+mj-lt"/>
              <a:buAutoNum type="arabicPeriod" startAt="5"/>
            </a:pPr>
            <a:r>
              <a:rPr lang="en-US" sz="2000" dirty="0"/>
              <a:t>A device with WUR mode configured and WUR mode suspended may change the effect of sending a frame with the PM subfield set to 1, by sending an Enter WUR Mode frame to the AP with the PM subfield set to 1. After the frame is </a:t>
            </a:r>
            <a:r>
              <a:rPr lang="en-US" sz="2000" dirty="0" err="1"/>
              <a:t>ACKed</a:t>
            </a:r>
            <a:r>
              <a:rPr lang="en-US" sz="2000" dirty="0"/>
              <a:t>:</a:t>
            </a:r>
          </a:p>
          <a:p>
            <a:pPr marL="857250" lvl="1" indent="-457200">
              <a:buFont typeface="+mj-lt"/>
              <a:buAutoNum type="alphaLcParenR"/>
            </a:pPr>
            <a:r>
              <a:rPr lang="en-US" sz="1800" dirty="0"/>
              <a:t>The AP will assume the device containing the non-AP STA is in WRU mode and will follow procedures to support the device (e.g. buffering frames, sending WUR frames, etc.).</a:t>
            </a:r>
          </a:p>
          <a:p>
            <a:pPr marL="857250" lvl="1" indent="-457200">
              <a:buFont typeface="+mj-lt"/>
              <a:buAutoNum type="alphaLcParenR"/>
            </a:pPr>
            <a:r>
              <a:rPr lang="en-US" sz="1800" dirty="0"/>
              <a:t>The device containing the non-AP STA after receiving the ack may be in any state, but can “assume” the AP will support the device’s “ability” to be in: Awake, Doze, WUR Awake or WUR Doze state. (as configured)</a:t>
            </a:r>
          </a:p>
          <a:p>
            <a:pPr marL="857250" lvl="1" indent="-457200">
              <a:buFont typeface="+mj-lt"/>
              <a:buAutoNum type="alphaLcParen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273420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AP Assumed Possible States (16) for the non-AP device</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33506583"/>
              </p:ext>
            </p:extLst>
          </p:nvPr>
        </p:nvGraphicFramePr>
        <p:xfrm>
          <a:off x="1611270" y="1179127"/>
          <a:ext cx="9068943" cy="5082540"/>
        </p:xfrm>
        <a:graphic>
          <a:graphicData uri="http://schemas.openxmlformats.org/drawingml/2006/table">
            <a:tbl>
              <a:tblPr firstRow="1" bandRow="1">
                <a:tableStyleId>{5C22544A-7EE6-4342-B048-85BDC9FD1C3A}</a:tableStyleId>
              </a:tblPr>
              <a:tblGrid>
                <a:gridCol w="2978145">
                  <a:extLst>
                    <a:ext uri="{9D8B030D-6E8A-4147-A177-3AD203B41FA5}">
                      <a16:colId xmlns:a16="http://schemas.microsoft.com/office/drawing/2014/main" val="284507875"/>
                    </a:ext>
                  </a:extLst>
                </a:gridCol>
                <a:gridCol w="1150647">
                  <a:extLst>
                    <a:ext uri="{9D8B030D-6E8A-4147-A177-3AD203B41FA5}">
                      <a16:colId xmlns:a16="http://schemas.microsoft.com/office/drawing/2014/main" val="2772871093"/>
                    </a:ext>
                  </a:extLst>
                </a:gridCol>
                <a:gridCol w="1663551">
                  <a:extLst>
                    <a:ext uri="{9D8B030D-6E8A-4147-A177-3AD203B41FA5}">
                      <a16:colId xmlns:a16="http://schemas.microsoft.com/office/drawing/2014/main" val="489375594"/>
                    </a:ext>
                  </a:extLst>
                </a:gridCol>
                <a:gridCol w="2057400">
                  <a:extLst>
                    <a:ext uri="{9D8B030D-6E8A-4147-A177-3AD203B41FA5}">
                      <a16:colId xmlns:a16="http://schemas.microsoft.com/office/drawing/2014/main" val="1160683611"/>
                    </a:ext>
                  </a:extLst>
                </a:gridCol>
                <a:gridCol w="1219200">
                  <a:extLst>
                    <a:ext uri="{9D8B030D-6E8A-4147-A177-3AD203B41FA5}">
                      <a16:colId xmlns:a16="http://schemas.microsoft.com/office/drawing/2014/main" val="4024691801"/>
                    </a:ext>
                  </a:extLst>
                </a:gridCol>
              </a:tblGrid>
              <a:tr h="238871">
                <a:tc>
                  <a:txBody>
                    <a:bodyPr/>
                    <a:lstStyle/>
                    <a:p>
                      <a:r>
                        <a:rPr lang="en-US" sz="1400" dirty="0"/>
                        <a:t>State</a:t>
                      </a:r>
                      <a:r>
                        <a:rPr lang="en-US" sz="1400" baseline="0" dirty="0"/>
                        <a:t> Name</a:t>
                      </a:r>
                      <a:endParaRPr lang="en-US" sz="1400" dirty="0"/>
                    </a:p>
                  </a:txBody>
                  <a:tcPr/>
                </a:tc>
                <a:tc>
                  <a:txBody>
                    <a:bodyPr/>
                    <a:lstStyle/>
                    <a:p>
                      <a:r>
                        <a:rPr lang="en-US" sz="1400" dirty="0"/>
                        <a:t>Associated</a:t>
                      </a:r>
                    </a:p>
                  </a:txBody>
                  <a:tcPr/>
                </a:tc>
                <a:tc>
                  <a:txBody>
                    <a:bodyPr/>
                    <a:lstStyle/>
                    <a:p>
                      <a:r>
                        <a:rPr lang="en-US" sz="1400" dirty="0"/>
                        <a:t>PPDUs Received</a:t>
                      </a:r>
                    </a:p>
                  </a:txBody>
                  <a:tcPr/>
                </a:tc>
                <a:tc>
                  <a:txBody>
                    <a:bodyPr/>
                    <a:lstStyle/>
                    <a:p>
                      <a:r>
                        <a:rPr lang="en-US" sz="1400" dirty="0"/>
                        <a:t>WUR</a:t>
                      </a:r>
                      <a:r>
                        <a:rPr lang="en-US" sz="1400" baseline="0" dirty="0"/>
                        <a:t> PPDUs Received</a:t>
                      </a:r>
                      <a:endParaRPr lang="en-US" sz="1400" dirty="0"/>
                    </a:p>
                  </a:txBody>
                  <a:tcPr/>
                </a:tc>
                <a:tc>
                  <a:txBody>
                    <a:bodyPr/>
                    <a:lstStyle/>
                    <a:p>
                      <a:r>
                        <a:rPr lang="en-US" sz="1400" dirty="0"/>
                        <a:t>PM bit</a:t>
                      </a:r>
                    </a:p>
                  </a:txBody>
                  <a:tcPr/>
                </a:tc>
                <a:extLst>
                  <a:ext uri="{0D108BD9-81ED-4DB2-BD59-A6C34878D82A}">
                    <a16:rowId xmlns:a16="http://schemas.microsoft.com/office/drawing/2014/main" val="3557738808"/>
                  </a:ext>
                </a:extLst>
              </a:tr>
              <a:tr h="238871">
                <a:tc>
                  <a:txBody>
                    <a:bodyPr/>
                    <a:lstStyle/>
                    <a:p>
                      <a:r>
                        <a:rPr lang="en-US" sz="1600" dirty="0"/>
                        <a:t>UnAssociated/Active</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37172825"/>
                  </a:ext>
                </a:extLst>
              </a:tr>
              <a:tr h="238871">
                <a:tc>
                  <a:txBody>
                    <a:bodyPr/>
                    <a:lstStyle/>
                    <a:p>
                      <a:r>
                        <a:rPr lang="en-US" sz="1600" dirty="0"/>
                        <a:t>Associated/Active</a:t>
                      </a:r>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0</a:t>
                      </a:r>
                    </a:p>
                  </a:txBody>
                  <a:tcPr/>
                </a:tc>
                <a:extLst>
                  <a:ext uri="{0D108BD9-81ED-4DB2-BD59-A6C34878D82A}">
                    <a16:rowId xmlns:a16="http://schemas.microsoft.com/office/drawing/2014/main" val="1500407724"/>
                  </a:ext>
                </a:extLst>
              </a:tr>
              <a:tr h="238871">
                <a:tc>
                  <a:txBody>
                    <a:bodyPr/>
                    <a:lstStyle/>
                    <a:p>
                      <a:r>
                        <a:rPr lang="en-US" sz="1600" baseline="0" dirty="0"/>
                        <a:t>Awake</a:t>
                      </a:r>
                      <a:endParaRPr lang="en-US" sz="1600" dirty="0"/>
                    </a:p>
                  </a:txBody>
                  <a:tcPr/>
                </a:tc>
                <a:tc>
                  <a:txBody>
                    <a:bodyPr/>
                    <a:lstStyle/>
                    <a:p>
                      <a:r>
                        <a:rPr lang="en-US" sz="1600" dirty="0"/>
                        <a:t>Yes</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56622066"/>
                  </a:ext>
                </a:extLst>
              </a:tr>
              <a:tr h="238871">
                <a:tc>
                  <a:txBody>
                    <a:bodyPr/>
                    <a:lstStyle/>
                    <a:p>
                      <a:r>
                        <a:rPr lang="en-US" sz="1600" dirty="0"/>
                        <a:t>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2717047666"/>
                  </a:ext>
                </a:extLst>
              </a:tr>
              <a:tr h="238871">
                <a:tc>
                  <a:txBody>
                    <a:bodyPr/>
                    <a:lstStyle/>
                    <a:p>
                      <a:r>
                        <a:rPr lang="en-US" sz="1600" dirty="0"/>
                        <a:t>WURx Awake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Yes</a:t>
                      </a:r>
                    </a:p>
                  </a:txBody>
                  <a:tcPr/>
                </a:tc>
                <a:tc>
                  <a:txBody>
                    <a:bodyPr/>
                    <a:lstStyle/>
                    <a:p>
                      <a:r>
                        <a:rPr lang="en-US" sz="1600" dirty="0"/>
                        <a:t>1</a:t>
                      </a:r>
                    </a:p>
                  </a:txBody>
                  <a:tcPr/>
                </a:tc>
                <a:extLst>
                  <a:ext uri="{0D108BD9-81ED-4DB2-BD59-A6C34878D82A}">
                    <a16:rowId xmlns:a16="http://schemas.microsoft.com/office/drawing/2014/main" val="3819016013"/>
                  </a:ext>
                </a:extLst>
              </a:tr>
              <a:tr h="238871">
                <a:tc>
                  <a:txBody>
                    <a:bodyPr/>
                    <a:lstStyle/>
                    <a:p>
                      <a:r>
                        <a:rPr lang="en-US" sz="1600" dirty="0"/>
                        <a:t>WURx Doze</a:t>
                      </a:r>
                    </a:p>
                  </a:txBody>
                  <a:tcPr/>
                </a:tc>
                <a:tc>
                  <a:txBody>
                    <a:bodyPr/>
                    <a:lstStyle/>
                    <a:p>
                      <a:r>
                        <a:rPr lang="en-US" sz="1600" dirty="0"/>
                        <a:t>Yes</a:t>
                      </a:r>
                    </a:p>
                  </a:txBody>
                  <a:tcPr/>
                </a:tc>
                <a:tc>
                  <a:txBody>
                    <a:bodyPr/>
                    <a:lstStyle/>
                    <a:p>
                      <a:r>
                        <a:rPr lang="en-US" sz="1600" dirty="0"/>
                        <a:t>No</a:t>
                      </a:r>
                    </a:p>
                  </a:txBody>
                  <a:tcPr/>
                </a:tc>
                <a:tc>
                  <a:txBody>
                    <a:bodyPr/>
                    <a:lstStyle/>
                    <a:p>
                      <a:r>
                        <a:rPr lang="en-US" sz="1600" dirty="0"/>
                        <a:t>No</a:t>
                      </a:r>
                    </a:p>
                  </a:txBody>
                  <a:tcPr/>
                </a:tc>
                <a:tc>
                  <a:txBody>
                    <a:bodyPr/>
                    <a:lstStyle/>
                    <a:p>
                      <a:r>
                        <a:rPr lang="en-US" sz="1600" dirty="0"/>
                        <a:t>1</a:t>
                      </a:r>
                    </a:p>
                  </a:txBody>
                  <a:tcPr/>
                </a:tc>
                <a:extLst>
                  <a:ext uri="{0D108BD9-81ED-4DB2-BD59-A6C34878D82A}">
                    <a16:rowId xmlns:a16="http://schemas.microsoft.com/office/drawing/2014/main" val="1824849732"/>
                  </a:ext>
                </a:extLst>
              </a:tr>
              <a:tr h="238871">
                <a:tc>
                  <a:txBody>
                    <a:bodyPr/>
                    <a:lstStyle/>
                    <a:p>
                      <a:r>
                        <a:rPr lang="en-US" sz="1600" dirty="0">
                          <a:solidFill>
                            <a:srgbClr val="0070C0"/>
                          </a:solidFill>
                        </a:rPr>
                        <a:t>“WUR Discovery”</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1750815795"/>
                  </a:ext>
                </a:extLst>
              </a:tr>
              <a:tr h="238871">
                <a:tc>
                  <a:txBody>
                    <a:bodyPr/>
                    <a:lstStyle/>
                    <a:p>
                      <a:r>
                        <a:rPr lang="en-US" sz="1600" dirty="0">
                          <a:solidFill>
                            <a:srgbClr val="0070C0"/>
                          </a:solidFill>
                        </a:rPr>
                        <a:t>“UnAssociated/WUR Discovery “</a:t>
                      </a:r>
                    </a:p>
                  </a:txBody>
                  <a:tcPr/>
                </a:tc>
                <a:tc>
                  <a:txBody>
                    <a:bodyPr/>
                    <a:lstStyle/>
                    <a:p>
                      <a:r>
                        <a:rPr lang="en-US" sz="1600" dirty="0">
                          <a:solidFill>
                            <a:srgbClr val="0070C0"/>
                          </a:solidFill>
                        </a:rPr>
                        <a:t>No</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4124282330"/>
                  </a:ext>
                </a:extLst>
              </a:tr>
              <a:tr h="238871">
                <a:tc>
                  <a:txBody>
                    <a:bodyPr/>
                    <a:lstStyle/>
                    <a:p>
                      <a:r>
                        <a:rPr lang="en-US" sz="1600" dirty="0">
                          <a:solidFill>
                            <a:srgbClr val="0070C0"/>
                          </a:solidFill>
                        </a:rPr>
                        <a:t>“Associated/WUR Discovery”</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Yes</a:t>
                      </a:r>
                    </a:p>
                  </a:txBody>
                  <a:tcPr/>
                </a:tc>
                <a:tc>
                  <a:txBody>
                    <a:bodyPr/>
                    <a:lstStyle/>
                    <a:p>
                      <a:r>
                        <a:rPr lang="en-US" sz="1600" dirty="0">
                          <a:solidFill>
                            <a:srgbClr val="0070C0"/>
                          </a:solidFill>
                        </a:rPr>
                        <a:t>0</a:t>
                      </a:r>
                    </a:p>
                  </a:txBody>
                  <a:tcPr/>
                </a:tc>
                <a:extLst>
                  <a:ext uri="{0D108BD9-81ED-4DB2-BD59-A6C34878D82A}">
                    <a16:rowId xmlns:a16="http://schemas.microsoft.com/office/drawing/2014/main" val="3669805237"/>
                  </a:ext>
                </a:extLst>
              </a:tr>
              <a:tr h="125730">
                <a:tc>
                  <a:txBody>
                    <a:bodyPr/>
                    <a:lstStyle/>
                    <a:p>
                      <a:r>
                        <a:rPr lang="en-US" sz="1050" dirty="0">
                          <a:solidFill>
                            <a:schemeClr val="tx1"/>
                          </a:solidFill>
                        </a:rPr>
                        <a:t>“Inactive”</a:t>
                      </a:r>
                    </a:p>
                  </a:txBody>
                  <a:tcPr/>
                </a:tc>
                <a:tc>
                  <a:txBody>
                    <a:bodyPr/>
                    <a:lstStyle/>
                    <a:p>
                      <a:r>
                        <a:rPr lang="en-US" sz="1050" dirty="0">
                          <a:solidFill>
                            <a:schemeClr val="tx1"/>
                          </a:solidFill>
                        </a:rPr>
                        <a:t>No</a:t>
                      </a:r>
                    </a:p>
                  </a:txBody>
                  <a:tcPr/>
                </a:tc>
                <a:tc>
                  <a:txBody>
                    <a:bodyPr/>
                    <a:lstStyle/>
                    <a:p>
                      <a:r>
                        <a:rPr lang="en-US" sz="1050" dirty="0">
                          <a:solidFill>
                            <a:schemeClr val="tx1"/>
                          </a:solidFill>
                        </a:rPr>
                        <a:t>No</a:t>
                      </a:r>
                    </a:p>
                  </a:txBody>
                  <a:tcPr/>
                </a:tc>
                <a:tc>
                  <a:txBody>
                    <a:bodyPr/>
                    <a:lstStyle/>
                    <a:p>
                      <a:r>
                        <a:rPr lang="en-US" sz="1050" dirty="0">
                          <a:solidFill>
                            <a:schemeClr val="tx1"/>
                          </a:solidFill>
                        </a:rPr>
                        <a:t>No</a:t>
                      </a:r>
                    </a:p>
                  </a:txBody>
                  <a:tcPr/>
                </a:tc>
                <a:tc>
                  <a:txBody>
                    <a:bodyPr/>
                    <a:lstStyle/>
                    <a:p>
                      <a:r>
                        <a:rPr lang="en-US" sz="1050" dirty="0">
                          <a:solidFill>
                            <a:schemeClr val="tx1"/>
                          </a:solidFill>
                        </a:rPr>
                        <a:t>0</a:t>
                      </a:r>
                    </a:p>
                  </a:txBody>
                  <a:tcPr/>
                </a:tc>
                <a:extLst>
                  <a:ext uri="{0D108BD9-81ED-4DB2-BD59-A6C34878D82A}">
                    <a16:rowId xmlns:a16="http://schemas.microsoft.com/office/drawing/2014/main" val="1888166350"/>
                  </a:ext>
                </a:extLst>
              </a:tr>
              <a:tr h="125730">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549469864"/>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 </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308811107"/>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200012209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1</a:t>
                      </a:r>
                    </a:p>
                  </a:txBody>
                  <a:tcPr/>
                </a:tc>
                <a:extLst>
                  <a:ext uri="{0D108BD9-81ED-4DB2-BD59-A6C34878D82A}">
                    <a16:rowId xmlns:a16="http://schemas.microsoft.com/office/drawing/2014/main" val="1556717700"/>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2207553972"/>
                  </a:ext>
                </a:extLst>
              </a:tr>
              <a:tr h="197069">
                <a:tc>
                  <a:txBody>
                    <a:bodyPr/>
                    <a:lstStyle/>
                    <a:p>
                      <a:r>
                        <a:rPr lang="en-US" sz="1050" dirty="0">
                          <a:solidFill>
                            <a:srgbClr val="002060"/>
                          </a:solidFill>
                        </a:rPr>
                        <a:t>Not Allowed</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No</a:t>
                      </a:r>
                    </a:p>
                  </a:txBody>
                  <a:tcPr/>
                </a:tc>
                <a:tc>
                  <a:txBody>
                    <a:bodyPr/>
                    <a:lstStyle/>
                    <a:p>
                      <a:r>
                        <a:rPr lang="en-US" sz="1050" dirty="0">
                          <a:solidFill>
                            <a:srgbClr val="002060"/>
                          </a:solidFill>
                        </a:rPr>
                        <a:t>Yes</a:t>
                      </a:r>
                    </a:p>
                  </a:txBody>
                  <a:tcPr/>
                </a:tc>
                <a:tc>
                  <a:txBody>
                    <a:bodyPr/>
                    <a:lstStyle/>
                    <a:p>
                      <a:r>
                        <a:rPr lang="en-US" sz="1050" dirty="0">
                          <a:solidFill>
                            <a:srgbClr val="002060"/>
                          </a:solidFill>
                        </a:rPr>
                        <a:t>0</a:t>
                      </a:r>
                    </a:p>
                  </a:txBody>
                  <a:tcPr/>
                </a:tc>
                <a:extLst>
                  <a:ext uri="{0D108BD9-81ED-4DB2-BD59-A6C34878D82A}">
                    <a16:rowId xmlns:a16="http://schemas.microsoft.com/office/drawing/2014/main" val="3803809931"/>
                  </a:ext>
                </a:extLst>
              </a:tr>
            </a:tbl>
          </a:graphicData>
        </a:graphic>
      </p:graphicFrame>
      <p:sp>
        <p:nvSpPr>
          <p:cNvPr id="9" name="TextBox 8"/>
          <p:cNvSpPr txBox="1"/>
          <p:nvPr/>
        </p:nvSpPr>
        <p:spPr>
          <a:xfrm>
            <a:off x="318608" y="1291432"/>
            <a:ext cx="553998" cy="1981200"/>
          </a:xfrm>
          <a:prstGeom prst="rect">
            <a:avLst/>
          </a:prstGeom>
          <a:noFill/>
        </p:spPr>
        <p:txBody>
          <a:bodyPr vert="vert270" wrap="square" rtlCol="0">
            <a:spAutoFit/>
          </a:bodyPr>
          <a:lstStyle/>
          <a:p>
            <a:pPr algn="ctr"/>
            <a:r>
              <a:rPr lang="en-US" dirty="0">
                <a:solidFill>
                  <a:srgbClr val="002060"/>
                </a:solidFill>
              </a:rPr>
              <a:t>Power Save:</a:t>
            </a:r>
          </a:p>
        </p:txBody>
      </p:sp>
      <p:sp>
        <p:nvSpPr>
          <p:cNvPr id="11" name="TextBox 10"/>
          <p:cNvSpPr txBox="1"/>
          <p:nvPr/>
        </p:nvSpPr>
        <p:spPr>
          <a:xfrm>
            <a:off x="282886" y="3384937"/>
            <a:ext cx="553998" cy="1339463"/>
          </a:xfrm>
          <a:prstGeom prst="rect">
            <a:avLst/>
          </a:prstGeom>
          <a:noFill/>
        </p:spPr>
        <p:txBody>
          <a:bodyPr vert="vert270" wrap="square" rtlCol="0">
            <a:spAutoFit/>
          </a:bodyPr>
          <a:lstStyle/>
          <a:p>
            <a:pPr algn="ctr"/>
            <a:r>
              <a:rPr lang="en-US" sz="2000" dirty="0">
                <a:solidFill>
                  <a:srgbClr val="00B0F0"/>
                </a:solidFill>
              </a:rPr>
              <a:t>Discovery</a:t>
            </a:r>
            <a:r>
              <a:rPr lang="en-US" dirty="0">
                <a:solidFill>
                  <a:srgbClr val="00B0F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Therefore there are Six “Power Save” Device States:</a:t>
            </a:r>
          </a:p>
        </p:txBody>
      </p:sp>
      <p:sp>
        <p:nvSpPr>
          <p:cNvPr id="3" name="Content Placeholder 2"/>
          <p:cNvSpPr>
            <a:spLocks noGrp="1"/>
          </p:cNvSpPr>
          <p:nvPr>
            <p:ph idx="1"/>
          </p:nvPr>
        </p:nvSpPr>
        <p:spPr>
          <a:xfrm>
            <a:off x="532343" y="1238706"/>
            <a:ext cx="11125199" cy="5253037"/>
          </a:xfrm>
        </p:spPr>
        <p:txBody>
          <a:bodyPr/>
          <a:lstStyle/>
          <a:p>
            <a:pPr marL="0" indent="0"/>
            <a:r>
              <a:rPr lang="en-GB" sz="2000" dirty="0"/>
              <a:t>“Active Mode”</a:t>
            </a:r>
          </a:p>
          <a:p>
            <a:pPr marL="857250" lvl="1" indent="-457200">
              <a:buFont typeface="+mj-lt"/>
              <a:buAutoNum type="arabicPeriod"/>
            </a:pPr>
            <a:r>
              <a:rPr lang="en-GB" sz="1600" b="1" dirty="0"/>
              <a:t>UnAssociated</a:t>
            </a:r>
          </a:p>
          <a:p>
            <a:pPr marL="1257300" lvl="2" indent="-457200">
              <a:buFont typeface="Arial" panose="020B0604020202020204" pitchFamily="34" charset="0"/>
              <a:buChar char="•"/>
            </a:pPr>
            <a:r>
              <a:rPr lang="en-GB" sz="1600" b="1" dirty="0"/>
              <a:t>STA: PPDUs can be received and transmitted, infrastructure BSS services are not available. </a:t>
            </a:r>
            <a:endParaRPr lang="en-GB" sz="1200" b="1" dirty="0"/>
          </a:p>
          <a:p>
            <a:pPr marL="857250" lvl="1" indent="-457200">
              <a:buFont typeface="+mj-lt"/>
              <a:buAutoNum type="arabicPeriod"/>
            </a:pPr>
            <a:r>
              <a:rPr lang="en-GB" sz="1600" b="1" dirty="0"/>
              <a:t>Associated</a:t>
            </a:r>
          </a:p>
          <a:p>
            <a:pPr marL="1257300" lvl="2" indent="-457200">
              <a:buFont typeface="Arial" panose="020B0604020202020204" pitchFamily="34" charset="0"/>
              <a:buChar char="•"/>
            </a:pPr>
            <a:r>
              <a:rPr lang="en-GB" sz="1600" b="1" dirty="0"/>
              <a:t>STA: PPDUs can be received and transmitted, infrastructure BSS services available</a:t>
            </a:r>
            <a:endParaRPr lang="en-GB" sz="1200" b="1" dirty="0"/>
          </a:p>
          <a:p>
            <a:pPr marL="0" indent="0"/>
            <a:r>
              <a:rPr lang="en-GB" sz="2000" dirty="0"/>
              <a:t>“legacy PS Mode”</a:t>
            </a:r>
          </a:p>
          <a:p>
            <a:pPr lvl="1" indent="-342900">
              <a:buFont typeface="+mj-lt"/>
              <a:buAutoNum type="arabicPeriod" startAt="3"/>
            </a:pPr>
            <a:r>
              <a:rPr lang="en-GB" sz="1600" b="1" dirty="0"/>
              <a:t>Awake</a:t>
            </a:r>
          </a:p>
          <a:p>
            <a:pPr marL="1257300" lvl="2" indent="-457200">
              <a:buFont typeface="Arial" panose="020B0604020202020204" pitchFamily="34" charset="0"/>
              <a:buChar char="•"/>
            </a:pPr>
            <a:r>
              <a:rPr lang="en-GB" sz="1600" b="1" dirty="0"/>
              <a:t>STA:</a:t>
            </a:r>
            <a:r>
              <a:rPr lang="en-GB" sz="1600" dirty="0"/>
              <a:t> PPDUs can be received and transmitted, infrastructure BSS services available </a:t>
            </a:r>
          </a:p>
          <a:p>
            <a:pPr lvl="1" indent="-342900">
              <a:buFont typeface="+mj-lt"/>
              <a:buAutoNum type="arabicPeriod" startAt="4"/>
            </a:pPr>
            <a:r>
              <a:rPr lang="en-GB" sz="1600" b="1" dirty="0"/>
              <a:t>Doze</a:t>
            </a:r>
          </a:p>
          <a:p>
            <a:pPr marL="1257300" lvl="2" indent="-457200">
              <a:buFont typeface="Arial" panose="020B0604020202020204" pitchFamily="34" charset="0"/>
              <a:buChar char="•"/>
            </a:pPr>
            <a:r>
              <a:rPr lang="en-GB" sz="1600" b="1" dirty="0"/>
              <a:t>STA</a:t>
            </a:r>
            <a:r>
              <a:rPr lang="en-GB" sz="1600" dirty="0"/>
              <a:t>: PPDUs are not received, infrastructure BSS services available </a:t>
            </a:r>
            <a:endParaRPr lang="en-GB" dirty="0"/>
          </a:p>
          <a:p>
            <a:pPr marL="0" indent="0"/>
            <a:r>
              <a:rPr lang="en-GB" sz="2000" dirty="0"/>
              <a:t>“WUR Mode”</a:t>
            </a:r>
          </a:p>
          <a:p>
            <a:pPr lvl="1" indent="-342900">
              <a:buFont typeface="+mj-lt"/>
              <a:buAutoNum type="arabicPeriod" startAt="5"/>
            </a:pPr>
            <a:r>
              <a:rPr lang="en-GB" sz="1600" b="1" dirty="0"/>
              <a:t>WURx Awake</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 be received</a:t>
            </a:r>
          </a:p>
          <a:p>
            <a:pPr lvl="1" indent="-342900">
              <a:buFont typeface="+mj-lt"/>
              <a:buAutoNum type="arabicPeriod" startAt="6"/>
            </a:pPr>
            <a:r>
              <a:rPr lang="en-GB" sz="1600" b="1" dirty="0"/>
              <a:t>WURx Doze </a:t>
            </a:r>
          </a:p>
          <a:p>
            <a:pPr marL="1257300" lvl="2" indent="-457200">
              <a:buFont typeface="Arial" panose="020B0604020202020204" pitchFamily="34" charset="0"/>
              <a:buChar char="•"/>
            </a:pPr>
            <a:r>
              <a:rPr lang="en-GB" sz="1600" b="1" dirty="0"/>
              <a:t>STA</a:t>
            </a:r>
            <a:r>
              <a:rPr lang="en-GB" sz="1600" dirty="0"/>
              <a:t> (PCR): PPDUs are not received, infrastructure BSS services available, </a:t>
            </a:r>
            <a:r>
              <a:rPr lang="en-GB" sz="1600" b="1" dirty="0"/>
              <a:t>WUR</a:t>
            </a:r>
            <a:r>
              <a:rPr lang="en-GB" sz="1600" dirty="0"/>
              <a:t>: WUR PPDUs cannot be received</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481177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WUR Device Mode Diagram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2018</a:t>
            </a:r>
            <a:endParaRPr lang="en-GB" dirty="0"/>
          </a:p>
        </p:txBody>
      </p:sp>
      <p:sp>
        <p:nvSpPr>
          <p:cNvPr id="7" name="Oval 6"/>
          <p:cNvSpPr/>
          <p:nvPr/>
        </p:nvSpPr>
        <p:spPr bwMode="auto">
          <a:xfrm>
            <a:off x="2286000" y="2057400"/>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Active Mode	</a:t>
            </a:r>
          </a:p>
        </p:txBody>
      </p:sp>
      <p:sp>
        <p:nvSpPr>
          <p:cNvPr id="8" name="Oval 7"/>
          <p:cNvSpPr/>
          <p:nvPr/>
        </p:nvSpPr>
        <p:spPr bwMode="auto">
          <a:xfrm>
            <a:off x="6603889" y="2036805"/>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“Legacy” PS Mode</a:t>
            </a:r>
          </a:p>
        </p:txBody>
      </p:sp>
      <p:sp>
        <p:nvSpPr>
          <p:cNvPr id="9" name="Oval 8"/>
          <p:cNvSpPr/>
          <p:nvPr/>
        </p:nvSpPr>
        <p:spPr bwMode="auto">
          <a:xfrm>
            <a:off x="4404649" y="4276704"/>
            <a:ext cx="2667000" cy="175260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bg1"/>
                </a:solidFill>
                <a:effectLst/>
                <a:latin typeface="Times New Roman" pitchFamily="16" charset="0"/>
                <a:ea typeface="MS Gothic" charset="-128"/>
              </a:rPr>
              <a:t>WUR</a:t>
            </a:r>
            <a:r>
              <a:rPr kumimoji="0" lang="en-US" sz="2400" b="0" i="0" u="none" strike="noStrike" cap="none" normalizeH="0" dirty="0">
                <a:ln>
                  <a:noFill/>
                </a:ln>
                <a:solidFill>
                  <a:schemeClr val="bg1"/>
                </a:solidFill>
                <a:effectLst/>
                <a:latin typeface="Times New Roman" pitchFamily="16" charset="0"/>
                <a:ea typeface="MS Gothic" charset="-128"/>
              </a:rPr>
              <a:t> PS Mode</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6" name="Straight Arrow Connector 15"/>
          <p:cNvCxnSpPr>
            <a:stCxn id="7" idx="6"/>
            <a:endCxn id="8" idx="2"/>
          </p:cNvCxnSpPr>
          <p:nvPr/>
        </p:nvCxnSpPr>
        <p:spPr bwMode="auto">
          <a:xfrm flipV="1">
            <a:off x="4953000" y="2913105"/>
            <a:ext cx="1650889" cy="20595"/>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19" name="Straight Arrow Connector 18"/>
          <p:cNvCxnSpPr>
            <a:stCxn id="8" idx="4"/>
            <a:endCxn id="9" idx="7"/>
          </p:cNvCxnSpPr>
          <p:nvPr/>
        </p:nvCxnSpPr>
        <p:spPr bwMode="auto">
          <a:xfrm flipH="1">
            <a:off x="6681076" y="3789405"/>
            <a:ext cx="1256313" cy="743961"/>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cxnSp>
        <p:nvCxnSpPr>
          <p:cNvPr id="21" name="Straight Arrow Connector 20"/>
          <p:cNvCxnSpPr>
            <a:stCxn id="7" idx="4"/>
            <a:endCxn id="9" idx="1"/>
          </p:cNvCxnSpPr>
          <p:nvPr/>
        </p:nvCxnSpPr>
        <p:spPr bwMode="auto">
          <a:xfrm>
            <a:off x="3619500" y="3810000"/>
            <a:ext cx="1175722" cy="723366"/>
          </a:xfrm>
          <a:prstGeom prst="straightConnector1">
            <a:avLst/>
          </a:prstGeom>
          <a:ln w="25400" cap="flat" cmpd="sng" algn="ctr">
            <a:solidFill>
              <a:schemeClr val="accent4"/>
            </a:solidFill>
            <a:prstDash val="solid"/>
            <a:round/>
            <a:headEnd type="arrow" w="med" len="med"/>
            <a:tailEnd type="stealth" w="lg" len="lg"/>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70142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 (Alternate 4)</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TextBox 6"/>
          <p:cNvSpPr txBox="1"/>
          <p:nvPr/>
        </p:nvSpPr>
        <p:spPr>
          <a:xfrm>
            <a:off x="9372600" y="4768910"/>
            <a:ext cx="2971800" cy="523220"/>
          </a:xfrm>
          <a:prstGeom prst="rect">
            <a:avLst/>
          </a:prstGeom>
          <a:noFill/>
        </p:spPr>
        <p:txBody>
          <a:bodyPr wrap="square" rtlCol="0">
            <a:spAutoFit/>
          </a:bodyPr>
          <a:lstStyle/>
          <a:p>
            <a:r>
              <a:rPr lang="en-US" sz="1400" dirty="0">
                <a:solidFill>
                  <a:schemeClr val="tx1"/>
                </a:solidFill>
              </a:rPr>
              <a:t>WUR Discovery can be performed in any “WURx Awake” state</a:t>
            </a:r>
          </a:p>
        </p:txBody>
      </p:sp>
      <p:sp>
        <p:nvSpPr>
          <p:cNvPr id="8" name="TextBox 7"/>
          <p:cNvSpPr txBox="1"/>
          <p:nvPr/>
        </p:nvSpPr>
        <p:spPr>
          <a:xfrm>
            <a:off x="10207370" y="3518698"/>
            <a:ext cx="1676399" cy="707886"/>
          </a:xfrm>
          <a:prstGeom prst="rect">
            <a:avLst/>
          </a:prstGeom>
          <a:noFill/>
        </p:spPr>
        <p:txBody>
          <a:bodyPr wrap="square" rtlCol="0">
            <a:spAutoFit/>
          </a:bodyPr>
          <a:lstStyle/>
          <a:p>
            <a:pPr algn="ctr"/>
            <a:r>
              <a:rPr lang="en-US" sz="2000" dirty="0">
                <a:solidFill>
                  <a:schemeClr val="tx1"/>
                </a:solidFill>
              </a:rPr>
              <a:t>“Power Save States”</a:t>
            </a:r>
          </a:p>
        </p:txBody>
      </p:sp>
      <p:cxnSp>
        <p:nvCxnSpPr>
          <p:cNvPr id="12" name="Straight Connector 11"/>
          <p:cNvCxnSpPr/>
          <p:nvPr/>
        </p:nvCxnSpPr>
        <p:spPr bwMode="auto">
          <a:xfrm>
            <a:off x="152400" y="2819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cxnSp>
        <p:nvCxnSpPr>
          <p:cNvPr id="13" name="Straight Connector 12"/>
          <p:cNvCxnSpPr/>
          <p:nvPr/>
        </p:nvCxnSpPr>
        <p:spPr bwMode="auto">
          <a:xfrm>
            <a:off x="152400" y="4724400"/>
            <a:ext cx="11657390" cy="0"/>
          </a:xfrm>
          <a:prstGeom prst="line">
            <a:avLst/>
          </a:prstGeom>
          <a:solidFill>
            <a:srgbClr val="00B8FF"/>
          </a:solidFill>
          <a:ln w="9525" cap="flat" cmpd="sng" algn="ctr">
            <a:solidFill>
              <a:schemeClr val="tx1"/>
            </a:solidFill>
            <a:prstDash val="sysDash"/>
            <a:round/>
            <a:headEnd type="none" w="med" len="med"/>
            <a:tailEnd type="none" w="med" len="med"/>
          </a:ln>
          <a:effectLst/>
        </p:spPr>
      </p:cxnSp>
      <p:pic>
        <p:nvPicPr>
          <p:cNvPr id="3" name="Picture 2">
            <a:extLst>
              <a:ext uri="{FF2B5EF4-FFF2-40B4-BE49-F238E27FC236}">
                <a16:creationId xmlns:a16="http://schemas.microsoft.com/office/drawing/2014/main" id="{DE873E8D-120C-442B-B7A3-0DEB8816EB37}"/>
              </a:ext>
            </a:extLst>
          </p:cNvPr>
          <p:cNvPicPr>
            <a:picLocks noChangeAspect="1"/>
          </p:cNvPicPr>
          <p:nvPr/>
        </p:nvPicPr>
        <p:blipFill>
          <a:blip r:embed="rId3"/>
          <a:stretch>
            <a:fillRect/>
          </a:stretch>
        </p:blipFill>
        <p:spPr>
          <a:xfrm>
            <a:off x="457200" y="1575362"/>
            <a:ext cx="8839200" cy="4901638"/>
          </a:xfrm>
          <a:prstGeom prst="rect">
            <a:avLst/>
          </a:prstGeom>
        </p:spPr>
      </p:pic>
      <p:sp>
        <p:nvSpPr>
          <p:cNvPr id="14" name="TextBox 13">
            <a:extLst>
              <a:ext uri="{FF2B5EF4-FFF2-40B4-BE49-F238E27FC236}">
                <a16:creationId xmlns:a16="http://schemas.microsoft.com/office/drawing/2014/main" id="{B5C426AF-69D7-4EF1-BDBD-95AD29DC74D9}"/>
              </a:ext>
            </a:extLst>
          </p:cNvPr>
          <p:cNvSpPr txBox="1"/>
          <p:nvPr/>
        </p:nvSpPr>
        <p:spPr>
          <a:xfrm>
            <a:off x="9372600" y="5322909"/>
            <a:ext cx="2777869" cy="1169551"/>
          </a:xfrm>
          <a:prstGeom prst="rect">
            <a:avLst/>
          </a:prstGeom>
          <a:noFill/>
        </p:spPr>
        <p:txBody>
          <a:bodyPr wrap="square" rtlCol="0">
            <a:spAutoFit/>
          </a:bodyPr>
          <a:lstStyle/>
          <a:p>
            <a:r>
              <a:rPr lang="en-US" sz="1400" dirty="0">
                <a:solidFill>
                  <a:schemeClr val="tx1"/>
                </a:solidFill>
              </a:rPr>
              <a:t>The dashed </a:t>
            </a:r>
            <a:r>
              <a:rPr lang="en-US" sz="1400" dirty="0" err="1">
                <a:solidFill>
                  <a:schemeClr val="tx1"/>
                </a:solidFill>
              </a:rPr>
              <a:t>WURx</a:t>
            </a:r>
            <a:r>
              <a:rPr lang="en-US" sz="1400" dirty="0">
                <a:solidFill>
                  <a:schemeClr val="tx1"/>
                </a:solidFill>
              </a:rPr>
              <a:t> states are optional, the </a:t>
            </a:r>
            <a:r>
              <a:rPr lang="en-US" sz="1400" dirty="0" err="1">
                <a:solidFill>
                  <a:schemeClr val="tx1"/>
                </a:solidFill>
              </a:rPr>
              <a:t>WURx</a:t>
            </a:r>
            <a:r>
              <a:rPr lang="en-US" sz="1400" dirty="0">
                <a:solidFill>
                  <a:schemeClr val="tx1"/>
                </a:solidFill>
              </a:rPr>
              <a:t> is only “required” to be in </a:t>
            </a:r>
            <a:r>
              <a:rPr lang="en-US" sz="1400" dirty="0" err="1">
                <a:solidFill>
                  <a:schemeClr val="tx1"/>
                </a:solidFill>
              </a:rPr>
              <a:t>WURx</a:t>
            </a:r>
            <a:r>
              <a:rPr lang="en-US" sz="1400" dirty="0">
                <a:solidFill>
                  <a:schemeClr val="tx1"/>
                </a:solidFill>
              </a:rPr>
              <a:t> Awake or </a:t>
            </a:r>
            <a:r>
              <a:rPr lang="en-US" sz="1400" dirty="0" err="1">
                <a:solidFill>
                  <a:schemeClr val="tx1"/>
                </a:solidFill>
              </a:rPr>
              <a:t>WURx</a:t>
            </a:r>
            <a:r>
              <a:rPr lang="en-US" sz="1400" dirty="0">
                <a:solidFill>
                  <a:schemeClr val="tx1"/>
                </a:solidFill>
              </a:rPr>
              <a:t> Doze state in WUR PS Mode</a:t>
            </a:r>
          </a:p>
        </p:txBody>
      </p:sp>
    </p:spTree>
    <p:extLst>
      <p:ext uri="{BB962C8B-B14F-4D97-AF65-F5344CB8AC3E}">
        <p14:creationId xmlns:p14="http://schemas.microsoft.com/office/powerpoint/2010/main" val="2080751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Power Save State Diagram Proposal (Alternate 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764666" y="1209626"/>
            <a:ext cx="8967468" cy="5226099"/>
          </a:xfrm>
          <a:prstGeom prst="rect">
            <a:avLst/>
          </a:prstGeom>
        </p:spPr>
      </p:pic>
    </p:spTree>
    <p:extLst>
      <p:ext uri="{BB962C8B-B14F-4D97-AF65-F5344CB8AC3E}">
        <p14:creationId xmlns:p14="http://schemas.microsoft.com/office/powerpoint/2010/main" val="3350264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7548</TotalTime>
  <Words>1981</Words>
  <Application>Microsoft Office PowerPoint</Application>
  <PresentationFormat>Widescreen</PresentationFormat>
  <Paragraphs>264</Paragraphs>
  <Slides>17</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 Unicode MS</vt:lpstr>
      <vt:lpstr>MS Gothic</vt:lpstr>
      <vt:lpstr>Arial</vt:lpstr>
      <vt:lpstr>Times New Roman</vt:lpstr>
      <vt:lpstr>Office Theme</vt:lpstr>
      <vt:lpstr>Document</vt:lpstr>
      <vt:lpstr>Discussion on WUR (802.11ba) States </vt:lpstr>
      <vt:lpstr>Abstract</vt:lpstr>
      <vt:lpstr>Assumptions</vt:lpstr>
      <vt:lpstr>Additional Assumptions</vt:lpstr>
      <vt:lpstr>AP Assumed Possible States (16) for the non-AP device</vt:lpstr>
      <vt:lpstr>Therefore there are Six “Power Save” Device States:</vt:lpstr>
      <vt:lpstr>WUR Device Mode Diagram</vt:lpstr>
      <vt:lpstr>WUR State Diagram Proposal (Alternate 4)</vt:lpstr>
      <vt:lpstr>WUR Power Save State Diagram Proposal (Alternate 3)</vt:lpstr>
      <vt:lpstr>WUR Power Save State Diagram Proposal (Alternate 2)</vt:lpstr>
      <vt:lpstr>References</vt:lpstr>
      <vt:lpstr>Appendix</vt:lpstr>
      <vt:lpstr>Changing State of A Non-AP STA</vt:lpstr>
      <vt:lpstr>AP Expected Behavior for each non-AP STA State</vt:lpstr>
      <vt:lpstr>WUR State Diagram Proposal-Hamilton</vt:lpstr>
      <vt:lpstr>WUR State Diagram Proposal-Venkatesan/Huang [4]</vt:lpstr>
      <vt:lpstr>WUR State Diagram Proposal-Alternate based on [1],[2],[3]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Levy, Joseph</cp:lastModifiedBy>
  <cp:revision>102</cp:revision>
  <cp:lastPrinted>1601-01-01T00:00:00Z</cp:lastPrinted>
  <dcterms:created xsi:type="dcterms:W3CDTF">2018-05-21T18:48:27Z</dcterms:created>
  <dcterms:modified xsi:type="dcterms:W3CDTF">2018-08-31T16:18:12Z</dcterms:modified>
</cp:coreProperties>
</file>