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7" r:id="rId4"/>
    <p:sldId id="266" r:id="rId5"/>
    <p:sldId id="263" r:id="rId6"/>
    <p:sldId id="270" r:id="rId7"/>
    <p:sldId id="276" r:id="rId8"/>
    <p:sldId id="273" r:id="rId9"/>
    <p:sldId id="272" r:id="rId10"/>
    <p:sldId id="271" r:id="rId11"/>
    <p:sldId id="264" r:id="rId12"/>
    <p:sldId id="275" r:id="rId13"/>
    <p:sldId id="265" r:id="rId14"/>
    <p:sldId id="268" r:id="rId15"/>
    <p:sldId id="262" r:id="rId16"/>
    <p:sldId id="274" r:id="rId17"/>
    <p:sldId id="269"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45" d="100"/>
          <a:sy n="45" d="100"/>
        </p:scale>
        <p:origin x="60" y="3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8" d="100"/>
          <a:sy n="58" d="100"/>
        </p:scale>
        <p:origin x="279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May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Joseph LEVY (InterDigital)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Joseph LEVY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24300" y="0"/>
            <a:ext cx="2355850" cy="307975"/>
          </a:xfrm>
          <a:ln/>
        </p:spPr>
        <p:txBody>
          <a:bodyPr/>
          <a:lstStyle/>
          <a:p>
            <a:r>
              <a:rPr lang="en-US" dirty="0"/>
              <a:t>doc.: IEEE 802.11-18/xxxxr0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xfrm>
            <a:off x="4229101" y="8985251"/>
            <a:ext cx="2051050" cy="150812"/>
          </a:xfrm>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16</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051802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17</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83227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6</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85774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8</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68310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9</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597831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10</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0963566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15</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802.11-18/1020r3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on WUR (802.11ba) States </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2018-07-06</a:t>
            </a:r>
          </a:p>
        </p:txBody>
      </p:sp>
      <p:sp>
        <p:nvSpPr>
          <p:cNvPr id="6" name="Date Placeholder 3"/>
          <p:cNvSpPr>
            <a:spLocks noGrp="1"/>
          </p:cNvSpPr>
          <p:nvPr>
            <p:ph type="dt" idx="10"/>
          </p:nvPr>
        </p:nvSpPr>
        <p:spPr/>
        <p:txBody>
          <a:bodyPr/>
          <a:lstStyle/>
          <a:p>
            <a:r>
              <a:rPr lang="en-US" dirty="0"/>
              <a:t>July 2018</a:t>
            </a:r>
            <a:endParaRPr lang="en-GB" dirty="0"/>
          </a:p>
        </p:txBody>
      </p:sp>
      <p:sp>
        <p:nvSpPr>
          <p:cNvPr id="7" name="Footer Placeholder 4"/>
          <p:cNvSpPr>
            <a:spLocks noGrp="1"/>
          </p:cNvSpPr>
          <p:nvPr>
            <p:ph type="ftr" idx="11"/>
          </p:nvPr>
        </p:nvSpPr>
        <p:spPr/>
        <p:txBody>
          <a:bodyPr/>
          <a:lstStyle/>
          <a:p>
            <a:r>
              <a:rPr lang="en-GB" dirty="0"/>
              <a:t>Joseph LEVY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08349"/>
              </p:ext>
            </p:extLst>
          </p:nvPr>
        </p:nvGraphicFramePr>
        <p:xfrm>
          <a:off x="996950" y="2411413"/>
          <a:ext cx="10153650" cy="2457450"/>
        </p:xfrm>
        <a:graphic>
          <a:graphicData uri="http://schemas.openxmlformats.org/presentationml/2006/ole">
            <mc:AlternateContent xmlns:mc="http://schemas.openxmlformats.org/markup-compatibility/2006">
              <mc:Choice xmlns:v="urn:schemas-microsoft-com:vml" Requires="v">
                <p:oleObj spid="_x0000_s3116"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6950" y="2411413"/>
                        <a:ext cx="10153650"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972799" cy="484136"/>
          </a:xfrm>
        </p:spPr>
        <p:txBody>
          <a:bodyPr/>
          <a:lstStyle/>
          <a:p>
            <a:r>
              <a:rPr lang="en-GB" dirty="0"/>
              <a:t>WUR State Diagram Proposal-Alternate 2</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
        <p:nvSpPr>
          <p:cNvPr id="9" name="Rectangle 1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19"/>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3" name="Picture 2"/>
          <p:cNvPicPr>
            <a:picLocks noChangeAspect="1"/>
          </p:cNvPicPr>
          <p:nvPr/>
        </p:nvPicPr>
        <p:blipFill>
          <a:blip r:embed="rId3"/>
          <a:stretch>
            <a:fillRect/>
          </a:stretch>
        </p:blipFill>
        <p:spPr>
          <a:xfrm>
            <a:off x="1593906" y="1169938"/>
            <a:ext cx="9103671" cy="5305476"/>
          </a:xfrm>
          <a:prstGeom prst="rect">
            <a:avLst/>
          </a:prstGeom>
        </p:spPr>
      </p:pic>
    </p:spTree>
    <p:extLst>
      <p:ext uri="{BB962C8B-B14F-4D97-AF65-F5344CB8AC3E}">
        <p14:creationId xmlns:p14="http://schemas.microsoft.com/office/powerpoint/2010/main" val="21826693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marL="457200" indent="-457200">
              <a:buFont typeface="+mj-lt"/>
              <a:buAutoNum type="arabicPeriod"/>
            </a:pPr>
            <a:r>
              <a:rPr lang="en-GB" dirty="0"/>
              <a:t>IEEE 802.11-18/1016r2: “WUR State Diagram Proposal – Hamilton”</a:t>
            </a:r>
          </a:p>
          <a:p>
            <a:pPr marL="457200" indent="-457200">
              <a:buFont typeface="+mj-lt"/>
              <a:buAutoNum type="arabicPeriod"/>
            </a:pPr>
            <a:r>
              <a:rPr lang="en-GB" dirty="0"/>
              <a:t>E-mail from the reflector from Mika Kasslin “</a:t>
            </a:r>
            <a:r>
              <a:rPr lang="en-US" dirty="0"/>
              <a:t>Re: [STDS-802-11-TGBA] Updated WUR architecture and state machines uploaded” 2018-07-05</a:t>
            </a:r>
          </a:p>
          <a:p>
            <a:pPr marL="457200" indent="-457200">
              <a:buFont typeface="+mj-lt"/>
              <a:buAutoNum type="arabicPeriod"/>
            </a:pPr>
            <a:r>
              <a:rPr lang="en-US" dirty="0"/>
              <a:t>IEEE 802. 11-18/1098r0: “ARC SC Teleconference Minutes June 21 2018”</a:t>
            </a:r>
          </a:p>
          <a:p>
            <a:pPr marL="457200" indent="-457200">
              <a:buFont typeface="+mj-lt"/>
              <a:buAutoNum type="arabicPeriod"/>
            </a:pPr>
            <a:r>
              <a:rPr lang="en-US" dirty="0"/>
              <a:t>Private E-mail from Ganesh Venkatesan 27 June 2018 “802,11 Power Save and WUR state diagram (adaptation of 18-1016r1)”</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2669476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Changing State of A Non-AP STA</a:t>
            </a:r>
          </a:p>
        </p:txBody>
      </p:sp>
      <p:sp>
        <p:nvSpPr>
          <p:cNvPr id="3" name="Content Placeholder 2"/>
          <p:cNvSpPr>
            <a:spLocks noGrp="1"/>
          </p:cNvSpPr>
          <p:nvPr>
            <p:ph idx="1"/>
          </p:nvPr>
        </p:nvSpPr>
        <p:spPr>
          <a:xfrm>
            <a:off x="898072" y="1132114"/>
            <a:ext cx="10668000" cy="5192486"/>
          </a:xfrm>
        </p:spPr>
        <p:txBody>
          <a:bodyPr/>
          <a:lstStyle/>
          <a:p>
            <a:pPr marL="457200" indent="-457200">
              <a:buFont typeface="+mj-lt"/>
              <a:buAutoNum type="arabicPeriod"/>
            </a:pPr>
            <a:r>
              <a:rPr lang="en-US" sz="2000" dirty="0"/>
              <a:t>Unassociated can go to: Associated via association.</a:t>
            </a:r>
          </a:p>
          <a:p>
            <a:pPr marL="457200" indent="-457200">
              <a:buFont typeface="+mj-lt"/>
              <a:buAutoNum type="arabicPeriod"/>
            </a:pPr>
            <a:r>
              <a:rPr lang="en-US" sz="2000" dirty="0"/>
              <a:t>Associated can go to: Unassociated via disassociation, a different Associated State via reassociation.  If configured an associated STA can also go to Power Save Mode or WUR mode and move to Awake State, Doze State, WURx Awake State, or WURx Doze State.</a:t>
            </a:r>
          </a:p>
          <a:p>
            <a:pPr marL="457200" indent="-457200">
              <a:buFont typeface="+mj-lt"/>
              <a:buAutoNum type="arabicPeriod"/>
            </a:pPr>
            <a:r>
              <a:rPr lang="en-US" sz="2000" dirty="0"/>
              <a:t>Awake can go to: Dose as allowed by the configured power save mode, can renegotiate or end Power Save Mode, can go in to WUR Awake or WUR Doze if configured by sending a resume WUR frame. </a:t>
            </a:r>
          </a:p>
          <a:p>
            <a:pPr marL="457200" indent="-457200">
              <a:buFont typeface="+mj-lt"/>
              <a:buAutoNum type="arabicPeriod"/>
            </a:pPr>
            <a:r>
              <a:rPr lang="en-US" sz="2000" dirty="0"/>
              <a:t>Doze can go to: Awake as allowed by the configured power save mode, can renegotiate or end Power Save Mode, can go in to WUR Awake or WUR Doze if configured by sending a resume WUR frame. </a:t>
            </a:r>
          </a:p>
          <a:p>
            <a:pPr marL="457200" indent="-457200">
              <a:buFont typeface="+mj-lt"/>
              <a:buAutoNum type="arabicPeriod"/>
            </a:pPr>
            <a:r>
              <a:rPr lang="en-US" sz="2000" dirty="0"/>
              <a:t>WURx Awake can go to: WURx Doze via the configured WUR mode. If a WUR wakeup frame is received move to Associated, and an WUR STA can suspend WUR mode and move to Awake, or Doze.</a:t>
            </a:r>
          </a:p>
          <a:p>
            <a:pPr marL="457200" indent="-457200">
              <a:buFont typeface="+mj-lt"/>
              <a:buAutoNum type="arabicPeriod"/>
            </a:pPr>
            <a:r>
              <a:rPr lang="en-US" sz="2000" dirty="0"/>
              <a:t>WURx Doze can go to: WUR Awake as allowed by the configured WUR mode</a:t>
            </a:r>
          </a:p>
          <a:p>
            <a:pPr marL="0" indent="0"/>
            <a:r>
              <a:rPr lang="en-US" sz="2000" i="1" dirty="0"/>
              <a:t>Note a Non-AP STA can at any time send a frame to the AP and change its state.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1278313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AP Expected Behavior for each non-AP STA State</a:t>
            </a:r>
          </a:p>
        </p:txBody>
      </p:sp>
      <p:sp>
        <p:nvSpPr>
          <p:cNvPr id="3" name="Content Placeholder 2"/>
          <p:cNvSpPr>
            <a:spLocks noGrp="1"/>
          </p:cNvSpPr>
          <p:nvPr>
            <p:ph idx="1"/>
          </p:nvPr>
        </p:nvSpPr>
        <p:spPr>
          <a:xfrm>
            <a:off x="898072" y="1298576"/>
            <a:ext cx="10668000" cy="5026024"/>
          </a:xfrm>
        </p:spPr>
        <p:txBody>
          <a:bodyPr/>
          <a:lstStyle/>
          <a:p>
            <a:pPr marL="457200" indent="-457200">
              <a:buFont typeface="+mj-lt"/>
              <a:buAutoNum type="arabicPeriod"/>
            </a:pPr>
            <a:r>
              <a:rPr lang="en-US" sz="2000" dirty="0"/>
              <a:t>Unassociated: An AP can receive frames from any non-AP STA.</a:t>
            </a:r>
          </a:p>
          <a:p>
            <a:pPr marL="457200" indent="-457200">
              <a:buFont typeface="+mj-lt"/>
              <a:buAutoNum type="arabicPeriod"/>
            </a:pPr>
            <a:r>
              <a:rPr lang="en-US" sz="2000" dirty="0"/>
              <a:t>Associated: An AP can receive and send frames from/to the non-AP STA and provides infrastructure services.  </a:t>
            </a:r>
          </a:p>
          <a:p>
            <a:pPr marL="457200" indent="-457200">
              <a:buFont typeface="+mj-lt"/>
              <a:buAutoNum type="arabicPeriod"/>
            </a:pPr>
            <a:r>
              <a:rPr lang="en-US" sz="2000" dirty="0"/>
              <a:t>Awake: An AP assumes the STA can receive and send frames with the AP. </a:t>
            </a:r>
          </a:p>
          <a:p>
            <a:pPr marL="457200" indent="-457200">
              <a:buFont typeface="+mj-lt"/>
              <a:buAutoNum type="arabicPeriod"/>
            </a:pPr>
            <a:r>
              <a:rPr lang="en-US" sz="2000" dirty="0"/>
              <a:t>Doze: An AP assumes the STA cannot receive frames from the AP, and the AP buffers the traffic to the STA. </a:t>
            </a:r>
          </a:p>
          <a:p>
            <a:pPr marL="457200" indent="-457200">
              <a:buFont typeface="+mj-lt"/>
              <a:buAutoNum type="arabicPeriod"/>
            </a:pPr>
            <a:r>
              <a:rPr lang="en-US" sz="2000" dirty="0"/>
              <a:t>WURx Awake: An AP assumes the STA WURx can receive a WUR wake up frame and that the STA will signal the AP once it is in associated or awake state.  The AP also assume the STA cannot receive frames from the AP and the AP buffers the traffic to the STA. </a:t>
            </a:r>
          </a:p>
          <a:p>
            <a:pPr marL="457200" indent="-457200">
              <a:buFont typeface="+mj-lt"/>
              <a:buAutoNum type="arabicPeriod"/>
            </a:pPr>
            <a:r>
              <a:rPr lang="en-US" sz="2000" dirty="0"/>
              <a:t>WURx Doze: An AP assumes the STA WURx can not receive a WUR wake up frame.  The AP also assume the STA cannot receive frames from the AP and the AP buffers the traffic to the STA. </a:t>
            </a:r>
          </a:p>
          <a:p>
            <a:pPr marL="0" indent="0"/>
            <a:r>
              <a:rPr lang="en-US" sz="2000" i="1" dirty="0"/>
              <a:t>Note a Non-AP STA can at any time send a frame to the AP and change its state.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3451617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4136"/>
          </a:xfrm>
        </p:spPr>
        <p:txBody>
          <a:bodyPr/>
          <a:lstStyle/>
          <a:p>
            <a:r>
              <a:rPr lang="en-GB" dirty="0"/>
              <a:t>WUR State Diagram Proposal-Hamilton</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
        <p:nvSpPr>
          <p:cNvPr id="9" name="Rectangle 1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19"/>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11" name="Picture 10"/>
          <p:cNvPicPr>
            <a:picLocks noChangeAspect="1"/>
          </p:cNvPicPr>
          <p:nvPr/>
        </p:nvPicPr>
        <p:blipFill>
          <a:blip r:embed="rId3"/>
          <a:stretch>
            <a:fillRect/>
          </a:stretch>
        </p:blipFill>
        <p:spPr>
          <a:xfrm>
            <a:off x="1574784" y="1101726"/>
            <a:ext cx="9040317" cy="5342628"/>
          </a:xfrm>
          <a:prstGeom prst="rect">
            <a:avLst/>
          </a:prstGeom>
        </p:spPr>
      </p:pic>
      <p:sp>
        <p:nvSpPr>
          <p:cNvPr id="12" name="TextBox 11"/>
          <p:cNvSpPr txBox="1"/>
          <p:nvPr/>
        </p:nvSpPr>
        <p:spPr>
          <a:xfrm>
            <a:off x="8085669" y="5861349"/>
            <a:ext cx="3175021" cy="461665"/>
          </a:xfrm>
          <a:prstGeom prst="rect">
            <a:avLst/>
          </a:prstGeom>
          <a:noFill/>
        </p:spPr>
        <p:txBody>
          <a:bodyPr wrap="square" rtlCol="0">
            <a:spAutoFit/>
          </a:bodyPr>
          <a:lstStyle/>
          <a:p>
            <a:r>
              <a:rPr lang="en-US" dirty="0">
                <a:solidFill>
                  <a:schemeClr val="tx1"/>
                </a:solidFill>
              </a:rPr>
              <a:t>from: [1] </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4136"/>
          </a:xfrm>
        </p:spPr>
        <p:txBody>
          <a:bodyPr/>
          <a:lstStyle/>
          <a:p>
            <a:r>
              <a:rPr lang="en-GB" dirty="0"/>
              <a:t>WUR State Diagram Proposal-Venkatesan/Huang [4]</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
        <p:nvSpPr>
          <p:cNvPr id="9" name="Rectangle 1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19"/>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2" name="TextBox 11"/>
          <p:cNvSpPr txBox="1"/>
          <p:nvPr/>
        </p:nvSpPr>
        <p:spPr>
          <a:xfrm>
            <a:off x="8085669" y="5861349"/>
            <a:ext cx="3175021" cy="461665"/>
          </a:xfrm>
          <a:prstGeom prst="rect">
            <a:avLst/>
          </a:prstGeom>
          <a:noFill/>
        </p:spPr>
        <p:txBody>
          <a:bodyPr wrap="square" rtlCol="0">
            <a:spAutoFit/>
          </a:bodyPr>
          <a:lstStyle/>
          <a:p>
            <a:r>
              <a:rPr lang="en-US" dirty="0">
                <a:solidFill>
                  <a:schemeClr val="tx1"/>
                </a:solidFill>
              </a:rPr>
              <a:t>from: [1] </a:t>
            </a:r>
            <a:endParaRPr lang="en-US" dirty="0"/>
          </a:p>
        </p:txBody>
      </p:sp>
      <p:pic>
        <p:nvPicPr>
          <p:cNvPr id="3" name="Picture 2"/>
          <p:cNvPicPr>
            <a:picLocks noChangeAspect="1"/>
          </p:cNvPicPr>
          <p:nvPr/>
        </p:nvPicPr>
        <p:blipFill>
          <a:blip r:embed="rId3"/>
          <a:stretch>
            <a:fillRect/>
          </a:stretch>
        </p:blipFill>
        <p:spPr>
          <a:xfrm>
            <a:off x="1423539" y="1410750"/>
            <a:ext cx="9342808" cy="5064664"/>
          </a:xfrm>
          <a:prstGeom prst="rect">
            <a:avLst/>
          </a:prstGeom>
        </p:spPr>
      </p:pic>
    </p:spTree>
    <p:extLst>
      <p:ext uri="{BB962C8B-B14F-4D97-AF65-F5344CB8AC3E}">
        <p14:creationId xmlns:p14="http://schemas.microsoft.com/office/powerpoint/2010/main" val="27290265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972799" cy="484136"/>
          </a:xfrm>
        </p:spPr>
        <p:txBody>
          <a:bodyPr/>
          <a:lstStyle/>
          <a:p>
            <a:r>
              <a:rPr lang="en-GB" dirty="0"/>
              <a:t>WUR State Diagram Proposal-Alternate based on [1],[2],[3]</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
        <p:nvSpPr>
          <p:cNvPr id="9" name="Rectangle 1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19"/>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8" name="Picture 7"/>
          <p:cNvPicPr>
            <a:picLocks noChangeAspect="1"/>
          </p:cNvPicPr>
          <p:nvPr/>
        </p:nvPicPr>
        <p:blipFill>
          <a:blip r:embed="rId3"/>
          <a:stretch>
            <a:fillRect/>
          </a:stretch>
        </p:blipFill>
        <p:spPr>
          <a:xfrm>
            <a:off x="1501817" y="1185563"/>
            <a:ext cx="9076860" cy="5289851"/>
          </a:xfrm>
          <a:prstGeom prst="rect">
            <a:avLst/>
          </a:prstGeom>
        </p:spPr>
      </p:pic>
    </p:spTree>
    <p:extLst>
      <p:ext uri="{BB962C8B-B14F-4D97-AF65-F5344CB8AC3E}">
        <p14:creationId xmlns:p14="http://schemas.microsoft.com/office/powerpoint/2010/main" val="39187895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contribution provide a first draft state diagram for the 802.11ba non-AP STA and some supporting discussion.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r1: provides alterative drafts of the state diagram and supporting discussion based on discussion and listed references.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r2: adds a State Table, a Mode Diagram, and multiple variations on the state diagram. Also several typos and editorial corrections have been made. The terms have been refined so that the term non-AP STA refers to only the non-AP STA (PCR), WURx is the wake-up receiver, and device is used to describe the device consisting of a non-AP STA and a WURx. Also, several slides were moved to an appendix.</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r3: same as r2, but uploaded to correct miss-upload </a:t>
            </a:r>
            <a:r>
              <a:rPr lang="en-GB" sz="2000"/>
              <a:t>of wrong file as r2.</a:t>
            </a:r>
            <a:endParaRPr lang="en-GB" sz="2000"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Assumptions</a:t>
            </a:r>
          </a:p>
        </p:txBody>
      </p:sp>
      <p:sp>
        <p:nvSpPr>
          <p:cNvPr id="3" name="Content Placeholder 2"/>
          <p:cNvSpPr>
            <a:spLocks noGrp="1"/>
          </p:cNvSpPr>
          <p:nvPr>
            <p:ph idx="1"/>
          </p:nvPr>
        </p:nvSpPr>
        <p:spPr>
          <a:xfrm>
            <a:off x="525199" y="1143000"/>
            <a:ext cx="11241086" cy="5332414"/>
          </a:xfrm>
        </p:spPr>
        <p:txBody>
          <a:bodyPr/>
          <a:lstStyle/>
          <a:p>
            <a:pPr marL="457200" indent="-457200">
              <a:buFont typeface="+mj-lt"/>
              <a:buAutoNum type="arabicPeriod"/>
            </a:pPr>
            <a:r>
              <a:rPr lang="en-US" dirty="0"/>
              <a:t>The PS mode configuration (this includes both legacy PS mode configuration and WUR mode configuration) is established during association or with a frame exchange between the non-AP STA and its associated AP when the non-AP STA is in the Active state or Awake state.   </a:t>
            </a:r>
          </a:p>
          <a:p>
            <a:pPr marL="457200" indent="-457200">
              <a:buFont typeface="+mj-lt"/>
              <a:buAutoNum type="arabicPeriod"/>
            </a:pPr>
            <a:r>
              <a:rPr lang="en-US" dirty="0"/>
              <a:t>After PS mode/WUR mode configuration are agreed the device may move into a PS mode/WUR mode by the non-AP STA sending a frame to the AP with the Power Management subfield of the Frame Control field set to 1 and then receiving an ACK of that frame from the AP.</a:t>
            </a:r>
          </a:p>
          <a:p>
            <a:pPr marL="857250" lvl="1" indent="-457200">
              <a:buFont typeface="+mj-lt"/>
              <a:buAutoNum type="arabicPeriod"/>
            </a:pPr>
            <a:r>
              <a:rPr lang="en-US" sz="1800" dirty="0"/>
              <a:t>After sending the ACK to the non-AP STA the AP will follow the procedures to support the device: e.g. the AP will buffer frames and notify the device as specified for the configured mode.</a:t>
            </a:r>
          </a:p>
          <a:p>
            <a:pPr marL="857250" lvl="1" indent="-457200">
              <a:buFont typeface="+mj-lt"/>
              <a:buAutoNum type="arabicPeriod"/>
            </a:pPr>
            <a:r>
              <a:rPr lang="en-US" sz="1800" dirty="0"/>
              <a:t>The non-AP STA after receiving the ACK from the AP may be in any state, but can “assume” the AP will support the device’s “ability” to move into a state of: Awake, Doze, WUR Awake or WUR Doze (as configured).</a:t>
            </a:r>
          </a:p>
          <a:p>
            <a:pPr marL="457200" indent="-457200">
              <a:buFont typeface="+mj-lt"/>
              <a:buAutoNum type="arabicPeriod"/>
            </a:pPr>
            <a:r>
              <a:rPr lang="en-US" dirty="0"/>
              <a:t>The non-AP STA may change its state to Active at any time by sending a frame to the AP with the Power Management subfield is set to 0.  </a:t>
            </a:r>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3604024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Assumptions to be Confirmed</a:t>
            </a:r>
          </a:p>
        </p:txBody>
      </p:sp>
      <p:sp>
        <p:nvSpPr>
          <p:cNvPr id="3" name="Content Placeholder 2"/>
          <p:cNvSpPr>
            <a:spLocks noGrp="1"/>
          </p:cNvSpPr>
          <p:nvPr>
            <p:ph idx="1"/>
          </p:nvPr>
        </p:nvSpPr>
        <p:spPr>
          <a:xfrm>
            <a:off x="569914" y="1252647"/>
            <a:ext cx="11050057" cy="5222767"/>
          </a:xfrm>
        </p:spPr>
        <p:txBody>
          <a:bodyPr/>
          <a:lstStyle/>
          <a:p>
            <a:pPr marL="457200" indent="-457200">
              <a:buFont typeface="+mj-lt"/>
              <a:buAutoNum type="arabicPeriod" startAt="4"/>
            </a:pPr>
            <a:r>
              <a:rPr lang="en-US" dirty="0"/>
              <a:t>A device in WUR PS mode may change its PS mode to the non-AP STA’s pre-configured “legacy” PS mode by sending a suspend WUR mode frame to the AP with the Power Management subfield set to 1, which is ACKed. </a:t>
            </a:r>
          </a:p>
          <a:p>
            <a:pPr marL="857250" lvl="1" indent="-457200">
              <a:buFont typeface="+mj-lt"/>
              <a:buAutoNum type="arabicPeriod"/>
            </a:pPr>
            <a:r>
              <a:rPr lang="en-US" sz="1800" dirty="0"/>
              <a:t>After sending the ACK to the non-AP STA the AP will follow the procedures to support the non-AP STA: e.g. the AP will buffer frames and notify the non-AP STA as specified for the configured “legacy” PS mode.</a:t>
            </a:r>
          </a:p>
          <a:p>
            <a:pPr marL="857250" lvl="1" indent="-457200">
              <a:buFont typeface="+mj-lt"/>
              <a:buAutoNum type="arabicPeriod"/>
            </a:pPr>
            <a:r>
              <a:rPr lang="en-US" sz="1800" dirty="0"/>
              <a:t>The non-AP STA after receiving the ACK from the AP may be in any state, but can “assume” the AP will support the non-AP STA’s “ability” to move into a state of: Awake or Doze.</a:t>
            </a:r>
          </a:p>
          <a:p>
            <a:pPr marL="457200" indent="-457200">
              <a:buFont typeface="+mj-lt"/>
              <a:buAutoNum type="arabicPeriod" startAt="4"/>
            </a:pPr>
            <a:r>
              <a:rPr lang="en-US" dirty="0"/>
              <a:t>A device with a negotiated WUR PS mode which has suspended the WUR mode may return to the negotiated WUR mode by sending a enter WUR mode frame to the AP with the Power Management subfield set to 1, which is ACKed.</a:t>
            </a:r>
          </a:p>
          <a:p>
            <a:pPr marL="857250" lvl="1" indent="-457200">
              <a:buFont typeface="+mj-lt"/>
              <a:buAutoNum type="arabicPeriod"/>
            </a:pPr>
            <a:r>
              <a:rPr lang="en-US" sz="1800" dirty="0"/>
              <a:t>After sending the ACK to the non-AP STA the AP will follow the procedures to support the device: e.g. the AP will buffer frames and notify the device as specified for the WUR PS mode. </a:t>
            </a:r>
          </a:p>
          <a:p>
            <a:pPr marL="857250" lvl="1" indent="-457200">
              <a:buFont typeface="+mj-lt"/>
              <a:buAutoNum type="arabicPeriod"/>
            </a:pPr>
            <a:r>
              <a:rPr lang="en-US" sz="1800" dirty="0"/>
              <a:t>The non-AP STA after receiving the ACK from the AP may be in any state, but can “assume” the AP will support the device’s “ability” to move into a state of: WUR Awake or WUR Doze.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2734208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dirty="0"/>
              <a:t>AP Assumed Possible States (16) for the device</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32127602"/>
              </p:ext>
            </p:extLst>
          </p:nvPr>
        </p:nvGraphicFramePr>
        <p:xfrm>
          <a:off x="1611270" y="1179127"/>
          <a:ext cx="9068943" cy="5166360"/>
        </p:xfrm>
        <a:graphic>
          <a:graphicData uri="http://schemas.openxmlformats.org/drawingml/2006/table">
            <a:tbl>
              <a:tblPr firstRow="1" bandRow="1">
                <a:tableStyleId>{5C22544A-7EE6-4342-B048-85BDC9FD1C3A}</a:tableStyleId>
              </a:tblPr>
              <a:tblGrid>
                <a:gridCol w="2978145">
                  <a:extLst>
                    <a:ext uri="{9D8B030D-6E8A-4147-A177-3AD203B41FA5}">
                      <a16:colId xmlns:a16="http://schemas.microsoft.com/office/drawing/2014/main" val="284507875"/>
                    </a:ext>
                  </a:extLst>
                </a:gridCol>
                <a:gridCol w="1150647">
                  <a:extLst>
                    <a:ext uri="{9D8B030D-6E8A-4147-A177-3AD203B41FA5}">
                      <a16:colId xmlns:a16="http://schemas.microsoft.com/office/drawing/2014/main" val="2772871093"/>
                    </a:ext>
                  </a:extLst>
                </a:gridCol>
                <a:gridCol w="1663551">
                  <a:extLst>
                    <a:ext uri="{9D8B030D-6E8A-4147-A177-3AD203B41FA5}">
                      <a16:colId xmlns:a16="http://schemas.microsoft.com/office/drawing/2014/main" val="489375594"/>
                    </a:ext>
                  </a:extLst>
                </a:gridCol>
                <a:gridCol w="2057400">
                  <a:extLst>
                    <a:ext uri="{9D8B030D-6E8A-4147-A177-3AD203B41FA5}">
                      <a16:colId xmlns:a16="http://schemas.microsoft.com/office/drawing/2014/main" val="1160683611"/>
                    </a:ext>
                  </a:extLst>
                </a:gridCol>
                <a:gridCol w="1219200">
                  <a:extLst>
                    <a:ext uri="{9D8B030D-6E8A-4147-A177-3AD203B41FA5}">
                      <a16:colId xmlns:a16="http://schemas.microsoft.com/office/drawing/2014/main" val="4024691801"/>
                    </a:ext>
                  </a:extLst>
                </a:gridCol>
              </a:tblGrid>
              <a:tr h="238871">
                <a:tc>
                  <a:txBody>
                    <a:bodyPr/>
                    <a:lstStyle/>
                    <a:p>
                      <a:r>
                        <a:rPr lang="en-US" sz="1400" dirty="0"/>
                        <a:t>State</a:t>
                      </a:r>
                      <a:r>
                        <a:rPr lang="en-US" sz="1400" baseline="0" dirty="0"/>
                        <a:t> Name</a:t>
                      </a:r>
                      <a:endParaRPr lang="en-US" sz="1400" dirty="0"/>
                    </a:p>
                  </a:txBody>
                  <a:tcPr/>
                </a:tc>
                <a:tc>
                  <a:txBody>
                    <a:bodyPr/>
                    <a:lstStyle/>
                    <a:p>
                      <a:r>
                        <a:rPr lang="en-US" sz="1400" dirty="0"/>
                        <a:t>Associated</a:t>
                      </a:r>
                    </a:p>
                  </a:txBody>
                  <a:tcPr/>
                </a:tc>
                <a:tc>
                  <a:txBody>
                    <a:bodyPr/>
                    <a:lstStyle/>
                    <a:p>
                      <a:r>
                        <a:rPr lang="en-US" sz="1400" dirty="0"/>
                        <a:t>PPDUS Received</a:t>
                      </a:r>
                    </a:p>
                  </a:txBody>
                  <a:tcPr/>
                </a:tc>
                <a:tc>
                  <a:txBody>
                    <a:bodyPr/>
                    <a:lstStyle/>
                    <a:p>
                      <a:r>
                        <a:rPr lang="en-US" sz="1400" dirty="0"/>
                        <a:t>WUR</a:t>
                      </a:r>
                      <a:r>
                        <a:rPr lang="en-US" sz="1400" baseline="0" dirty="0"/>
                        <a:t> PPDUS Received</a:t>
                      </a:r>
                      <a:endParaRPr lang="en-US" sz="1400" dirty="0"/>
                    </a:p>
                  </a:txBody>
                  <a:tcPr/>
                </a:tc>
                <a:tc>
                  <a:txBody>
                    <a:bodyPr/>
                    <a:lstStyle/>
                    <a:p>
                      <a:r>
                        <a:rPr lang="en-US" sz="1400" dirty="0"/>
                        <a:t>PM BIT</a:t>
                      </a:r>
                    </a:p>
                  </a:txBody>
                  <a:tcPr/>
                </a:tc>
                <a:extLst>
                  <a:ext uri="{0D108BD9-81ED-4DB2-BD59-A6C34878D82A}">
                    <a16:rowId xmlns:a16="http://schemas.microsoft.com/office/drawing/2014/main" val="3557738808"/>
                  </a:ext>
                </a:extLst>
              </a:tr>
              <a:tr h="238871">
                <a:tc>
                  <a:txBody>
                    <a:bodyPr/>
                    <a:lstStyle/>
                    <a:p>
                      <a:r>
                        <a:rPr lang="en-US" sz="1600" dirty="0"/>
                        <a:t>UnAssociated/Active</a:t>
                      </a:r>
                    </a:p>
                  </a:txBody>
                  <a:tcPr/>
                </a:tc>
                <a:tc>
                  <a:txBody>
                    <a:bodyPr/>
                    <a:lstStyle/>
                    <a:p>
                      <a:r>
                        <a:rPr lang="en-US" sz="1600" dirty="0"/>
                        <a:t>No</a:t>
                      </a:r>
                    </a:p>
                  </a:txBody>
                  <a:tcPr/>
                </a:tc>
                <a:tc>
                  <a:txBody>
                    <a:bodyPr/>
                    <a:lstStyle/>
                    <a:p>
                      <a:r>
                        <a:rPr lang="en-US" sz="1600" dirty="0"/>
                        <a:t>Yes</a:t>
                      </a:r>
                    </a:p>
                  </a:txBody>
                  <a:tcPr/>
                </a:tc>
                <a:tc>
                  <a:txBody>
                    <a:bodyPr/>
                    <a:lstStyle/>
                    <a:p>
                      <a:r>
                        <a:rPr lang="en-US" sz="1600" dirty="0"/>
                        <a:t>No</a:t>
                      </a:r>
                    </a:p>
                  </a:txBody>
                  <a:tcPr/>
                </a:tc>
                <a:tc>
                  <a:txBody>
                    <a:bodyPr/>
                    <a:lstStyle/>
                    <a:p>
                      <a:r>
                        <a:rPr lang="en-US" sz="1600" dirty="0"/>
                        <a:t>0</a:t>
                      </a:r>
                    </a:p>
                  </a:txBody>
                  <a:tcPr/>
                </a:tc>
                <a:extLst>
                  <a:ext uri="{0D108BD9-81ED-4DB2-BD59-A6C34878D82A}">
                    <a16:rowId xmlns:a16="http://schemas.microsoft.com/office/drawing/2014/main" val="37172825"/>
                  </a:ext>
                </a:extLst>
              </a:tr>
              <a:tr h="238871">
                <a:tc>
                  <a:txBody>
                    <a:bodyPr/>
                    <a:lstStyle/>
                    <a:p>
                      <a:r>
                        <a:rPr lang="en-US" sz="1600" dirty="0"/>
                        <a:t>Associated/Active</a:t>
                      </a:r>
                    </a:p>
                  </a:txBody>
                  <a:tcPr/>
                </a:tc>
                <a:tc>
                  <a:txBody>
                    <a:bodyPr/>
                    <a:lstStyle/>
                    <a:p>
                      <a:r>
                        <a:rPr lang="en-US" sz="1600" dirty="0"/>
                        <a:t>Yes</a:t>
                      </a:r>
                    </a:p>
                  </a:txBody>
                  <a:tcPr/>
                </a:tc>
                <a:tc>
                  <a:txBody>
                    <a:bodyPr/>
                    <a:lstStyle/>
                    <a:p>
                      <a:r>
                        <a:rPr lang="en-US" sz="1600" dirty="0"/>
                        <a:t>Yes</a:t>
                      </a:r>
                    </a:p>
                  </a:txBody>
                  <a:tcPr/>
                </a:tc>
                <a:tc>
                  <a:txBody>
                    <a:bodyPr/>
                    <a:lstStyle/>
                    <a:p>
                      <a:r>
                        <a:rPr lang="en-US" sz="1600" dirty="0"/>
                        <a:t>No</a:t>
                      </a:r>
                    </a:p>
                  </a:txBody>
                  <a:tcPr/>
                </a:tc>
                <a:tc>
                  <a:txBody>
                    <a:bodyPr/>
                    <a:lstStyle/>
                    <a:p>
                      <a:r>
                        <a:rPr lang="en-US" sz="1600" dirty="0"/>
                        <a:t>0</a:t>
                      </a:r>
                    </a:p>
                  </a:txBody>
                  <a:tcPr/>
                </a:tc>
                <a:extLst>
                  <a:ext uri="{0D108BD9-81ED-4DB2-BD59-A6C34878D82A}">
                    <a16:rowId xmlns:a16="http://schemas.microsoft.com/office/drawing/2014/main" val="1500407724"/>
                  </a:ext>
                </a:extLst>
              </a:tr>
              <a:tr h="238871">
                <a:tc>
                  <a:txBody>
                    <a:bodyPr/>
                    <a:lstStyle/>
                    <a:p>
                      <a:r>
                        <a:rPr lang="en-US" sz="1600" dirty="0"/>
                        <a:t>Legacy PS</a:t>
                      </a:r>
                      <a:r>
                        <a:rPr lang="en-US" sz="1600" baseline="0" dirty="0"/>
                        <a:t> Awake</a:t>
                      </a:r>
                      <a:endParaRPr lang="en-US" sz="1600" dirty="0"/>
                    </a:p>
                  </a:txBody>
                  <a:tcPr/>
                </a:tc>
                <a:tc>
                  <a:txBody>
                    <a:bodyPr/>
                    <a:lstStyle/>
                    <a:p>
                      <a:r>
                        <a:rPr lang="en-US" sz="1600" dirty="0"/>
                        <a:t>Yes</a:t>
                      </a:r>
                    </a:p>
                  </a:txBody>
                  <a:tcPr/>
                </a:tc>
                <a:tc>
                  <a:txBody>
                    <a:bodyPr/>
                    <a:lstStyle/>
                    <a:p>
                      <a:r>
                        <a:rPr lang="en-US" sz="1600" dirty="0"/>
                        <a:t>Yes</a:t>
                      </a:r>
                    </a:p>
                  </a:txBody>
                  <a:tcPr/>
                </a:tc>
                <a:tc>
                  <a:txBody>
                    <a:bodyPr/>
                    <a:lstStyle/>
                    <a:p>
                      <a:r>
                        <a:rPr lang="en-US" sz="1600" dirty="0"/>
                        <a:t>No</a:t>
                      </a:r>
                    </a:p>
                  </a:txBody>
                  <a:tcPr/>
                </a:tc>
                <a:tc>
                  <a:txBody>
                    <a:bodyPr/>
                    <a:lstStyle/>
                    <a:p>
                      <a:r>
                        <a:rPr lang="en-US" sz="1600" dirty="0"/>
                        <a:t>1</a:t>
                      </a:r>
                    </a:p>
                  </a:txBody>
                  <a:tcPr/>
                </a:tc>
                <a:extLst>
                  <a:ext uri="{0D108BD9-81ED-4DB2-BD59-A6C34878D82A}">
                    <a16:rowId xmlns:a16="http://schemas.microsoft.com/office/drawing/2014/main" val="1856622066"/>
                  </a:ext>
                </a:extLst>
              </a:tr>
              <a:tr h="238871">
                <a:tc>
                  <a:txBody>
                    <a:bodyPr/>
                    <a:lstStyle/>
                    <a:p>
                      <a:r>
                        <a:rPr lang="en-US" sz="1600" dirty="0"/>
                        <a:t>Legacy PS Doze</a:t>
                      </a:r>
                    </a:p>
                  </a:txBody>
                  <a:tcPr/>
                </a:tc>
                <a:tc>
                  <a:txBody>
                    <a:bodyPr/>
                    <a:lstStyle/>
                    <a:p>
                      <a:r>
                        <a:rPr lang="en-US" sz="1600" dirty="0"/>
                        <a:t>Yes</a:t>
                      </a:r>
                    </a:p>
                  </a:txBody>
                  <a:tcPr/>
                </a:tc>
                <a:tc>
                  <a:txBody>
                    <a:bodyPr/>
                    <a:lstStyle/>
                    <a:p>
                      <a:r>
                        <a:rPr lang="en-US" sz="1600" dirty="0"/>
                        <a:t>No</a:t>
                      </a:r>
                    </a:p>
                  </a:txBody>
                  <a:tcPr/>
                </a:tc>
                <a:tc>
                  <a:txBody>
                    <a:bodyPr/>
                    <a:lstStyle/>
                    <a:p>
                      <a:r>
                        <a:rPr lang="en-US" sz="1600" dirty="0"/>
                        <a:t>No</a:t>
                      </a:r>
                    </a:p>
                  </a:txBody>
                  <a:tcPr/>
                </a:tc>
                <a:tc>
                  <a:txBody>
                    <a:bodyPr/>
                    <a:lstStyle/>
                    <a:p>
                      <a:r>
                        <a:rPr lang="en-US" sz="1600" dirty="0"/>
                        <a:t>1</a:t>
                      </a:r>
                    </a:p>
                  </a:txBody>
                  <a:tcPr/>
                </a:tc>
                <a:extLst>
                  <a:ext uri="{0D108BD9-81ED-4DB2-BD59-A6C34878D82A}">
                    <a16:rowId xmlns:a16="http://schemas.microsoft.com/office/drawing/2014/main" val="2717047666"/>
                  </a:ext>
                </a:extLst>
              </a:tr>
              <a:tr h="238871">
                <a:tc>
                  <a:txBody>
                    <a:bodyPr/>
                    <a:lstStyle/>
                    <a:p>
                      <a:r>
                        <a:rPr lang="en-US" sz="1600" dirty="0"/>
                        <a:t>WURx Awake</a:t>
                      </a:r>
                    </a:p>
                  </a:txBody>
                  <a:tcPr/>
                </a:tc>
                <a:tc>
                  <a:txBody>
                    <a:bodyPr/>
                    <a:lstStyle/>
                    <a:p>
                      <a:r>
                        <a:rPr lang="en-US" sz="1600" dirty="0"/>
                        <a:t>Yes</a:t>
                      </a:r>
                    </a:p>
                  </a:txBody>
                  <a:tcPr/>
                </a:tc>
                <a:tc>
                  <a:txBody>
                    <a:bodyPr/>
                    <a:lstStyle/>
                    <a:p>
                      <a:r>
                        <a:rPr lang="en-US" sz="1600" dirty="0"/>
                        <a:t>No</a:t>
                      </a:r>
                    </a:p>
                  </a:txBody>
                  <a:tcPr/>
                </a:tc>
                <a:tc>
                  <a:txBody>
                    <a:bodyPr/>
                    <a:lstStyle/>
                    <a:p>
                      <a:r>
                        <a:rPr lang="en-US" sz="1600" dirty="0"/>
                        <a:t>Yes</a:t>
                      </a:r>
                    </a:p>
                  </a:txBody>
                  <a:tcPr/>
                </a:tc>
                <a:tc>
                  <a:txBody>
                    <a:bodyPr/>
                    <a:lstStyle/>
                    <a:p>
                      <a:r>
                        <a:rPr lang="en-US" sz="1600" dirty="0"/>
                        <a:t>1</a:t>
                      </a:r>
                    </a:p>
                  </a:txBody>
                  <a:tcPr/>
                </a:tc>
                <a:extLst>
                  <a:ext uri="{0D108BD9-81ED-4DB2-BD59-A6C34878D82A}">
                    <a16:rowId xmlns:a16="http://schemas.microsoft.com/office/drawing/2014/main" val="3819016013"/>
                  </a:ext>
                </a:extLst>
              </a:tr>
              <a:tr h="238871">
                <a:tc>
                  <a:txBody>
                    <a:bodyPr/>
                    <a:lstStyle/>
                    <a:p>
                      <a:r>
                        <a:rPr lang="en-US" sz="1600" dirty="0"/>
                        <a:t>WURx Doze</a:t>
                      </a:r>
                    </a:p>
                  </a:txBody>
                  <a:tcPr/>
                </a:tc>
                <a:tc>
                  <a:txBody>
                    <a:bodyPr/>
                    <a:lstStyle/>
                    <a:p>
                      <a:r>
                        <a:rPr lang="en-US" sz="1600" dirty="0"/>
                        <a:t>Yes</a:t>
                      </a:r>
                    </a:p>
                  </a:txBody>
                  <a:tcPr/>
                </a:tc>
                <a:tc>
                  <a:txBody>
                    <a:bodyPr/>
                    <a:lstStyle/>
                    <a:p>
                      <a:r>
                        <a:rPr lang="en-US" sz="1600" dirty="0"/>
                        <a:t>No</a:t>
                      </a:r>
                    </a:p>
                  </a:txBody>
                  <a:tcPr/>
                </a:tc>
                <a:tc>
                  <a:txBody>
                    <a:bodyPr/>
                    <a:lstStyle/>
                    <a:p>
                      <a:r>
                        <a:rPr lang="en-US" sz="1600" dirty="0"/>
                        <a:t>No</a:t>
                      </a:r>
                    </a:p>
                  </a:txBody>
                  <a:tcPr/>
                </a:tc>
                <a:tc>
                  <a:txBody>
                    <a:bodyPr/>
                    <a:lstStyle/>
                    <a:p>
                      <a:r>
                        <a:rPr lang="en-US" sz="1600" dirty="0"/>
                        <a:t>1</a:t>
                      </a:r>
                    </a:p>
                  </a:txBody>
                  <a:tcPr/>
                </a:tc>
                <a:extLst>
                  <a:ext uri="{0D108BD9-81ED-4DB2-BD59-A6C34878D82A}">
                    <a16:rowId xmlns:a16="http://schemas.microsoft.com/office/drawing/2014/main" val="1824849732"/>
                  </a:ext>
                </a:extLst>
              </a:tr>
              <a:tr h="238871">
                <a:tc>
                  <a:txBody>
                    <a:bodyPr/>
                    <a:lstStyle/>
                    <a:p>
                      <a:r>
                        <a:rPr lang="en-US" sz="1600" dirty="0">
                          <a:solidFill>
                            <a:srgbClr val="0070C0"/>
                          </a:solidFill>
                        </a:rPr>
                        <a:t>“UnAssociated/WUR Discovery “</a:t>
                      </a:r>
                    </a:p>
                  </a:txBody>
                  <a:tcPr/>
                </a:tc>
                <a:tc>
                  <a:txBody>
                    <a:bodyPr/>
                    <a:lstStyle/>
                    <a:p>
                      <a:r>
                        <a:rPr lang="en-US" sz="1600" dirty="0">
                          <a:solidFill>
                            <a:srgbClr val="0070C0"/>
                          </a:solidFill>
                        </a:rPr>
                        <a:t>No</a:t>
                      </a:r>
                    </a:p>
                  </a:txBody>
                  <a:tcPr/>
                </a:tc>
                <a:tc>
                  <a:txBody>
                    <a:bodyPr/>
                    <a:lstStyle/>
                    <a:p>
                      <a:r>
                        <a:rPr lang="en-US" sz="1600" dirty="0">
                          <a:solidFill>
                            <a:srgbClr val="0070C0"/>
                          </a:solidFill>
                        </a:rPr>
                        <a:t>Yes</a:t>
                      </a:r>
                    </a:p>
                  </a:txBody>
                  <a:tcPr/>
                </a:tc>
                <a:tc>
                  <a:txBody>
                    <a:bodyPr/>
                    <a:lstStyle/>
                    <a:p>
                      <a:r>
                        <a:rPr lang="en-US" sz="1600" dirty="0">
                          <a:solidFill>
                            <a:srgbClr val="0070C0"/>
                          </a:solidFill>
                        </a:rPr>
                        <a:t>Yes</a:t>
                      </a:r>
                    </a:p>
                  </a:txBody>
                  <a:tcPr/>
                </a:tc>
                <a:tc>
                  <a:txBody>
                    <a:bodyPr/>
                    <a:lstStyle/>
                    <a:p>
                      <a:r>
                        <a:rPr lang="en-US" sz="1600" dirty="0">
                          <a:solidFill>
                            <a:srgbClr val="0070C0"/>
                          </a:solidFill>
                        </a:rPr>
                        <a:t>0</a:t>
                      </a:r>
                    </a:p>
                  </a:txBody>
                  <a:tcPr/>
                </a:tc>
                <a:extLst>
                  <a:ext uri="{0D108BD9-81ED-4DB2-BD59-A6C34878D82A}">
                    <a16:rowId xmlns:a16="http://schemas.microsoft.com/office/drawing/2014/main" val="1750815795"/>
                  </a:ext>
                </a:extLst>
              </a:tr>
              <a:tr h="238871">
                <a:tc>
                  <a:txBody>
                    <a:bodyPr/>
                    <a:lstStyle/>
                    <a:p>
                      <a:r>
                        <a:rPr lang="en-US" sz="1600" dirty="0">
                          <a:solidFill>
                            <a:srgbClr val="0070C0"/>
                          </a:solidFill>
                        </a:rPr>
                        <a:t>“Inactive”</a:t>
                      </a:r>
                    </a:p>
                  </a:txBody>
                  <a:tcPr/>
                </a:tc>
                <a:tc>
                  <a:txBody>
                    <a:bodyPr/>
                    <a:lstStyle/>
                    <a:p>
                      <a:r>
                        <a:rPr lang="en-US" sz="1600" dirty="0">
                          <a:solidFill>
                            <a:srgbClr val="0070C0"/>
                          </a:solidFill>
                        </a:rPr>
                        <a:t>No</a:t>
                      </a:r>
                    </a:p>
                  </a:txBody>
                  <a:tcPr/>
                </a:tc>
                <a:tc>
                  <a:txBody>
                    <a:bodyPr/>
                    <a:lstStyle/>
                    <a:p>
                      <a:r>
                        <a:rPr lang="en-US" sz="1600" dirty="0">
                          <a:solidFill>
                            <a:srgbClr val="0070C0"/>
                          </a:solidFill>
                        </a:rPr>
                        <a:t>No</a:t>
                      </a:r>
                    </a:p>
                  </a:txBody>
                  <a:tcPr/>
                </a:tc>
                <a:tc>
                  <a:txBody>
                    <a:bodyPr/>
                    <a:lstStyle/>
                    <a:p>
                      <a:r>
                        <a:rPr lang="en-US" sz="1600" dirty="0">
                          <a:solidFill>
                            <a:srgbClr val="0070C0"/>
                          </a:solidFill>
                        </a:rPr>
                        <a:t>No</a:t>
                      </a:r>
                    </a:p>
                  </a:txBody>
                  <a:tcPr/>
                </a:tc>
                <a:tc>
                  <a:txBody>
                    <a:bodyPr/>
                    <a:lstStyle/>
                    <a:p>
                      <a:r>
                        <a:rPr lang="en-US" sz="1600" dirty="0">
                          <a:solidFill>
                            <a:srgbClr val="0070C0"/>
                          </a:solidFill>
                        </a:rPr>
                        <a:t>0</a:t>
                      </a:r>
                    </a:p>
                  </a:txBody>
                  <a:tcPr/>
                </a:tc>
                <a:extLst>
                  <a:ext uri="{0D108BD9-81ED-4DB2-BD59-A6C34878D82A}">
                    <a16:rowId xmlns:a16="http://schemas.microsoft.com/office/drawing/2014/main" val="4124282330"/>
                  </a:ext>
                </a:extLst>
              </a:tr>
              <a:tr h="238871">
                <a:tc>
                  <a:txBody>
                    <a:bodyPr/>
                    <a:lstStyle/>
                    <a:p>
                      <a:r>
                        <a:rPr lang="en-US" sz="1600" dirty="0">
                          <a:solidFill>
                            <a:srgbClr val="0070C0"/>
                          </a:solidFill>
                        </a:rPr>
                        <a:t>“WUR Discovery”</a:t>
                      </a:r>
                    </a:p>
                  </a:txBody>
                  <a:tcPr/>
                </a:tc>
                <a:tc>
                  <a:txBody>
                    <a:bodyPr/>
                    <a:lstStyle/>
                    <a:p>
                      <a:r>
                        <a:rPr lang="en-US" sz="1600" dirty="0">
                          <a:solidFill>
                            <a:srgbClr val="0070C0"/>
                          </a:solidFill>
                        </a:rPr>
                        <a:t>No</a:t>
                      </a:r>
                    </a:p>
                  </a:txBody>
                  <a:tcPr/>
                </a:tc>
                <a:tc>
                  <a:txBody>
                    <a:bodyPr/>
                    <a:lstStyle/>
                    <a:p>
                      <a:r>
                        <a:rPr lang="en-US" sz="1600" dirty="0">
                          <a:solidFill>
                            <a:srgbClr val="0070C0"/>
                          </a:solidFill>
                        </a:rPr>
                        <a:t>No</a:t>
                      </a:r>
                    </a:p>
                  </a:txBody>
                  <a:tcPr/>
                </a:tc>
                <a:tc>
                  <a:txBody>
                    <a:bodyPr/>
                    <a:lstStyle/>
                    <a:p>
                      <a:r>
                        <a:rPr lang="en-US" sz="1600" dirty="0">
                          <a:solidFill>
                            <a:srgbClr val="0070C0"/>
                          </a:solidFill>
                        </a:rPr>
                        <a:t>Yes</a:t>
                      </a:r>
                    </a:p>
                  </a:txBody>
                  <a:tcPr/>
                </a:tc>
                <a:tc>
                  <a:txBody>
                    <a:bodyPr/>
                    <a:lstStyle/>
                    <a:p>
                      <a:r>
                        <a:rPr lang="en-US" sz="1600" dirty="0">
                          <a:solidFill>
                            <a:srgbClr val="0070C0"/>
                          </a:solidFill>
                        </a:rPr>
                        <a:t>0</a:t>
                      </a:r>
                    </a:p>
                  </a:txBody>
                  <a:tcPr/>
                </a:tc>
                <a:extLst>
                  <a:ext uri="{0D108BD9-81ED-4DB2-BD59-A6C34878D82A}">
                    <a16:rowId xmlns:a16="http://schemas.microsoft.com/office/drawing/2014/main" val="3387269217"/>
                  </a:ext>
                </a:extLst>
              </a:tr>
              <a:tr h="238871">
                <a:tc>
                  <a:txBody>
                    <a:bodyPr/>
                    <a:lstStyle/>
                    <a:p>
                      <a:r>
                        <a:rPr lang="en-US" sz="1600" dirty="0">
                          <a:solidFill>
                            <a:srgbClr val="0070C0"/>
                          </a:solidFill>
                        </a:rPr>
                        <a:t>“Associated/WUR Discovery”</a:t>
                      </a:r>
                    </a:p>
                  </a:txBody>
                  <a:tcPr/>
                </a:tc>
                <a:tc>
                  <a:txBody>
                    <a:bodyPr/>
                    <a:lstStyle/>
                    <a:p>
                      <a:r>
                        <a:rPr lang="en-US" sz="1600" dirty="0">
                          <a:solidFill>
                            <a:srgbClr val="0070C0"/>
                          </a:solidFill>
                        </a:rPr>
                        <a:t>Yes</a:t>
                      </a:r>
                    </a:p>
                  </a:txBody>
                  <a:tcPr/>
                </a:tc>
                <a:tc>
                  <a:txBody>
                    <a:bodyPr/>
                    <a:lstStyle/>
                    <a:p>
                      <a:r>
                        <a:rPr lang="en-US" sz="1600" dirty="0">
                          <a:solidFill>
                            <a:srgbClr val="0070C0"/>
                          </a:solidFill>
                        </a:rPr>
                        <a:t>Yes</a:t>
                      </a:r>
                    </a:p>
                  </a:txBody>
                  <a:tcPr/>
                </a:tc>
                <a:tc>
                  <a:txBody>
                    <a:bodyPr/>
                    <a:lstStyle/>
                    <a:p>
                      <a:r>
                        <a:rPr lang="en-US" sz="1600" dirty="0">
                          <a:solidFill>
                            <a:srgbClr val="0070C0"/>
                          </a:solidFill>
                        </a:rPr>
                        <a:t>Yes</a:t>
                      </a:r>
                    </a:p>
                  </a:txBody>
                  <a:tcPr/>
                </a:tc>
                <a:tc>
                  <a:txBody>
                    <a:bodyPr/>
                    <a:lstStyle/>
                    <a:p>
                      <a:r>
                        <a:rPr lang="en-US" sz="1600" dirty="0">
                          <a:solidFill>
                            <a:srgbClr val="0070C0"/>
                          </a:solidFill>
                        </a:rPr>
                        <a:t>0</a:t>
                      </a:r>
                    </a:p>
                  </a:txBody>
                  <a:tcPr/>
                </a:tc>
                <a:extLst>
                  <a:ext uri="{0D108BD9-81ED-4DB2-BD59-A6C34878D82A}">
                    <a16:rowId xmlns:a16="http://schemas.microsoft.com/office/drawing/2014/main" val="3669805237"/>
                  </a:ext>
                </a:extLst>
              </a:tr>
              <a:tr h="197069">
                <a:tc>
                  <a:txBody>
                    <a:bodyPr/>
                    <a:lstStyle/>
                    <a:p>
                      <a:r>
                        <a:rPr lang="en-US" sz="1050" dirty="0">
                          <a:solidFill>
                            <a:srgbClr val="002060"/>
                          </a:solidFill>
                        </a:rPr>
                        <a:t>Not Allowed</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1</a:t>
                      </a:r>
                    </a:p>
                  </a:txBody>
                  <a:tcPr/>
                </a:tc>
                <a:extLst>
                  <a:ext uri="{0D108BD9-81ED-4DB2-BD59-A6C34878D82A}">
                    <a16:rowId xmlns:a16="http://schemas.microsoft.com/office/drawing/2014/main" val="1888166350"/>
                  </a:ext>
                </a:extLst>
              </a:tr>
              <a:tr h="197069">
                <a:tc>
                  <a:txBody>
                    <a:bodyPr/>
                    <a:lstStyle/>
                    <a:p>
                      <a:r>
                        <a:rPr lang="en-US" sz="1050" dirty="0">
                          <a:solidFill>
                            <a:srgbClr val="002060"/>
                          </a:solidFill>
                        </a:rPr>
                        <a:t>Not Allowed</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Yes </a:t>
                      </a:r>
                    </a:p>
                  </a:txBody>
                  <a:tcPr/>
                </a:tc>
                <a:tc>
                  <a:txBody>
                    <a:bodyPr/>
                    <a:lstStyle/>
                    <a:p>
                      <a:r>
                        <a:rPr lang="en-US" sz="1050" dirty="0">
                          <a:solidFill>
                            <a:srgbClr val="002060"/>
                          </a:solidFill>
                        </a:rPr>
                        <a:t>1</a:t>
                      </a:r>
                    </a:p>
                  </a:txBody>
                  <a:tcPr/>
                </a:tc>
                <a:extLst>
                  <a:ext uri="{0D108BD9-81ED-4DB2-BD59-A6C34878D82A}">
                    <a16:rowId xmlns:a16="http://schemas.microsoft.com/office/drawing/2014/main" val="308811107"/>
                  </a:ext>
                </a:extLst>
              </a:tr>
              <a:tr h="197069">
                <a:tc>
                  <a:txBody>
                    <a:bodyPr/>
                    <a:lstStyle/>
                    <a:p>
                      <a:r>
                        <a:rPr lang="en-US" sz="1050" dirty="0">
                          <a:solidFill>
                            <a:srgbClr val="002060"/>
                          </a:solidFill>
                        </a:rPr>
                        <a:t>Not Allowed</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Yes</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1</a:t>
                      </a:r>
                    </a:p>
                  </a:txBody>
                  <a:tcPr/>
                </a:tc>
                <a:extLst>
                  <a:ext uri="{0D108BD9-81ED-4DB2-BD59-A6C34878D82A}">
                    <a16:rowId xmlns:a16="http://schemas.microsoft.com/office/drawing/2014/main" val="2000122092"/>
                  </a:ext>
                </a:extLst>
              </a:tr>
              <a:tr h="197069">
                <a:tc>
                  <a:txBody>
                    <a:bodyPr/>
                    <a:lstStyle/>
                    <a:p>
                      <a:r>
                        <a:rPr lang="en-US" sz="1050" dirty="0">
                          <a:solidFill>
                            <a:srgbClr val="002060"/>
                          </a:solidFill>
                        </a:rPr>
                        <a:t>Not Allowed</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Yes</a:t>
                      </a:r>
                    </a:p>
                  </a:txBody>
                  <a:tcPr/>
                </a:tc>
                <a:tc>
                  <a:txBody>
                    <a:bodyPr/>
                    <a:lstStyle/>
                    <a:p>
                      <a:r>
                        <a:rPr lang="en-US" sz="1050" dirty="0">
                          <a:solidFill>
                            <a:srgbClr val="002060"/>
                          </a:solidFill>
                        </a:rPr>
                        <a:t>Yes</a:t>
                      </a:r>
                    </a:p>
                  </a:txBody>
                  <a:tcPr/>
                </a:tc>
                <a:tc>
                  <a:txBody>
                    <a:bodyPr/>
                    <a:lstStyle/>
                    <a:p>
                      <a:r>
                        <a:rPr lang="en-US" sz="1050" dirty="0">
                          <a:solidFill>
                            <a:srgbClr val="002060"/>
                          </a:solidFill>
                        </a:rPr>
                        <a:t>1</a:t>
                      </a:r>
                    </a:p>
                  </a:txBody>
                  <a:tcPr/>
                </a:tc>
                <a:extLst>
                  <a:ext uri="{0D108BD9-81ED-4DB2-BD59-A6C34878D82A}">
                    <a16:rowId xmlns:a16="http://schemas.microsoft.com/office/drawing/2014/main" val="1556717700"/>
                  </a:ext>
                </a:extLst>
              </a:tr>
              <a:tr h="197069">
                <a:tc>
                  <a:txBody>
                    <a:bodyPr/>
                    <a:lstStyle/>
                    <a:p>
                      <a:r>
                        <a:rPr lang="en-US" sz="1050" dirty="0">
                          <a:solidFill>
                            <a:srgbClr val="002060"/>
                          </a:solidFill>
                        </a:rPr>
                        <a:t>Not Allowed</a:t>
                      </a:r>
                    </a:p>
                  </a:txBody>
                  <a:tcPr/>
                </a:tc>
                <a:tc>
                  <a:txBody>
                    <a:bodyPr/>
                    <a:lstStyle/>
                    <a:p>
                      <a:r>
                        <a:rPr lang="en-US" sz="1050" dirty="0">
                          <a:solidFill>
                            <a:srgbClr val="002060"/>
                          </a:solidFill>
                        </a:rPr>
                        <a:t>Yes</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0</a:t>
                      </a:r>
                    </a:p>
                  </a:txBody>
                  <a:tcPr/>
                </a:tc>
                <a:extLst>
                  <a:ext uri="{0D108BD9-81ED-4DB2-BD59-A6C34878D82A}">
                    <a16:rowId xmlns:a16="http://schemas.microsoft.com/office/drawing/2014/main" val="2207553972"/>
                  </a:ext>
                </a:extLst>
              </a:tr>
              <a:tr h="197069">
                <a:tc>
                  <a:txBody>
                    <a:bodyPr/>
                    <a:lstStyle/>
                    <a:p>
                      <a:r>
                        <a:rPr lang="en-US" sz="1050" dirty="0">
                          <a:solidFill>
                            <a:srgbClr val="002060"/>
                          </a:solidFill>
                        </a:rPr>
                        <a:t>Not Allowed</a:t>
                      </a:r>
                    </a:p>
                  </a:txBody>
                  <a:tcPr/>
                </a:tc>
                <a:tc>
                  <a:txBody>
                    <a:bodyPr/>
                    <a:lstStyle/>
                    <a:p>
                      <a:r>
                        <a:rPr lang="en-US" sz="1050" dirty="0">
                          <a:solidFill>
                            <a:srgbClr val="002060"/>
                          </a:solidFill>
                        </a:rPr>
                        <a:t>Yes</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Yes</a:t>
                      </a:r>
                    </a:p>
                  </a:txBody>
                  <a:tcPr/>
                </a:tc>
                <a:tc>
                  <a:txBody>
                    <a:bodyPr/>
                    <a:lstStyle/>
                    <a:p>
                      <a:r>
                        <a:rPr lang="en-US" sz="1050" dirty="0">
                          <a:solidFill>
                            <a:srgbClr val="002060"/>
                          </a:solidFill>
                        </a:rPr>
                        <a:t>0</a:t>
                      </a:r>
                    </a:p>
                  </a:txBody>
                  <a:tcPr/>
                </a:tc>
                <a:extLst>
                  <a:ext uri="{0D108BD9-81ED-4DB2-BD59-A6C34878D82A}">
                    <a16:rowId xmlns:a16="http://schemas.microsoft.com/office/drawing/2014/main" val="3803809931"/>
                  </a:ext>
                </a:extLst>
              </a:tr>
            </a:tbl>
          </a:graphicData>
        </a:graphic>
      </p:graphicFrame>
      <p:sp>
        <p:nvSpPr>
          <p:cNvPr id="9" name="TextBox 8"/>
          <p:cNvSpPr txBox="1"/>
          <p:nvPr/>
        </p:nvSpPr>
        <p:spPr>
          <a:xfrm>
            <a:off x="318608" y="1291432"/>
            <a:ext cx="1292662" cy="1981200"/>
          </a:xfrm>
          <a:prstGeom prst="rect">
            <a:avLst/>
          </a:prstGeom>
          <a:noFill/>
        </p:spPr>
        <p:txBody>
          <a:bodyPr vert="vert270" wrap="square" rtlCol="0">
            <a:spAutoFit/>
          </a:bodyPr>
          <a:lstStyle/>
          <a:p>
            <a:pPr algn="ctr"/>
            <a:r>
              <a:rPr lang="en-US" dirty="0">
                <a:solidFill>
                  <a:srgbClr val="002060"/>
                </a:solidFill>
              </a:rPr>
              <a:t>Useful : Changes AP Behavior</a:t>
            </a:r>
          </a:p>
        </p:txBody>
      </p:sp>
      <p:sp>
        <p:nvSpPr>
          <p:cNvPr id="11" name="TextBox 10"/>
          <p:cNvSpPr txBox="1"/>
          <p:nvPr/>
        </p:nvSpPr>
        <p:spPr>
          <a:xfrm>
            <a:off x="282886" y="3384937"/>
            <a:ext cx="1292662" cy="1600200"/>
          </a:xfrm>
          <a:prstGeom prst="rect">
            <a:avLst/>
          </a:prstGeom>
          <a:noFill/>
        </p:spPr>
        <p:txBody>
          <a:bodyPr vert="vert270" wrap="square" rtlCol="0">
            <a:spAutoFit/>
          </a:bodyPr>
          <a:lstStyle/>
          <a:p>
            <a:pPr algn="ctr"/>
            <a:r>
              <a:rPr lang="en-US" dirty="0">
                <a:solidFill>
                  <a:srgbClr val="00B0F0"/>
                </a:solidFill>
              </a:rPr>
              <a:t>Possibly Useful WUR Info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dirty="0"/>
              <a:t>Therefore there are Six “Useful” Device States:</a:t>
            </a:r>
          </a:p>
        </p:txBody>
      </p:sp>
      <p:sp>
        <p:nvSpPr>
          <p:cNvPr id="3" name="Content Placeholder 2"/>
          <p:cNvSpPr>
            <a:spLocks noGrp="1"/>
          </p:cNvSpPr>
          <p:nvPr>
            <p:ph idx="1"/>
          </p:nvPr>
        </p:nvSpPr>
        <p:spPr>
          <a:xfrm>
            <a:off x="532343" y="1238706"/>
            <a:ext cx="11125199" cy="5253037"/>
          </a:xfrm>
        </p:spPr>
        <p:txBody>
          <a:bodyPr/>
          <a:lstStyle/>
          <a:p>
            <a:pPr marL="0" indent="0"/>
            <a:r>
              <a:rPr lang="en-GB" sz="2000" dirty="0"/>
              <a:t>“Active Mode”</a:t>
            </a:r>
          </a:p>
          <a:p>
            <a:pPr marL="457200" indent="-457200">
              <a:buFont typeface="+mj-lt"/>
              <a:buAutoNum type="arabicPeriod"/>
            </a:pPr>
            <a:r>
              <a:rPr lang="en-GB" sz="2000" dirty="0" err="1"/>
              <a:t>UnAssociated</a:t>
            </a:r>
            <a:endParaRPr lang="en-GB" sz="2000" dirty="0"/>
          </a:p>
          <a:p>
            <a:pPr marL="857250" lvl="1" indent="-457200">
              <a:buFont typeface="Arial" panose="020B0604020202020204" pitchFamily="34" charset="0"/>
              <a:buChar char="•"/>
            </a:pPr>
            <a:r>
              <a:rPr lang="en-GB" sz="1800" b="1" dirty="0"/>
              <a:t>STA</a:t>
            </a:r>
            <a:r>
              <a:rPr lang="en-GB" sz="1800" dirty="0"/>
              <a:t>: PPDUs can be received and transmitted, infrastructure BSS services are not available. </a:t>
            </a:r>
            <a:endParaRPr lang="en-GB" sz="1400" dirty="0"/>
          </a:p>
          <a:p>
            <a:pPr marL="457200" indent="-457200">
              <a:buFont typeface="+mj-lt"/>
              <a:buAutoNum type="arabicPeriod"/>
            </a:pPr>
            <a:r>
              <a:rPr lang="en-GB" sz="2000" dirty="0"/>
              <a:t>Associated</a:t>
            </a:r>
          </a:p>
          <a:p>
            <a:pPr marL="857250" lvl="1" indent="-457200">
              <a:buFont typeface="Arial" panose="020B0604020202020204" pitchFamily="34" charset="0"/>
              <a:buChar char="•"/>
            </a:pPr>
            <a:r>
              <a:rPr lang="en-GB" sz="1800" b="1" dirty="0"/>
              <a:t>STA</a:t>
            </a:r>
            <a:r>
              <a:rPr lang="en-GB" sz="1800" dirty="0"/>
              <a:t>: PPDUs can be received and transmitted, infrastructure BSS services available</a:t>
            </a:r>
            <a:endParaRPr lang="en-GB" sz="1400" dirty="0"/>
          </a:p>
          <a:p>
            <a:pPr marL="0" indent="0"/>
            <a:r>
              <a:rPr lang="en-GB" sz="2000" b="0" dirty="0"/>
              <a:t>“legacy PS Mode”</a:t>
            </a:r>
          </a:p>
          <a:p>
            <a:pPr lvl="1" indent="-342900">
              <a:buFont typeface="+mj-lt"/>
              <a:buAutoNum type="arabicPeriod" startAt="3"/>
            </a:pPr>
            <a:r>
              <a:rPr lang="en-GB" sz="1600" b="1" dirty="0"/>
              <a:t>Awake</a:t>
            </a:r>
          </a:p>
          <a:p>
            <a:pPr marL="1257300" lvl="2" indent="-457200">
              <a:buFont typeface="Arial" panose="020B0604020202020204" pitchFamily="34" charset="0"/>
              <a:buChar char="•"/>
            </a:pPr>
            <a:r>
              <a:rPr lang="en-GB" sz="1600" b="1" dirty="0"/>
              <a:t>STA:</a:t>
            </a:r>
            <a:r>
              <a:rPr lang="en-GB" sz="1600" dirty="0"/>
              <a:t> PPDUs can be received and transmitted, infrastructure BSS services available </a:t>
            </a:r>
          </a:p>
          <a:p>
            <a:pPr lvl="1" indent="-342900">
              <a:buFont typeface="+mj-lt"/>
              <a:buAutoNum type="arabicPeriod" startAt="4"/>
            </a:pPr>
            <a:r>
              <a:rPr lang="en-GB" sz="1600" b="1" dirty="0"/>
              <a:t>Doze</a:t>
            </a:r>
          </a:p>
          <a:p>
            <a:pPr marL="1257300" lvl="2" indent="-457200">
              <a:buFont typeface="Arial" panose="020B0604020202020204" pitchFamily="34" charset="0"/>
              <a:buChar char="•"/>
            </a:pPr>
            <a:r>
              <a:rPr lang="en-GB" sz="1600" b="1" dirty="0"/>
              <a:t>STA</a:t>
            </a:r>
            <a:r>
              <a:rPr lang="en-GB" sz="1600" dirty="0"/>
              <a:t>: PPDUs are not received, infrastructure BSS services available </a:t>
            </a:r>
            <a:endParaRPr lang="en-GB" dirty="0"/>
          </a:p>
          <a:p>
            <a:pPr marL="0" indent="0"/>
            <a:r>
              <a:rPr lang="en-GB" sz="2000" b="0" dirty="0"/>
              <a:t>“WUR Mode”</a:t>
            </a:r>
          </a:p>
          <a:p>
            <a:pPr lvl="1" indent="-342900">
              <a:buFont typeface="+mj-lt"/>
              <a:buAutoNum type="arabicPeriod" startAt="5"/>
            </a:pPr>
            <a:r>
              <a:rPr lang="en-GB" sz="1600" b="1" dirty="0"/>
              <a:t>WURx Awake</a:t>
            </a:r>
          </a:p>
          <a:p>
            <a:pPr marL="1257300" lvl="2" indent="-457200">
              <a:buFont typeface="Arial" panose="020B0604020202020204" pitchFamily="34" charset="0"/>
              <a:buChar char="•"/>
            </a:pPr>
            <a:r>
              <a:rPr lang="en-GB" sz="1600" b="1" dirty="0"/>
              <a:t>STA</a:t>
            </a:r>
            <a:r>
              <a:rPr lang="en-GB" sz="1600" dirty="0"/>
              <a:t> (PCR): PPDUs are not received, infrastructure BSS services available, </a:t>
            </a:r>
            <a:r>
              <a:rPr lang="en-GB" sz="1600" b="1" dirty="0"/>
              <a:t>WUR</a:t>
            </a:r>
            <a:r>
              <a:rPr lang="en-GB" sz="1600" dirty="0"/>
              <a:t>: WUR PPDUs can be received</a:t>
            </a:r>
          </a:p>
          <a:p>
            <a:pPr lvl="1" indent="-342900">
              <a:buFont typeface="+mj-lt"/>
              <a:buAutoNum type="arabicPeriod" startAt="6"/>
            </a:pPr>
            <a:r>
              <a:rPr lang="en-GB" sz="1600" b="1" dirty="0"/>
              <a:t>WURx Doze </a:t>
            </a:r>
          </a:p>
          <a:p>
            <a:pPr marL="1257300" lvl="2" indent="-457200">
              <a:buFont typeface="Arial" panose="020B0604020202020204" pitchFamily="34" charset="0"/>
              <a:buChar char="•"/>
            </a:pPr>
            <a:r>
              <a:rPr lang="en-GB" sz="1600" b="1" dirty="0"/>
              <a:t>STA</a:t>
            </a:r>
            <a:r>
              <a:rPr lang="en-GB" sz="1600" dirty="0"/>
              <a:t> (PCR): PPDUs are not received, infrastructure BSS services available, </a:t>
            </a:r>
            <a:r>
              <a:rPr lang="en-GB" sz="1600" b="1" dirty="0"/>
              <a:t>WUR</a:t>
            </a:r>
            <a:r>
              <a:rPr lang="en-GB" sz="1600" dirty="0"/>
              <a:t>: WUR PPDUs cannot be received</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34811775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WUR Device Mode Diagram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
        <p:nvSpPr>
          <p:cNvPr id="7" name="Oval 6"/>
          <p:cNvSpPr/>
          <p:nvPr/>
        </p:nvSpPr>
        <p:spPr bwMode="auto">
          <a:xfrm>
            <a:off x="2286000" y="2057400"/>
            <a:ext cx="2667000" cy="17526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bg1"/>
                </a:solidFill>
                <a:effectLst/>
                <a:latin typeface="Times New Roman" pitchFamily="16" charset="0"/>
                <a:ea typeface="MS Gothic" charset="-128"/>
              </a:rPr>
              <a:t>Active Mode	</a:t>
            </a:r>
          </a:p>
        </p:txBody>
      </p:sp>
      <p:sp>
        <p:nvSpPr>
          <p:cNvPr id="8" name="Oval 7"/>
          <p:cNvSpPr/>
          <p:nvPr/>
        </p:nvSpPr>
        <p:spPr bwMode="auto">
          <a:xfrm>
            <a:off x="6603889" y="2036805"/>
            <a:ext cx="2667000" cy="17526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bg1"/>
                </a:solidFill>
                <a:effectLst/>
                <a:latin typeface="Times New Roman" pitchFamily="16" charset="0"/>
                <a:ea typeface="MS Gothic" charset="-128"/>
              </a:rPr>
              <a:t>“Legacy” PS Mode</a:t>
            </a:r>
          </a:p>
        </p:txBody>
      </p:sp>
      <p:sp>
        <p:nvSpPr>
          <p:cNvPr id="9" name="Oval 8"/>
          <p:cNvSpPr/>
          <p:nvPr/>
        </p:nvSpPr>
        <p:spPr bwMode="auto">
          <a:xfrm>
            <a:off x="4404649" y="4276704"/>
            <a:ext cx="2667000" cy="17526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bg1"/>
                </a:solidFill>
                <a:effectLst/>
                <a:latin typeface="Times New Roman" pitchFamily="16" charset="0"/>
                <a:ea typeface="MS Gothic" charset="-128"/>
              </a:rPr>
              <a:t>WUR</a:t>
            </a:r>
            <a:r>
              <a:rPr kumimoji="0" lang="en-US" sz="2400" b="0" i="0" u="none" strike="noStrike" cap="none" normalizeH="0" dirty="0">
                <a:ln>
                  <a:noFill/>
                </a:ln>
                <a:solidFill>
                  <a:schemeClr val="bg1"/>
                </a:solidFill>
                <a:effectLst/>
                <a:latin typeface="Times New Roman" pitchFamily="16" charset="0"/>
                <a:ea typeface="MS Gothic" charset="-128"/>
              </a:rPr>
              <a:t> PS Mode</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16" name="Straight Arrow Connector 15"/>
          <p:cNvCxnSpPr>
            <a:stCxn id="7" idx="6"/>
            <a:endCxn id="8" idx="2"/>
          </p:cNvCxnSpPr>
          <p:nvPr/>
        </p:nvCxnSpPr>
        <p:spPr bwMode="auto">
          <a:xfrm flipV="1">
            <a:off x="4953000" y="2913105"/>
            <a:ext cx="1650889" cy="20595"/>
          </a:xfrm>
          <a:prstGeom prst="straightConnector1">
            <a:avLst/>
          </a:prstGeom>
          <a:ln w="25400" cap="flat" cmpd="sng" algn="ctr">
            <a:solidFill>
              <a:schemeClr val="accent4"/>
            </a:solidFill>
            <a:prstDash val="solid"/>
            <a:round/>
            <a:headEnd type="arrow" w="med" len="med"/>
            <a:tailEnd type="stealth" w="lg" len="lg"/>
          </a:ln>
        </p:spPr>
        <p:style>
          <a:lnRef idx="0">
            <a:scrgbClr r="0" g="0" b="0"/>
          </a:lnRef>
          <a:fillRef idx="0">
            <a:scrgbClr r="0" g="0" b="0"/>
          </a:fillRef>
          <a:effectRef idx="0">
            <a:scrgbClr r="0" g="0" b="0"/>
          </a:effectRef>
          <a:fontRef idx="minor">
            <a:schemeClr val="tx1"/>
          </a:fontRef>
        </p:style>
      </p:cxnSp>
      <p:cxnSp>
        <p:nvCxnSpPr>
          <p:cNvPr id="19" name="Straight Arrow Connector 18"/>
          <p:cNvCxnSpPr>
            <a:stCxn id="8" idx="4"/>
            <a:endCxn id="9" idx="7"/>
          </p:cNvCxnSpPr>
          <p:nvPr/>
        </p:nvCxnSpPr>
        <p:spPr bwMode="auto">
          <a:xfrm flipH="1">
            <a:off x="6681076" y="3789405"/>
            <a:ext cx="1256313" cy="743961"/>
          </a:xfrm>
          <a:prstGeom prst="straightConnector1">
            <a:avLst/>
          </a:prstGeom>
          <a:ln w="25400" cap="flat" cmpd="sng" algn="ctr">
            <a:solidFill>
              <a:schemeClr val="accent4"/>
            </a:solidFill>
            <a:prstDash val="solid"/>
            <a:round/>
            <a:headEnd type="arrow" w="med" len="med"/>
            <a:tailEnd type="stealth" w="lg" len="lg"/>
          </a:ln>
        </p:spPr>
        <p:style>
          <a:lnRef idx="0">
            <a:scrgbClr r="0" g="0" b="0"/>
          </a:lnRef>
          <a:fillRef idx="0">
            <a:scrgbClr r="0" g="0" b="0"/>
          </a:fillRef>
          <a:effectRef idx="0">
            <a:scrgbClr r="0" g="0" b="0"/>
          </a:effectRef>
          <a:fontRef idx="minor">
            <a:schemeClr val="tx1"/>
          </a:fontRef>
        </p:style>
      </p:cxnSp>
      <p:cxnSp>
        <p:nvCxnSpPr>
          <p:cNvPr id="21" name="Straight Arrow Connector 20"/>
          <p:cNvCxnSpPr>
            <a:stCxn id="7" idx="4"/>
            <a:endCxn id="9" idx="1"/>
          </p:cNvCxnSpPr>
          <p:nvPr/>
        </p:nvCxnSpPr>
        <p:spPr bwMode="auto">
          <a:xfrm>
            <a:off x="3619500" y="3810000"/>
            <a:ext cx="1175722" cy="723366"/>
          </a:xfrm>
          <a:prstGeom prst="straightConnector1">
            <a:avLst/>
          </a:prstGeom>
          <a:ln w="25400" cap="flat" cmpd="sng" algn="ctr">
            <a:solidFill>
              <a:schemeClr val="accent4"/>
            </a:solidFill>
            <a:prstDash val="solid"/>
            <a:round/>
            <a:headEnd type="arrow" w="med" len="med"/>
            <a:tailEnd type="stealth" w="lg" len="lg"/>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701422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972799" cy="484136"/>
          </a:xfrm>
        </p:spPr>
        <p:txBody>
          <a:bodyPr/>
          <a:lstStyle/>
          <a:p>
            <a:r>
              <a:rPr lang="en-GB" dirty="0"/>
              <a:t>WUR State Diagram Proposal-Alternate 4</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
        <p:nvSpPr>
          <p:cNvPr id="9" name="Rectangle 1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19"/>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3" name="Picture 2"/>
          <p:cNvPicPr>
            <a:picLocks noChangeAspect="1"/>
          </p:cNvPicPr>
          <p:nvPr/>
        </p:nvPicPr>
        <p:blipFill>
          <a:blip r:embed="rId3"/>
          <a:stretch>
            <a:fillRect/>
          </a:stretch>
        </p:blipFill>
        <p:spPr>
          <a:xfrm>
            <a:off x="609600" y="1261720"/>
            <a:ext cx="9446382" cy="5226743"/>
          </a:xfrm>
          <a:prstGeom prst="rect">
            <a:avLst/>
          </a:prstGeom>
        </p:spPr>
      </p:pic>
      <p:sp>
        <p:nvSpPr>
          <p:cNvPr id="7" name="TextBox 6"/>
          <p:cNvSpPr txBox="1"/>
          <p:nvPr/>
        </p:nvSpPr>
        <p:spPr>
          <a:xfrm>
            <a:off x="9448799" y="5396521"/>
            <a:ext cx="2438400" cy="830997"/>
          </a:xfrm>
          <a:prstGeom prst="rect">
            <a:avLst/>
          </a:prstGeom>
          <a:noFill/>
        </p:spPr>
        <p:txBody>
          <a:bodyPr wrap="square" rtlCol="0">
            <a:spAutoFit/>
          </a:bodyPr>
          <a:lstStyle/>
          <a:p>
            <a:r>
              <a:rPr lang="en-US" sz="1600" dirty="0">
                <a:solidFill>
                  <a:schemeClr val="tx1"/>
                </a:solidFill>
              </a:rPr>
              <a:t>Note: A device containing a STA and a WUR can also be unpowered (inactive).</a:t>
            </a:r>
          </a:p>
        </p:txBody>
      </p:sp>
      <p:sp>
        <p:nvSpPr>
          <p:cNvPr id="8" name="TextBox 7"/>
          <p:cNvSpPr txBox="1"/>
          <p:nvPr/>
        </p:nvSpPr>
        <p:spPr>
          <a:xfrm>
            <a:off x="10133391" y="3446237"/>
            <a:ext cx="1676399" cy="830997"/>
          </a:xfrm>
          <a:prstGeom prst="rect">
            <a:avLst/>
          </a:prstGeom>
          <a:noFill/>
        </p:spPr>
        <p:txBody>
          <a:bodyPr wrap="square" rtlCol="0">
            <a:spAutoFit/>
          </a:bodyPr>
          <a:lstStyle/>
          <a:p>
            <a:pPr algn="ctr"/>
            <a:r>
              <a:rPr lang="en-US" dirty="0">
                <a:solidFill>
                  <a:schemeClr val="tx1"/>
                </a:solidFill>
              </a:rPr>
              <a:t>“Interesting States”</a:t>
            </a:r>
          </a:p>
        </p:txBody>
      </p:sp>
      <p:cxnSp>
        <p:nvCxnSpPr>
          <p:cNvPr id="12" name="Straight Connector 11"/>
          <p:cNvCxnSpPr/>
          <p:nvPr/>
        </p:nvCxnSpPr>
        <p:spPr bwMode="auto">
          <a:xfrm>
            <a:off x="152400" y="2819400"/>
            <a:ext cx="11657390" cy="0"/>
          </a:xfrm>
          <a:prstGeom prst="line">
            <a:avLst/>
          </a:prstGeom>
          <a:solidFill>
            <a:srgbClr val="00B8FF"/>
          </a:solidFill>
          <a:ln w="9525" cap="flat" cmpd="sng" algn="ctr">
            <a:solidFill>
              <a:schemeClr val="tx1"/>
            </a:solidFill>
            <a:prstDash val="sysDash"/>
            <a:round/>
            <a:headEnd type="none" w="med" len="med"/>
            <a:tailEnd type="none" w="med" len="med"/>
          </a:ln>
          <a:effectLst/>
        </p:spPr>
      </p:cxnSp>
      <p:cxnSp>
        <p:nvCxnSpPr>
          <p:cNvPr id="13" name="Straight Connector 12"/>
          <p:cNvCxnSpPr/>
          <p:nvPr/>
        </p:nvCxnSpPr>
        <p:spPr bwMode="auto">
          <a:xfrm>
            <a:off x="152400" y="4724400"/>
            <a:ext cx="11657390"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Tree>
    <p:extLst>
      <p:ext uri="{BB962C8B-B14F-4D97-AF65-F5344CB8AC3E}">
        <p14:creationId xmlns:p14="http://schemas.microsoft.com/office/powerpoint/2010/main" val="2080751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972799" cy="484136"/>
          </a:xfrm>
        </p:spPr>
        <p:txBody>
          <a:bodyPr/>
          <a:lstStyle/>
          <a:p>
            <a:r>
              <a:rPr lang="en-GB" dirty="0"/>
              <a:t>WUR State Diagram Proposal-Alternate 3</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
        <p:nvSpPr>
          <p:cNvPr id="9" name="Rectangle 1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19"/>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3" name="Picture 2"/>
          <p:cNvPicPr>
            <a:picLocks noChangeAspect="1"/>
          </p:cNvPicPr>
          <p:nvPr/>
        </p:nvPicPr>
        <p:blipFill>
          <a:blip r:embed="rId3"/>
          <a:stretch>
            <a:fillRect/>
          </a:stretch>
        </p:blipFill>
        <p:spPr>
          <a:xfrm>
            <a:off x="1447800" y="1169938"/>
            <a:ext cx="9043108" cy="5270181"/>
          </a:xfrm>
          <a:prstGeom prst="rect">
            <a:avLst/>
          </a:prstGeom>
        </p:spPr>
      </p:pic>
    </p:spTree>
    <p:extLst>
      <p:ext uri="{BB962C8B-B14F-4D97-AF65-F5344CB8AC3E}">
        <p14:creationId xmlns:p14="http://schemas.microsoft.com/office/powerpoint/2010/main" val="33502643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7274</TotalTime>
  <Words>1787</Words>
  <Application>Microsoft Office PowerPoint</Application>
  <PresentationFormat>Widescreen</PresentationFormat>
  <Paragraphs>256</Paragraphs>
  <Slides>17</Slides>
  <Notes>11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3" baseType="lpstr">
      <vt:lpstr>Arial Unicode MS</vt:lpstr>
      <vt:lpstr>MS Gothic</vt:lpstr>
      <vt:lpstr>Arial</vt:lpstr>
      <vt:lpstr>Times New Roman</vt:lpstr>
      <vt:lpstr>Office Theme</vt:lpstr>
      <vt:lpstr>Document</vt:lpstr>
      <vt:lpstr>Discussion on WUR (802.11ba) States </vt:lpstr>
      <vt:lpstr>Abstract</vt:lpstr>
      <vt:lpstr>Assumptions</vt:lpstr>
      <vt:lpstr>Assumptions to be Confirmed</vt:lpstr>
      <vt:lpstr>AP Assumed Possible States (16) for the device</vt:lpstr>
      <vt:lpstr>Therefore there are Six “Useful” Device States:</vt:lpstr>
      <vt:lpstr>WUR Device Mode Diagram</vt:lpstr>
      <vt:lpstr>WUR State Diagram Proposal-Alternate 4</vt:lpstr>
      <vt:lpstr>WUR State Diagram Proposal-Alternate 3</vt:lpstr>
      <vt:lpstr>WUR State Diagram Proposal-Alternate 2</vt:lpstr>
      <vt:lpstr>References</vt:lpstr>
      <vt:lpstr>Appendix</vt:lpstr>
      <vt:lpstr>Changing State of A Non-AP STA</vt:lpstr>
      <vt:lpstr>AP Expected Behavior for each non-AP STA State</vt:lpstr>
      <vt:lpstr>WUR State Diagram Proposal-Hamilton</vt:lpstr>
      <vt:lpstr>WUR State Diagram Proposal-Venkatesan/Huang [4]</vt:lpstr>
      <vt:lpstr>WUR State Diagram Proposal-Alternate based on [1],[2],[3]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WUR (802.11ba) States</dc:title>
  <dc:creator>Levy, Joseph</dc:creator>
  <cp:lastModifiedBy>Levy, Joseph</cp:lastModifiedBy>
  <cp:revision>65</cp:revision>
  <cp:lastPrinted>1601-01-01T00:00:00Z</cp:lastPrinted>
  <dcterms:created xsi:type="dcterms:W3CDTF">2018-05-21T18:48:27Z</dcterms:created>
  <dcterms:modified xsi:type="dcterms:W3CDTF">2018-07-12T18:09:41Z</dcterms:modified>
</cp:coreProperties>
</file>