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80" r:id="rId4"/>
    <p:sldId id="281" r:id="rId5"/>
    <p:sldId id="282" r:id="rId6"/>
    <p:sldId id="283" r:id="rId7"/>
    <p:sldId id="285" r:id="rId8"/>
    <p:sldId id="288" r:id="rId9"/>
    <p:sldId id="289" r:id="rId10"/>
    <p:sldId id="28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00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30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15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31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01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57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57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57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95910" y="332601"/>
            <a:ext cx="29495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802.11-18/???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 smtClean="0"/>
              <a:t>Tsodik Genadiy 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Improving System Efficiency using Full </a:t>
            </a:r>
            <a:r>
              <a:rPr lang="en-US" dirty="0">
                <a:solidFill>
                  <a:schemeClr val="tx1"/>
                </a:solidFill>
              </a:rPr>
              <a:t>Duplex Based Collision </a:t>
            </a:r>
            <a:r>
              <a:rPr lang="en-US" dirty="0" smtClean="0">
                <a:solidFill>
                  <a:schemeClr val="tx1"/>
                </a:solidFill>
              </a:rPr>
              <a:t>Detection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278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2018-30-04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213234"/>
              </p:ext>
            </p:extLst>
          </p:nvPr>
        </p:nvGraphicFramePr>
        <p:xfrm>
          <a:off x="506413" y="2851150"/>
          <a:ext cx="7759700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9" name="Document" r:id="rId5" imgW="8245941" imgH="2403922" progId="Word.Document.8">
                  <p:embed/>
                </p:oleObj>
              </mc:Choice>
              <mc:Fallback>
                <p:oleObj name="Document" r:id="rId5" imgW="8245941" imgH="2403922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851150"/>
                        <a:ext cx="7759700" cy="225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0" dirty="0" smtClean="0"/>
              <a:t>Collision </a:t>
            </a:r>
            <a:r>
              <a:rPr lang="en-US" b="0" dirty="0"/>
              <a:t>detection can be </a:t>
            </a:r>
            <a:r>
              <a:rPr lang="en-US" b="0" dirty="0" smtClean="0"/>
              <a:t>a </a:t>
            </a:r>
            <a:r>
              <a:rPr lang="en-US" dirty="0" smtClean="0"/>
              <a:t>use case </a:t>
            </a:r>
            <a:r>
              <a:rPr lang="en-US" dirty="0"/>
              <a:t>to investigate during FD standard </a:t>
            </a:r>
            <a:r>
              <a:rPr lang="en-US" dirty="0" smtClean="0"/>
              <a:t>discussions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0" dirty="0" smtClean="0"/>
              <a:t>Using </a:t>
            </a:r>
            <a:r>
              <a:rPr lang="en-US" b="0" dirty="0"/>
              <a:t>FD for collision detection can </a:t>
            </a:r>
            <a:r>
              <a:rPr lang="en-US" dirty="0"/>
              <a:t>significantly improve the </a:t>
            </a:r>
            <a:r>
              <a:rPr lang="en-US" dirty="0" smtClean="0"/>
              <a:t>efficiency of the system</a:t>
            </a:r>
            <a:r>
              <a:rPr lang="en-US" b="0" dirty="0" smtClean="0"/>
              <a:t> </a:t>
            </a:r>
            <a:endParaRPr lang="en-US" b="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0" dirty="0" smtClean="0"/>
              <a:t>The presented results shows a theoretical limit for the gain that can be achieve using FD for collision detection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379167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Full Duplex technology, currently discussed in the 802.11 FD TIG, has a number of benefits, such as throughput gain, </a:t>
            </a:r>
            <a:r>
              <a:rPr lang="en-US" b="0" dirty="0" smtClean="0"/>
              <a:t>latency etc</a:t>
            </a:r>
            <a:r>
              <a:rPr lang="en-US" b="0" dirty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One of the benefits </a:t>
            </a:r>
            <a:r>
              <a:rPr lang="en-US" b="0" dirty="0" smtClean="0"/>
              <a:t>which was </a:t>
            </a:r>
            <a:r>
              <a:rPr lang="en-US" b="0" dirty="0"/>
              <a:t>already </a:t>
            </a:r>
            <a:r>
              <a:rPr lang="en-US" b="0" dirty="0" smtClean="0"/>
              <a:t>mentioned </a:t>
            </a:r>
            <a:r>
              <a:rPr lang="en-US" b="0" dirty="0"/>
              <a:t>is an </a:t>
            </a:r>
            <a:r>
              <a:rPr lang="en-US" dirty="0"/>
              <a:t>ability to detect collisions</a:t>
            </a:r>
            <a:r>
              <a:rPr lang="en-US" b="0" dirty="0"/>
              <a:t> caused by </a:t>
            </a:r>
            <a:r>
              <a:rPr lang="en-US" b="0" dirty="0" smtClean="0"/>
              <a:t>simultaneous </a:t>
            </a:r>
            <a:r>
              <a:rPr lang="en-US" b="0" dirty="0"/>
              <a:t>transmissions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The main idea is, while transmitting, to detect a valid 802.11 signal </a:t>
            </a:r>
            <a:r>
              <a:rPr lang="en-US" b="0" dirty="0" smtClean="0"/>
              <a:t>being transmitted </a:t>
            </a:r>
            <a:r>
              <a:rPr lang="en-US" b="0" dirty="0"/>
              <a:t>in parallel, and </a:t>
            </a:r>
            <a:r>
              <a:rPr lang="en-US" dirty="0" smtClean="0"/>
              <a:t>take some action in </a:t>
            </a:r>
            <a:r>
              <a:rPr lang="en-US" dirty="0"/>
              <a:t>order to prevent wasting time</a:t>
            </a:r>
            <a:r>
              <a:rPr lang="en-US" b="0" dirty="0"/>
              <a:t> </a:t>
            </a:r>
            <a:r>
              <a:rPr lang="en-US" b="0" dirty="0" smtClean="0"/>
              <a:t>or allow </a:t>
            </a:r>
            <a:r>
              <a:rPr lang="en-US" b="0" dirty="0"/>
              <a:t>one packet </a:t>
            </a:r>
            <a:r>
              <a:rPr lang="en-US" b="0" dirty="0" smtClean="0"/>
              <a:t>to be </a:t>
            </a:r>
            <a:r>
              <a:rPr lang="en-US" b="0" dirty="0"/>
              <a:t>correctly decoded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In </a:t>
            </a:r>
            <a:r>
              <a:rPr lang="en-US" b="0" dirty="0"/>
              <a:t>this presentation we will </a:t>
            </a:r>
            <a:r>
              <a:rPr lang="en-US" b="0" dirty="0" smtClean="0"/>
              <a:t>show how </a:t>
            </a:r>
            <a:r>
              <a:rPr lang="en-US" dirty="0" smtClean="0"/>
              <a:t>collision detection can be used to significantly improve the efficiency</a:t>
            </a:r>
            <a:r>
              <a:rPr lang="en-US" b="0" dirty="0" smtClean="0"/>
              <a:t> of an 802.11 network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Collision Problem Formulation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Most 802.11 devices use </a:t>
            </a:r>
            <a:r>
              <a:rPr lang="en-US" b="0" dirty="0" smtClean="0"/>
              <a:t>the EDCA </a:t>
            </a:r>
            <a:r>
              <a:rPr lang="en-US" b="0" dirty="0"/>
              <a:t>method to access the medium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A STA senses the </a:t>
            </a:r>
            <a:r>
              <a:rPr lang="en-US" b="0" dirty="0" smtClean="0"/>
              <a:t>medium </a:t>
            </a:r>
            <a:r>
              <a:rPr lang="en-US" b="0" dirty="0"/>
              <a:t>and reduces the counter (by a slot) </a:t>
            </a:r>
            <a:r>
              <a:rPr lang="en-US" b="0" dirty="0" smtClean="0"/>
              <a:t>when the medium </a:t>
            </a:r>
            <a:r>
              <a:rPr lang="en-US" b="0" dirty="0"/>
              <a:t>is free; when the counter reaches zero, the STA starts transmitting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When the counter of two or more stations reaches zero at the same time, the STAs start transmitting simultaneously and hence a collision occurs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The </a:t>
            </a:r>
            <a:r>
              <a:rPr lang="en-US" dirty="0"/>
              <a:t>colliding STAs cannot recognize that there is a collision</a:t>
            </a:r>
            <a:r>
              <a:rPr lang="en-US" b="0" dirty="0"/>
              <a:t>, thus the transmission time will be wasted (in most cases) – not decoded correctly – for all </a:t>
            </a:r>
            <a:r>
              <a:rPr lang="en-US" b="0" dirty="0" smtClean="0"/>
              <a:t>transmitters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377600" y="6271305"/>
            <a:ext cx="712879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9"/>
          <p:cNvSpPr/>
          <p:nvPr/>
        </p:nvSpPr>
        <p:spPr bwMode="auto">
          <a:xfrm>
            <a:off x="3614044" y="5767249"/>
            <a:ext cx="492035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614044" y="5987041"/>
            <a:ext cx="3737865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449608" y="620185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1665632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1881656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2097680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313704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529728" y="6186398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2745752" y="6186398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2961776" y="6186398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3177800" y="6186398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3177800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393824" y="619929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3179613" y="576724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177800" y="597424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963589" y="576724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2961776" y="597424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747565" y="576724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745752" y="597424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529728" y="597644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310788" y="597800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17560" y="569524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STA0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1017560" y="590444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33" name="Right Brace 32"/>
          <p:cNvSpPr/>
          <p:nvPr/>
        </p:nvSpPr>
        <p:spPr bwMode="auto">
          <a:xfrm rot="16200000">
            <a:off x="6002213" y="3176662"/>
            <a:ext cx="144017" cy="492035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366048" y="5334000"/>
            <a:ext cx="13532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Wasted time period</a:t>
            </a:r>
            <a:endParaRPr lang="en-US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2569009" y="5371644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BO Counting</a:t>
            </a:r>
            <a:endParaRPr lang="en-US" sz="1100" dirty="0"/>
          </a:p>
        </p:txBody>
      </p:sp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014811" y="6228064"/>
            <a:ext cx="4812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636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Using FD for Collision Detection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STAs that support FD technology should </a:t>
            </a:r>
            <a:r>
              <a:rPr lang="en-US" dirty="0"/>
              <a:t>be able to recognize another </a:t>
            </a:r>
            <a:r>
              <a:rPr lang="en-US" dirty="0" smtClean="0"/>
              <a:t>802.11 transmission </a:t>
            </a:r>
            <a:r>
              <a:rPr lang="en-US" dirty="0"/>
              <a:t>by listening while transmitting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We assume that the detection of the Legacy fields L-STF and L-LTF is possible in presence of self-interference regardless of the ability to detect the data </a:t>
            </a:r>
            <a:r>
              <a:rPr lang="en-US" b="0" dirty="0" smtClean="0"/>
              <a:t>portion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1087608" y="5770924"/>
            <a:ext cx="712879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24"/>
          <p:cNvSpPr/>
          <p:nvPr/>
        </p:nvSpPr>
        <p:spPr bwMode="auto">
          <a:xfrm>
            <a:off x="3324052" y="4570539"/>
            <a:ext cx="492035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324052" y="5316329"/>
            <a:ext cx="3737865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159616" y="5701475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1375640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1591664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1807688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2023712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2239736" y="568601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>
            <a:off x="2455760" y="568601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>
            <a:off x="2671784" y="568601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2887808" y="5686017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2887808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3103832" y="5698916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/>
          <p:cNvSpPr/>
          <p:nvPr/>
        </p:nvSpPr>
        <p:spPr bwMode="auto">
          <a:xfrm>
            <a:off x="2889621" y="457053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887808" y="531412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673597" y="457053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671784" y="531412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457573" y="457053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455760" y="531412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239736" y="531632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020796" y="531788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7568" y="449853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STA0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727568" y="524432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1832586" y="4169418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BO Counting</a:t>
            </a:r>
            <a:endParaRPr lang="en-US" sz="110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3327231" y="4572099"/>
            <a:ext cx="452681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3779912" y="4574371"/>
            <a:ext cx="452681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L-LTF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3327392" y="5314931"/>
            <a:ext cx="452681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3780073" y="5317203"/>
            <a:ext cx="452681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L-LTF</a:t>
            </a: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3327392" y="5049643"/>
            <a:ext cx="38385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Box 65"/>
          <p:cNvSpPr txBox="1"/>
          <p:nvPr/>
        </p:nvSpPr>
        <p:spPr>
          <a:xfrm>
            <a:off x="1844160" y="4908902"/>
            <a:ext cx="1479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L-STF Detection Period</a:t>
            </a:r>
            <a:endParaRPr lang="en-US" sz="1100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>
            <a:off x="3711244" y="4300223"/>
            <a:ext cx="0" cy="27031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/>
          <p:nvPr/>
        </p:nvCxnSpPr>
        <p:spPr bwMode="auto">
          <a:xfrm flipV="1">
            <a:off x="3680608" y="5436979"/>
            <a:ext cx="0" cy="19799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3119066" y="4114800"/>
            <a:ext cx="1220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Collision Detected</a:t>
            </a:r>
            <a:endParaRPr lang="en-US" sz="1100" dirty="0"/>
          </a:p>
        </p:txBody>
      </p:sp>
      <p:sp>
        <p:nvSpPr>
          <p:cNvPr id="72" name="TextBox 71"/>
          <p:cNvSpPr txBox="1"/>
          <p:nvPr/>
        </p:nvSpPr>
        <p:spPr>
          <a:xfrm>
            <a:off x="3084153" y="5555212"/>
            <a:ext cx="1220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Collision Detected</a:t>
            </a:r>
            <a:endParaRPr lang="en-US" sz="1100" dirty="0"/>
          </a:p>
        </p:txBody>
      </p:sp>
      <p:sp>
        <p:nvSpPr>
          <p:cNvPr id="7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708544" y="5731556"/>
            <a:ext cx="4812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323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FD assisted EDCA access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We want to use the ability to detect a collision (CD) to </a:t>
            </a:r>
            <a:r>
              <a:rPr lang="en-US" dirty="0"/>
              <a:t>improve the efficiency</a:t>
            </a:r>
            <a:r>
              <a:rPr lang="en-US" b="0" dirty="0"/>
              <a:t> and </a:t>
            </a:r>
            <a:r>
              <a:rPr lang="en-US" dirty="0"/>
              <a:t>reduce wasted time </a:t>
            </a:r>
            <a:r>
              <a:rPr lang="en-US" b="0" dirty="0"/>
              <a:t>caused by collisions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In case of CD, a possible simple action for every STA to take is to </a:t>
            </a:r>
            <a:r>
              <a:rPr lang="en-US" dirty="0"/>
              <a:t>drop the ongoing transmission and repeat medium access </a:t>
            </a:r>
            <a:r>
              <a:rPr lang="en-US" b="0" dirty="0"/>
              <a:t>with a newly generated CW value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The non-FD capable STAs may detect an energy drop and then resume medium access after an AIFS interval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This can lead to reduction of the wasted period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1087608" y="6075797"/>
            <a:ext cx="712879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tangle 33"/>
          <p:cNvSpPr/>
          <p:nvPr/>
        </p:nvSpPr>
        <p:spPr bwMode="auto">
          <a:xfrm>
            <a:off x="3324052" y="5189597"/>
            <a:ext cx="1258943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324052" y="5405825"/>
            <a:ext cx="1258943" cy="14055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2239736" y="5990890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2455760" y="5990890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2671784" y="5990890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2887808" y="5990890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tangle 39"/>
          <p:cNvSpPr/>
          <p:nvPr/>
        </p:nvSpPr>
        <p:spPr bwMode="auto">
          <a:xfrm>
            <a:off x="2889621" y="5189597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887808" y="539658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673597" y="5189597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71784" y="539658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457573" y="5189597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455760" y="539658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239736" y="5398797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020796" y="5400357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27568" y="5117589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STA0</a:t>
            </a:r>
            <a:endParaRPr 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727568" y="5326789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50" name="Right Brace 49"/>
          <p:cNvSpPr/>
          <p:nvPr/>
        </p:nvSpPr>
        <p:spPr bwMode="auto">
          <a:xfrm rot="16200000">
            <a:off x="4620163" y="3645734"/>
            <a:ext cx="200578" cy="279279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090003" y="4753025"/>
            <a:ext cx="13532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Wasted time period</a:t>
            </a:r>
            <a:endParaRPr 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2279017" y="4864174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BO Counting</a:t>
            </a:r>
            <a:endParaRPr lang="en-US" sz="1100" dirty="0"/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4582995" y="6073238"/>
            <a:ext cx="0" cy="22039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tangle 53"/>
          <p:cNvSpPr/>
          <p:nvPr/>
        </p:nvSpPr>
        <p:spPr bwMode="auto">
          <a:xfrm>
            <a:off x="2880844" y="5709430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664820" y="5709430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448796" y="5709430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2232772" y="5711638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020796" y="5711638"/>
            <a:ext cx="207247" cy="1455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63433" y="565362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20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2171673" y="565483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19</a:t>
            </a:r>
            <a:endParaRPr lang="en-US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2393861" y="5654744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18</a:t>
            </a:r>
            <a:endParaRPr lang="en-US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2607457" y="565483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17</a:t>
            </a:r>
            <a:endParaRPr lang="en-US" sz="1100" dirty="0"/>
          </a:p>
        </p:txBody>
      </p:sp>
      <p:sp>
        <p:nvSpPr>
          <p:cNvPr id="63" name="TextBox 62"/>
          <p:cNvSpPr txBox="1"/>
          <p:nvPr/>
        </p:nvSpPr>
        <p:spPr>
          <a:xfrm>
            <a:off x="2823481" y="5652600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16</a:t>
            </a:r>
            <a:endParaRPr lang="en-US" sz="1100" dirty="0"/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3378928" y="5843566"/>
            <a:ext cx="116312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Box 64"/>
          <p:cNvSpPr txBox="1"/>
          <p:nvPr/>
        </p:nvSpPr>
        <p:spPr>
          <a:xfrm>
            <a:off x="3622185" y="5595604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CCA BUSY</a:t>
            </a:r>
            <a:endParaRPr lang="en-US" sz="1100" dirty="0"/>
          </a:p>
        </p:txBody>
      </p:sp>
      <p:sp>
        <p:nvSpPr>
          <p:cNvPr id="66" name="TextBox 65"/>
          <p:cNvSpPr txBox="1"/>
          <p:nvPr/>
        </p:nvSpPr>
        <p:spPr>
          <a:xfrm>
            <a:off x="3492387" y="6129186"/>
            <a:ext cx="1130438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 algn="r"/>
            <a:r>
              <a:rPr lang="en-US" sz="800" dirty="0" smtClean="0">
                <a:solidFill>
                  <a:srgbClr val="FF0000"/>
                </a:solidFill>
              </a:rPr>
              <a:t>Collision detected,</a:t>
            </a:r>
          </a:p>
          <a:p>
            <a:pPr algn="r"/>
            <a:r>
              <a:rPr lang="en-US" sz="800" dirty="0" smtClean="0">
                <a:solidFill>
                  <a:srgbClr val="FF0000"/>
                </a:solidFill>
              </a:rPr>
              <a:t>transmission is aborted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802734" y="5203682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586710" y="5203682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370686" y="5203682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5799052" y="5410674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5583028" y="5412882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364088" y="5414442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810167" y="5650290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594143" y="5652498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382167" y="5652498"/>
            <a:ext cx="207247" cy="1455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324804" y="559448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15</a:t>
            </a:r>
            <a:endParaRPr lang="en-US" sz="1100" dirty="0"/>
          </a:p>
        </p:txBody>
      </p:sp>
      <p:sp>
        <p:nvSpPr>
          <p:cNvPr id="77" name="TextBox 76"/>
          <p:cNvSpPr txBox="1"/>
          <p:nvPr/>
        </p:nvSpPr>
        <p:spPr>
          <a:xfrm>
            <a:off x="5533044" y="559569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14</a:t>
            </a:r>
            <a:endParaRPr lang="en-US" sz="1100" dirty="0"/>
          </a:p>
        </p:txBody>
      </p:sp>
      <p:sp>
        <p:nvSpPr>
          <p:cNvPr id="78" name="TextBox 77"/>
          <p:cNvSpPr txBox="1"/>
          <p:nvPr/>
        </p:nvSpPr>
        <p:spPr>
          <a:xfrm>
            <a:off x="5755232" y="5595604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13</a:t>
            </a:r>
            <a:endParaRPr lang="en-US" sz="1100" dirty="0"/>
          </a:p>
        </p:txBody>
      </p:sp>
      <p:cxnSp>
        <p:nvCxnSpPr>
          <p:cNvPr id="79" name="Straight Connector 78"/>
          <p:cNvCxnSpPr/>
          <p:nvPr/>
        </p:nvCxnSpPr>
        <p:spPr bwMode="auto">
          <a:xfrm>
            <a:off x="4716016" y="5379199"/>
            <a:ext cx="608788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Box 79"/>
          <p:cNvSpPr txBox="1"/>
          <p:nvPr/>
        </p:nvSpPr>
        <p:spPr>
          <a:xfrm>
            <a:off x="4788708" y="4994306"/>
            <a:ext cx="11961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New BO Counting</a:t>
            </a:r>
            <a:endParaRPr lang="en-US" sz="1100" dirty="0"/>
          </a:p>
        </p:txBody>
      </p:sp>
      <p:sp>
        <p:nvSpPr>
          <p:cNvPr id="81" name="Rectangle 80"/>
          <p:cNvSpPr/>
          <p:nvPr/>
        </p:nvSpPr>
        <p:spPr bwMode="auto">
          <a:xfrm>
            <a:off x="6115288" y="5197981"/>
            <a:ext cx="1985104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82" name="Straight Connector 81"/>
          <p:cNvCxnSpPr/>
          <p:nvPr/>
        </p:nvCxnSpPr>
        <p:spPr bwMode="auto">
          <a:xfrm>
            <a:off x="6116851" y="5790628"/>
            <a:ext cx="1983541" cy="367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Box 82"/>
          <p:cNvSpPr txBox="1"/>
          <p:nvPr/>
        </p:nvSpPr>
        <p:spPr>
          <a:xfrm>
            <a:off x="6733378" y="544782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CCA BUSY</a:t>
            </a:r>
            <a:endParaRPr lang="en-US" sz="1100" dirty="0"/>
          </a:p>
        </p:txBody>
      </p:sp>
      <p:cxnSp>
        <p:nvCxnSpPr>
          <p:cNvPr id="84" name="Straight Arrow Connector 83"/>
          <p:cNvCxnSpPr/>
          <p:nvPr/>
        </p:nvCxnSpPr>
        <p:spPr bwMode="auto">
          <a:xfrm flipV="1">
            <a:off x="5386788" y="6073238"/>
            <a:ext cx="0" cy="22039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Box 84"/>
          <p:cNvSpPr txBox="1"/>
          <p:nvPr/>
        </p:nvSpPr>
        <p:spPr>
          <a:xfrm>
            <a:off x="4744907" y="5840200"/>
            <a:ext cx="4299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AIFS</a:t>
            </a:r>
            <a:endParaRPr lang="en-US" sz="1100" dirty="0"/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4582995" y="6075797"/>
            <a:ext cx="80379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Box 86"/>
          <p:cNvSpPr txBox="1"/>
          <p:nvPr/>
        </p:nvSpPr>
        <p:spPr>
          <a:xfrm>
            <a:off x="736492" y="5631148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STA2</a:t>
            </a:r>
            <a:endParaRPr lang="en-US" sz="1100" dirty="0"/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2027480" y="5993162"/>
            <a:ext cx="0" cy="154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ectangle 88"/>
          <p:cNvSpPr/>
          <p:nvPr/>
        </p:nvSpPr>
        <p:spPr bwMode="auto">
          <a:xfrm>
            <a:off x="3327231" y="5188534"/>
            <a:ext cx="1255764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3327392" y="5412882"/>
            <a:ext cx="1255603" cy="137964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cxnSp>
        <p:nvCxnSpPr>
          <p:cNvPr id="91" name="Straight Arrow Connector 90"/>
          <p:cNvCxnSpPr/>
          <p:nvPr/>
        </p:nvCxnSpPr>
        <p:spPr bwMode="auto">
          <a:xfrm>
            <a:off x="3324052" y="6075797"/>
            <a:ext cx="125894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TextBox 91"/>
          <p:cNvSpPr txBox="1"/>
          <p:nvPr/>
        </p:nvSpPr>
        <p:spPr>
          <a:xfrm>
            <a:off x="3739203" y="5869898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8usec</a:t>
            </a:r>
            <a:endParaRPr lang="en-US" sz="1100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9285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Gain of FD assisted EDCA access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8392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What can be achieved using this </a:t>
            </a:r>
            <a:r>
              <a:rPr lang="en-US" b="0" dirty="0"/>
              <a:t>(simple) </a:t>
            </a:r>
            <a:r>
              <a:rPr lang="en-US" b="0" dirty="0" smtClean="0"/>
              <a:t>FD solution in terms of reducing the wasted time?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Every STA that didn’t decode the L-SIG field of one of the colliding packets will set and keep its CCA based on energy level, and may access the medium after a duration as low as AIFS + 1 slot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The STAs that have decoded the L-SIG field of one of the colliding packets will remain silent for the duration calculated from the L-SIG field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Thus we understand that </a:t>
            </a:r>
            <a:r>
              <a:rPr lang="en-US" b="1" dirty="0" smtClean="0"/>
              <a:t>wasted time can be reduced to at least AIFS </a:t>
            </a:r>
            <a:r>
              <a:rPr lang="en-US" b="1" dirty="0"/>
              <a:t>+ </a:t>
            </a:r>
            <a:r>
              <a:rPr lang="en-US" b="1" dirty="0" smtClean="0"/>
              <a:t>slot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However, what if </a:t>
            </a:r>
            <a:r>
              <a:rPr lang="en-US" b="0" dirty="0" smtClean="0"/>
              <a:t>the </a:t>
            </a:r>
            <a:r>
              <a:rPr lang="en-US" b="0" dirty="0"/>
              <a:t>collided STAs </a:t>
            </a:r>
            <a:r>
              <a:rPr lang="en-US" b="0" dirty="0" smtClean="0"/>
              <a:t>(only) can </a:t>
            </a:r>
            <a:r>
              <a:rPr lang="en-US" dirty="0" smtClean="0"/>
              <a:t>resolve </a:t>
            </a:r>
            <a:r>
              <a:rPr lang="en-US" dirty="0"/>
              <a:t>the collision event between </a:t>
            </a:r>
            <a:r>
              <a:rPr lang="en-US" dirty="0" smtClean="0"/>
              <a:t>them,</a:t>
            </a:r>
            <a:r>
              <a:rPr lang="en-US" b="1" dirty="0" smtClean="0"/>
              <a:t> decide who should retransmit the packet </a:t>
            </a:r>
            <a:r>
              <a:rPr lang="en-US" b="0" dirty="0" smtClean="0"/>
              <a:t>and then </a:t>
            </a:r>
            <a:r>
              <a:rPr lang="en-US" b="1" dirty="0" smtClean="0"/>
              <a:t>obtain </a:t>
            </a:r>
            <a:r>
              <a:rPr lang="en-US" b="1" dirty="0"/>
              <a:t>the medium before any other STA</a:t>
            </a:r>
            <a:r>
              <a:rPr lang="en-US" b="0" dirty="0"/>
              <a:t> attempts to do </a:t>
            </a:r>
            <a:r>
              <a:rPr lang="en-US" b="0" dirty="0" smtClean="0"/>
              <a:t>that? 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We try to understand what can be the </a:t>
            </a:r>
            <a:r>
              <a:rPr lang="en-US" b="1" dirty="0" smtClean="0"/>
              <a:t>theoretical limit assuming such a protocol is feasible</a:t>
            </a:r>
            <a:endParaRPr lang="en-US" b="1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05723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FD assisted EDCA </a:t>
            </a:r>
            <a:r>
              <a:rPr lang="en-IE" dirty="0" smtClean="0">
                <a:solidFill>
                  <a:schemeClr val="tx1"/>
                </a:solidFill>
              </a:rPr>
              <a:t>access with Contention Resolution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Assuming fast collision resolution is feasible we </a:t>
            </a:r>
            <a:r>
              <a:rPr lang="en-US" b="0" dirty="0"/>
              <a:t>would like </a:t>
            </a:r>
            <a:r>
              <a:rPr lang="en-US" b="0" dirty="0" smtClean="0"/>
              <a:t>to </a:t>
            </a:r>
            <a:r>
              <a:rPr lang="en-US" dirty="0" smtClean="0"/>
              <a:t>maximize </a:t>
            </a:r>
            <a:r>
              <a:rPr lang="en-US" dirty="0"/>
              <a:t>channel utilization</a:t>
            </a:r>
            <a:r>
              <a:rPr lang="en-US" b="0" dirty="0"/>
              <a:t> in most of the cases, </a:t>
            </a:r>
            <a:r>
              <a:rPr lang="en-US" b="0" dirty="0" smtClean="0"/>
              <a:t>hopefully </a:t>
            </a:r>
            <a:r>
              <a:rPr lang="en-US" dirty="0" smtClean="0"/>
              <a:t>including </a:t>
            </a:r>
            <a:r>
              <a:rPr lang="en-US" dirty="0"/>
              <a:t>collision with Legacy STAs or STA w/o FD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This can be achieved, for example, using the following procedure: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During the </a:t>
            </a:r>
            <a:r>
              <a:rPr lang="en-US" b="0" dirty="0"/>
              <a:t>L-STF (8usec</a:t>
            </a:r>
            <a:r>
              <a:rPr lang="en-US" b="0" dirty="0" smtClean="0"/>
              <a:t>) listen and detect other transmissions (if any)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If there is no collision, continue transmission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If there is a collision, </a:t>
            </a:r>
            <a:r>
              <a:rPr lang="en-US" b="0" dirty="0"/>
              <a:t>start </a:t>
            </a:r>
            <a:r>
              <a:rPr lang="en-US" b="0" dirty="0" smtClean="0"/>
              <a:t>collision </a:t>
            </a:r>
            <a:r>
              <a:rPr lang="en-US" b="0" dirty="0" smtClean="0"/>
              <a:t>resolution including: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Decide if retransmission is possible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Decide who should retransmit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765501" y="541515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63688" y="562215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549477" y="541515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547664" y="562215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3453" y="541515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331640" y="562215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115616" y="562435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96676" y="562591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8" y="534129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STA0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327720" y="555235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1098872" y="5089736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BO Counting</a:t>
            </a:r>
            <a:endParaRPr lang="en-US" sz="11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2536953" y="5813961"/>
            <a:ext cx="0" cy="15053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1002080" y="5769935"/>
            <a:ext cx="15135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Transmitting is aborted</a:t>
            </a:r>
            <a:endParaRPr lang="en-US" sz="11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2081435" y="5415656"/>
            <a:ext cx="447114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081435" y="5625919"/>
            <a:ext cx="447024" cy="15204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14600" y="5217802"/>
            <a:ext cx="849918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dirty="0" smtClean="0"/>
              <a:t>Contention Resolution</a:t>
            </a:r>
            <a:endParaRPr lang="en-US" sz="11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3806363" y="5415656"/>
            <a:ext cx="871297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Retransmission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927848" y="5165935"/>
            <a:ext cx="0" cy="89761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 bwMode="auto">
          <a:xfrm>
            <a:off x="6714621" y="542410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712808" y="563110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498597" y="542410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496784" y="563110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282573" y="542410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280760" y="5631101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3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064736" y="563330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845796" y="5634869"/>
            <a:ext cx="214211" cy="144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200" dirty="0">
                <a:latin typeface="Arial" charset="0"/>
              </a:rPr>
              <a:t>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72648" y="5350241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STA0 (Legacy)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5276840" y="5561301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6047992" y="5098686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BO Counting</a:t>
            </a:r>
            <a:endParaRPr lang="en-US" sz="1100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7498297" y="5822911"/>
            <a:ext cx="0" cy="15053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6006580" y="5831043"/>
            <a:ext cx="15135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Transmitting is aborted</a:t>
            </a:r>
            <a:endParaRPr lang="en-US" sz="1100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7076276" y="5424606"/>
            <a:ext cx="447113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076276" y="5634869"/>
            <a:ext cx="447022" cy="15204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L-STF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7546787" y="5712971"/>
            <a:ext cx="725108" cy="118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 bwMode="auto">
          <a:xfrm>
            <a:off x="7523298" y="5424606"/>
            <a:ext cx="1497194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67600" y="5719799"/>
            <a:ext cx="94944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dirty="0" smtClean="0"/>
              <a:t>Contention Resolution and abort </a:t>
            </a:r>
            <a:r>
              <a:rPr lang="en-US" sz="1100" dirty="0" err="1" smtClean="0"/>
              <a:t>Tx</a:t>
            </a:r>
            <a:endParaRPr lang="en-US" sz="1100" dirty="0"/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799324" y="6310036"/>
            <a:ext cx="39887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5272648" y="6299851"/>
            <a:ext cx="370134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Box 50"/>
          <p:cNvSpPr txBox="1"/>
          <p:nvPr/>
        </p:nvSpPr>
        <p:spPr>
          <a:xfrm>
            <a:off x="8568098" y="6041120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4308322" y="6082071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  <p:cxnSp>
        <p:nvCxnSpPr>
          <p:cNvPr id="54" name="Straight Arrow Connector 53"/>
          <p:cNvCxnSpPr/>
          <p:nvPr/>
        </p:nvCxnSpPr>
        <p:spPr bwMode="auto">
          <a:xfrm flipV="1">
            <a:off x="2093248" y="6309143"/>
            <a:ext cx="477260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Box 54"/>
          <p:cNvSpPr txBox="1"/>
          <p:nvPr/>
        </p:nvSpPr>
        <p:spPr>
          <a:xfrm>
            <a:off x="2097659" y="6096892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8usec</a:t>
            </a:r>
            <a:endParaRPr lang="en-US" sz="1050" dirty="0"/>
          </a:p>
        </p:txBody>
      </p:sp>
      <p:sp>
        <p:nvSpPr>
          <p:cNvPr id="5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  <p:cxnSp>
        <p:nvCxnSpPr>
          <p:cNvPr id="58" name="Straight Arrow Connector 57"/>
          <p:cNvCxnSpPr/>
          <p:nvPr/>
        </p:nvCxnSpPr>
        <p:spPr bwMode="auto">
          <a:xfrm flipV="1">
            <a:off x="2570508" y="5622151"/>
            <a:ext cx="797192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842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Simulated Scenarios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b="0" dirty="0"/>
              <a:t>We simulated three different approaches: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b="0" dirty="0" smtClean="0"/>
              <a:t>Existing (half-duplex) EDCA (with </a:t>
            </a:r>
            <a:r>
              <a:rPr lang="en-US" b="0" dirty="0" err="1" smtClean="0"/>
              <a:t>CWmin</a:t>
            </a:r>
            <a:r>
              <a:rPr lang="en-US" b="0" dirty="0" smtClean="0"/>
              <a:t> of 15)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b="0" dirty="0" smtClean="0"/>
              <a:t>FD assisted EDCA solution (with </a:t>
            </a:r>
            <a:r>
              <a:rPr lang="en-US" b="0" dirty="0" err="1" smtClean="0"/>
              <a:t>CWmin</a:t>
            </a:r>
            <a:r>
              <a:rPr lang="en-US" b="0" dirty="0" smtClean="0"/>
              <a:t> of 15 </a:t>
            </a:r>
            <a:br>
              <a:rPr lang="en-US" b="0" dirty="0" smtClean="0"/>
            </a:br>
            <a:r>
              <a:rPr lang="en-US" b="0" dirty="0" smtClean="0"/>
              <a:t>and smaller CW for fast retransmission)</a:t>
            </a:r>
          </a:p>
          <a:p>
            <a:pPr lvl="1">
              <a:spcBef>
                <a:spcPts val="0"/>
              </a:spcBef>
              <a:spcAft>
                <a:spcPts val="1600"/>
              </a:spcAft>
            </a:pPr>
            <a:r>
              <a:rPr lang="en-US" dirty="0" smtClean="0"/>
              <a:t>Collision resolution with the following CDF of </a:t>
            </a:r>
            <a:br>
              <a:rPr lang="en-US" dirty="0" smtClean="0"/>
            </a:br>
            <a:r>
              <a:rPr lang="en-US" dirty="0" smtClean="0"/>
              <a:t>required time ( in 90% of the cases &lt;20usec )</a:t>
            </a:r>
            <a:endParaRPr lang="en-US" b="0" dirty="0" smtClean="0"/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b="0" dirty="0" smtClean="0"/>
              <a:t>STAs </a:t>
            </a:r>
            <a:r>
              <a:rPr lang="en-US" b="0" dirty="0"/>
              <a:t>transmit with random packet size using EDCA </a:t>
            </a:r>
            <a:r>
              <a:rPr lang="en-US" b="0" dirty="0" smtClean="0"/>
              <a:t>method</a:t>
            </a:r>
            <a:endParaRPr lang="en-US" b="0" dirty="0"/>
          </a:p>
          <a:p>
            <a:pPr>
              <a:spcBef>
                <a:spcPts val="0"/>
              </a:spcBef>
              <a:spcAft>
                <a:spcPts val="1600"/>
              </a:spcAft>
            </a:pPr>
            <a:r>
              <a:rPr lang="en-US" b="0" dirty="0"/>
              <a:t>The channel utilization was computed </a:t>
            </a:r>
            <a:r>
              <a:rPr lang="en-US" b="0" dirty="0" smtClean="0"/>
              <a:t>as the ratio </a:t>
            </a:r>
            <a:r>
              <a:rPr lang="en-US" b="0" dirty="0"/>
              <a:t>between the time of successfully transmitted packet (no PER) and entire time used for </a:t>
            </a:r>
            <a:r>
              <a:rPr lang="en-US" b="0" dirty="0" err="1"/>
              <a:t>backoff</a:t>
            </a:r>
            <a:r>
              <a:rPr lang="en-US" b="0" dirty="0"/>
              <a:t> + transmissions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5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384" y="1828800"/>
            <a:ext cx="34544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 bwMode="auto">
          <a:xfrm>
            <a:off x="7450508" y="2253661"/>
            <a:ext cx="0" cy="173181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6417892" y="2253661"/>
            <a:ext cx="914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63805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b="0" dirty="0" smtClean="0"/>
              <a:t>Its </a:t>
            </a:r>
            <a:r>
              <a:rPr lang="en-US" b="0" dirty="0"/>
              <a:t>clear that both </a:t>
            </a:r>
            <a:r>
              <a:rPr lang="en-US" dirty="0"/>
              <a:t>FD assisted EDCA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methods outperform the existing</a:t>
            </a:r>
            <a:br>
              <a:rPr lang="en-US" dirty="0" smtClean="0"/>
            </a:br>
            <a:r>
              <a:rPr lang="en-US" dirty="0" smtClean="0"/>
              <a:t>method</a:t>
            </a:r>
            <a:r>
              <a:rPr lang="en-US" b="0" dirty="0" smtClean="0"/>
              <a:t> </a:t>
            </a:r>
            <a:r>
              <a:rPr lang="en-US" b="0" dirty="0"/>
              <a:t>with no CD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b="0" dirty="0" smtClean="0"/>
              <a:t>We can see that even for the case</a:t>
            </a:r>
            <a:br>
              <a:rPr lang="en-US" b="0" dirty="0" smtClean="0"/>
            </a:br>
            <a:r>
              <a:rPr lang="en-US" b="0" dirty="0" smtClean="0"/>
              <a:t>of a low number of STAs, there</a:t>
            </a:r>
            <a:br>
              <a:rPr lang="en-US" b="0" dirty="0" smtClean="0"/>
            </a:br>
            <a:r>
              <a:rPr lang="en-US" b="0" dirty="0" smtClean="0"/>
              <a:t>is a significant gap between</a:t>
            </a:r>
            <a:br>
              <a:rPr lang="en-US" b="0" dirty="0" smtClean="0"/>
            </a:br>
            <a:r>
              <a:rPr lang="en-US" b="0" dirty="0" smtClean="0"/>
              <a:t>existing EDCA efficiency and</a:t>
            </a: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FD-assisted EDCA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038" y="6475413"/>
            <a:ext cx="1835887" cy="184666"/>
          </a:xfrm>
        </p:spPr>
        <p:txBody>
          <a:bodyPr/>
          <a:lstStyle/>
          <a:p>
            <a:r>
              <a:rPr lang="en-US" dirty="0"/>
              <a:t>Tsodik Genadiy et al, Huawei</a:t>
            </a:r>
          </a:p>
        </p:txBody>
      </p:sp>
      <p:sp>
        <p:nvSpPr>
          <p:cNvPr id="5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2018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81200"/>
            <a:ext cx="3948112" cy="325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945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8736</TotalTime>
  <Words>1050</Words>
  <Application>Microsoft Office PowerPoint</Application>
  <PresentationFormat>On-screen Show (4:3)</PresentationFormat>
  <Paragraphs>222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Improving System Efficiency using Full Duplex Based Collision Detection</vt:lpstr>
      <vt:lpstr>Background</vt:lpstr>
      <vt:lpstr>Collision Problem Formulation</vt:lpstr>
      <vt:lpstr>Using FD for Collision Detection</vt:lpstr>
      <vt:lpstr>FD assisted EDCA access</vt:lpstr>
      <vt:lpstr>Gain of FD assisted EDCA access</vt:lpstr>
      <vt:lpstr>FD assisted EDCA access with Contention Resolution</vt:lpstr>
      <vt:lpstr>Simulated Scenarios</vt:lpstr>
      <vt:lpstr>Simulation Results</vt:lpstr>
      <vt:lpstr>Summary</vt:lpstr>
    </vt:vector>
  </TitlesOfParts>
  <Company>Stanford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Philip Levis</dc:creator>
  <cp:lastModifiedBy>Genadiy Tsodik (A)</cp:lastModifiedBy>
  <cp:revision>68</cp:revision>
  <cp:lastPrinted>1998-02-10T13:28:06Z</cp:lastPrinted>
  <dcterms:created xsi:type="dcterms:W3CDTF">2013-11-12T18:41:50Z</dcterms:created>
  <dcterms:modified xsi:type="dcterms:W3CDTF">2018-04-30T11:08:37Z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(3)o5MZEX20cdn+8S4Ccfzqnp9ugOSDkEpFNPhdOpKRxuiG20yqEHfn0Nh5L74AoIYb55t4Yk9G
QBpG5UHIL3RgZDlNZryyscJw9XKUa99FuUk+r+a0xXhAsP2RA+VnhcafwdENy0c8MqxyLDc2
MxjupGf14+I1qsLDIr0uQ76MffrvHDDqricKbYtf6Hev/giJ0Oz5vJac9t4NubXAmQRdJqWt
zto9R8ky2V1YCYUQOY</vt:lpwstr>
  </property>
  <property fmtid="{D5CDD505-2E9C-101B-9397-08002B2CF9AE}" pid="4" name="_2015_ms_pID_7253431">
    <vt:lpwstr>ZVHUwoaquBPnvolms/VRDv1FqDbGb6JgV5TufsAsbbNCHDCUITXVi9
OkVekbEk3kLFgfWGiubBPt2T9sGdmk3kD62Cw6EHcB+HzKLI3yXkgCiM5Uxy33dE4i0qjAw4
buivuKr/E4QIQiRQJV55F+/uY/nm2408lPDZbpSY9gPeS0ZtlMwTv3I8QwWLh0b4tZ9m3FFp
e2flSwmfD6icMtJlUhIP3rsogD66osQ7SQMg</vt:lpwstr>
  </property>
  <property fmtid="{D5CDD505-2E9C-101B-9397-08002B2CF9AE}" pid="5" name="_2015_ms_pID_7253432">
    <vt:lpwstr>Bw==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1519158432</vt:lpwstr>
  </property>
</Properties>
</file>