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5" r:id="rId4"/>
    <p:sldId id="263" r:id="rId5"/>
    <p:sldId id="266" r:id="rId6"/>
    <p:sldId id="267" r:id="rId7"/>
    <p:sldId id="269" r:id="rId8"/>
    <p:sldId id="268" r:id="rId9"/>
    <p:sldId id="270" r:id="rId10"/>
    <p:sldId id="271" r:id="rId11"/>
    <p:sldId id="272" r:id="rId12"/>
    <p:sldId id="273" r:id="rId13"/>
    <p:sldId id="275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37" autoAdjust="0"/>
    <p:restoredTop sz="94643"/>
  </p:normalViewPr>
  <p:slideViewPr>
    <p:cSldViewPr>
      <p:cViewPr varScale="1">
        <p:scale>
          <a:sx n="192" d="100"/>
          <a:sy n="192" d="100"/>
        </p:scale>
        <p:origin x="192" y="2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29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802.11-18/1010r2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383-00-0bcs-use-cases-of-bcs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0875-00-0bcs-uplink-broadcast-service.pptx" TargetMode="External"/><Relationship Id="rId4" Type="http://schemas.openxmlformats.org/officeDocument/2006/relationships/hyperlink" Target="https://mentor.ieee.org/802.11/dcn/18/11-18-0384-00-0bcs-security-considerations-for-bcs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BCS Use Case Considerations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2018-05-28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908936"/>
              </p:ext>
            </p:extLst>
          </p:nvPr>
        </p:nvGraphicFramePr>
        <p:xfrm>
          <a:off x="755576" y="2355127"/>
          <a:ext cx="7594990" cy="2197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文書" r:id="rId4" imgW="16510000" imgH="4800600" progId="Word.Document.8">
                  <p:embed/>
                </p:oleObj>
              </mc:Choice>
              <mc:Fallback>
                <p:oleObj name="文書" r:id="rId4" imgW="16510000" imgH="4800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355127"/>
                        <a:ext cx="7594990" cy="21976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 Description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Sensors in the range of one or more AP(s)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Sensors broadcasts data to a remote server via AP(s)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Does not matter which AP receives or forwards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Applicability: applications with best effort, low throughput, and infrequent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AP(s) may forward the data to the server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8206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ABDA1-9007-804E-B687-76A66DF8A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Sensor 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1B8B4-243B-CC4D-8991-62B6370B5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Power constrains: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Sensor: high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AP: 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Sensor density: various (low to high)</a:t>
            </a: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Application: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Packet size: small (sensor data)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Frequency of transmission: 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Source of data: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Data are generated by sensors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Data may be forwarded by AP(s) on application layer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8A2CF-6A2A-9144-A2A5-2FE6D18AB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33901-F13D-CB4E-8336-B72A9C3247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A6DE7A-16CA-6C4E-915A-6C8FF543BA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122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396A5-7C49-2E42-9228-505BA0F5B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Sensor Use Case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226A5-5470-DE41-86D9-8D4A7DDE2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Security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e2e encryption between sensors and servers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encryption/authentication required between sensors and APs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C37DC-9E23-2942-A704-0150DBEE8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F8D34-3C56-FB4A-93E6-5777B1001C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15AF48-6597-7B40-AC52-BF44A4849B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2F7757D4-223C-B348-80BF-936E8A1FE2A2}"/>
              </a:ext>
            </a:extLst>
          </p:cNvPr>
          <p:cNvGrpSpPr/>
          <p:nvPr/>
        </p:nvGrpSpPr>
        <p:grpSpPr>
          <a:xfrm>
            <a:off x="1907704" y="3789040"/>
            <a:ext cx="4698049" cy="2106223"/>
            <a:chOff x="7341551" y="1600200"/>
            <a:chExt cx="4698049" cy="2106223"/>
          </a:xfrm>
        </p:grpSpPr>
        <p:grpSp>
          <p:nvGrpSpPr>
            <p:cNvPr id="86" name="Group 15">
              <a:extLst>
                <a:ext uri="{FF2B5EF4-FFF2-40B4-BE49-F238E27FC236}">
                  <a16:creationId xmlns:a16="http://schemas.microsoft.com/office/drawing/2014/main" id="{837038DC-4571-5640-BB6C-5204F0C72D55}"/>
                </a:ext>
              </a:extLst>
            </p:cNvPr>
            <p:cNvGrpSpPr/>
            <p:nvPr/>
          </p:nvGrpSpPr>
          <p:grpSpPr>
            <a:xfrm>
              <a:off x="7417751" y="1600200"/>
              <a:ext cx="4621849" cy="942975"/>
              <a:chOff x="1066800" y="3699932"/>
              <a:chExt cx="4621849" cy="942975"/>
            </a:xfrm>
          </p:grpSpPr>
          <p:pic>
            <p:nvPicPr>
              <p:cNvPr id="98" name="Picture 5">
                <a:extLst>
                  <a:ext uri="{FF2B5EF4-FFF2-40B4-BE49-F238E27FC236}">
                    <a16:creationId xmlns:a16="http://schemas.microsoft.com/office/drawing/2014/main" id="{6561BA2B-98A6-AE42-858D-EA8C5613BB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53000" y="3790419"/>
                <a:ext cx="374005" cy="533400"/>
              </a:xfrm>
              <a:prstGeom prst="rect">
                <a:avLst/>
              </a:prstGeom>
            </p:spPr>
          </p:pic>
          <p:pic>
            <p:nvPicPr>
              <p:cNvPr id="99" name="Picture 8">
                <a:extLst>
                  <a:ext uri="{FF2B5EF4-FFF2-40B4-BE49-F238E27FC236}">
                    <a16:creationId xmlns:a16="http://schemas.microsoft.com/office/drawing/2014/main" id="{0E2DFCF9-3E3C-DC48-87D8-7984C63303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7800" y="3699932"/>
                <a:ext cx="3019425" cy="714375"/>
              </a:xfrm>
              <a:prstGeom prst="rect">
                <a:avLst/>
              </a:prstGeom>
            </p:spPr>
          </p:pic>
          <p:cxnSp>
            <p:nvCxnSpPr>
              <p:cNvPr id="100" name="Elbow Connector 10">
                <a:extLst>
                  <a:ext uri="{FF2B5EF4-FFF2-40B4-BE49-F238E27FC236}">
                    <a16:creationId xmlns:a16="http://schemas.microsoft.com/office/drawing/2014/main" id="{B3373E8E-111D-B44A-9760-F7F03B9957C3}"/>
                  </a:ext>
                </a:extLst>
              </p:cNvPr>
              <p:cNvCxnSpPr/>
              <p:nvPr/>
            </p:nvCxnSpPr>
            <p:spPr bwMode="auto">
              <a:xfrm flipV="1">
                <a:off x="4419600" y="4057119"/>
                <a:ext cx="565795" cy="133881"/>
              </a:xfrm>
              <a:prstGeom prst="bentConnector3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pic>
            <p:nvPicPr>
              <p:cNvPr id="101" name="Picture 6">
                <a:extLst>
                  <a:ext uri="{FF2B5EF4-FFF2-40B4-BE49-F238E27FC236}">
                    <a16:creationId xmlns:a16="http://schemas.microsoft.com/office/drawing/2014/main" id="{5F6BD159-2866-C94B-9A04-F8824E8C51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5400" y="4057119"/>
                <a:ext cx="407694" cy="266700"/>
              </a:xfrm>
              <a:prstGeom prst="rect">
                <a:avLst/>
              </a:prstGeom>
            </p:spPr>
          </p:pic>
          <p:sp>
            <p:nvSpPr>
              <p:cNvPr id="102" name="TextBox 11">
                <a:extLst>
                  <a:ext uri="{FF2B5EF4-FFF2-40B4-BE49-F238E27FC236}">
                    <a16:creationId xmlns:a16="http://schemas.microsoft.com/office/drawing/2014/main" id="{452C77EC-9987-C34F-9A93-9A7491CB8D4F}"/>
                  </a:ext>
                </a:extLst>
              </p:cNvPr>
              <p:cNvSpPr txBox="1"/>
              <p:nvPr/>
            </p:nvSpPr>
            <p:spPr>
              <a:xfrm>
                <a:off x="3713693" y="4349912"/>
                <a:ext cx="76199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tx1"/>
                    </a:solidFill>
                  </a:rPr>
                  <a:t>Internet</a:t>
                </a:r>
              </a:p>
            </p:txBody>
          </p:sp>
          <p:sp>
            <p:nvSpPr>
              <p:cNvPr id="103" name="TextBox 12">
                <a:extLst>
                  <a:ext uri="{FF2B5EF4-FFF2-40B4-BE49-F238E27FC236}">
                    <a16:creationId xmlns:a16="http://schemas.microsoft.com/office/drawing/2014/main" id="{E1D715DB-344A-3E46-A9DA-755C8767AC4E}"/>
                  </a:ext>
                </a:extLst>
              </p:cNvPr>
              <p:cNvSpPr txBox="1"/>
              <p:nvPr/>
            </p:nvSpPr>
            <p:spPr>
              <a:xfrm>
                <a:off x="4926650" y="4349912"/>
                <a:ext cx="76199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tx1"/>
                    </a:solidFill>
                  </a:rPr>
                  <a:t>Server</a:t>
                </a:r>
              </a:p>
            </p:txBody>
          </p:sp>
          <p:sp>
            <p:nvSpPr>
              <p:cNvPr id="104" name="TextBox 13">
                <a:extLst>
                  <a:ext uri="{FF2B5EF4-FFF2-40B4-BE49-F238E27FC236}">
                    <a16:creationId xmlns:a16="http://schemas.microsoft.com/office/drawing/2014/main" id="{9B3EC01C-6D43-F948-B1C9-55200609A36E}"/>
                  </a:ext>
                </a:extLst>
              </p:cNvPr>
              <p:cNvSpPr txBox="1"/>
              <p:nvPr/>
            </p:nvSpPr>
            <p:spPr>
              <a:xfrm>
                <a:off x="2652712" y="4349912"/>
                <a:ext cx="47148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  <p:sp>
            <p:nvSpPr>
              <p:cNvPr id="105" name="TextBox 14">
                <a:extLst>
                  <a:ext uri="{FF2B5EF4-FFF2-40B4-BE49-F238E27FC236}">
                    <a16:creationId xmlns:a16="http://schemas.microsoft.com/office/drawing/2014/main" id="{958EB7FC-7F4A-C945-A88C-2ECBF5E59854}"/>
                  </a:ext>
                </a:extLst>
              </p:cNvPr>
              <p:cNvSpPr txBox="1"/>
              <p:nvPr/>
            </p:nvSpPr>
            <p:spPr>
              <a:xfrm>
                <a:off x="1066800" y="4381297"/>
                <a:ext cx="99816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tx1"/>
                    </a:solidFill>
                  </a:rPr>
                  <a:t>UL BCS STA</a:t>
                </a:r>
              </a:p>
            </p:txBody>
          </p:sp>
        </p:grpSp>
        <p:cxnSp>
          <p:nvCxnSpPr>
            <p:cNvPr id="89" name="Straight Arrow Connector 17">
              <a:extLst>
                <a:ext uri="{FF2B5EF4-FFF2-40B4-BE49-F238E27FC236}">
                  <a16:creationId xmlns:a16="http://schemas.microsoft.com/office/drawing/2014/main" id="{83312FDE-BD63-C34C-9152-B0EE78DD56A0}"/>
                </a:ext>
              </a:extLst>
            </p:cNvPr>
            <p:cNvCxnSpPr/>
            <p:nvPr/>
          </p:nvCxnSpPr>
          <p:spPr bwMode="auto">
            <a:xfrm>
              <a:off x="7804095" y="2567430"/>
              <a:ext cx="3692202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0" name="TextBox 18">
              <a:extLst>
                <a:ext uri="{FF2B5EF4-FFF2-40B4-BE49-F238E27FC236}">
                  <a16:creationId xmlns:a16="http://schemas.microsoft.com/office/drawing/2014/main" id="{99E9BFDA-A208-594B-B7CF-424E4B8092AF}"/>
                </a:ext>
              </a:extLst>
            </p:cNvPr>
            <p:cNvSpPr txBox="1"/>
            <p:nvPr/>
          </p:nvSpPr>
          <p:spPr>
            <a:xfrm>
              <a:off x="8844544" y="2560446"/>
              <a:ext cx="23262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>
                      <a:lumMod val="75000"/>
                    </a:schemeClr>
                  </a:solidFill>
                </a:rPr>
                <a:t>e2e encryption of payload</a:t>
              </a:r>
            </a:p>
          </p:txBody>
        </p:sp>
        <p:cxnSp>
          <p:nvCxnSpPr>
            <p:cNvPr id="91" name="Straight Arrow Connector 20">
              <a:extLst>
                <a:ext uri="{FF2B5EF4-FFF2-40B4-BE49-F238E27FC236}">
                  <a16:creationId xmlns:a16="http://schemas.microsoft.com/office/drawing/2014/main" id="{5DC1D3B1-AF8B-B74C-B020-622A0DB30E78}"/>
                </a:ext>
              </a:extLst>
            </p:cNvPr>
            <p:cNvCxnSpPr/>
            <p:nvPr/>
          </p:nvCxnSpPr>
          <p:spPr bwMode="auto">
            <a:xfrm>
              <a:off x="7855542" y="2941446"/>
              <a:ext cx="1065202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2" name="TextBox 22">
              <a:extLst>
                <a:ext uri="{FF2B5EF4-FFF2-40B4-BE49-F238E27FC236}">
                  <a16:creationId xmlns:a16="http://schemas.microsoft.com/office/drawing/2014/main" id="{BACE5773-37B0-EB46-A2AC-56B51EE6D6A6}"/>
                </a:ext>
              </a:extLst>
            </p:cNvPr>
            <p:cNvSpPr txBox="1"/>
            <p:nvPr/>
          </p:nvSpPr>
          <p:spPr>
            <a:xfrm>
              <a:off x="7341551" y="2985671"/>
              <a:ext cx="26532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No encryption/authentication/trust</a:t>
              </a:r>
            </a:p>
          </p:txBody>
        </p:sp>
        <p:cxnSp>
          <p:nvCxnSpPr>
            <p:cNvPr id="93" name="Straight Arrow Connector 23">
              <a:extLst>
                <a:ext uri="{FF2B5EF4-FFF2-40B4-BE49-F238E27FC236}">
                  <a16:creationId xmlns:a16="http://schemas.microsoft.com/office/drawing/2014/main" id="{5DC97690-458B-9E45-83B0-53C689EE9399}"/>
                </a:ext>
              </a:extLst>
            </p:cNvPr>
            <p:cNvCxnSpPr/>
            <p:nvPr/>
          </p:nvCxnSpPr>
          <p:spPr bwMode="auto">
            <a:xfrm>
              <a:off x="9003663" y="3398646"/>
              <a:ext cx="2465074" cy="1172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7" name="TextBox 25">
              <a:extLst>
                <a:ext uri="{FF2B5EF4-FFF2-40B4-BE49-F238E27FC236}">
                  <a16:creationId xmlns:a16="http://schemas.microsoft.com/office/drawing/2014/main" id="{24B704D3-1B98-C446-9108-2947F10266D1}"/>
                </a:ext>
              </a:extLst>
            </p:cNvPr>
            <p:cNvSpPr txBox="1"/>
            <p:nvPr/>
          </p:nvSpPr>
          <p:spPr>
            <a:xfrm>
              <a:off x="9376820" y="3398646"/>
              <a:ext cx="22140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Common Network Security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3939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CB1C7-7E9F-DB42-ACA0-A035B1DF6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attack scenarios for Sensor 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BE795-C1B1-F346-9260-F8ED592B9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Replay attack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Prevent by increasing monotonic counters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err="1"/>
              <a:t>DoS</a:t>
            </a:r>
            <a:r>
              <a:rPr lang="en-US" sz="1800" dirty="0"/>
              <a:t> attack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Malicious AP dropping packets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It is best effort traffic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Malicious STAs saturating the 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It can happen today w/ any 802.11 or other device</a:t>
            </a: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May be reduced through installed policies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Malicious STAs saturating backhaul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AP can drop packets per chosen policy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</a:rPr>
              <a:t>If the data is encrypted between sensors and servers, AP cannot </a:t>
            </a:r>
            <a:r>
              <a:rPr lang="en-US" sz="1200">
                <a:solidFill>
                  <a:srgbClr val="FF0000"/>
                </a:solidFill>
              </a:rPr>
              <a:t>inspect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>
                <a:solidFill>
                  <a:srgbClr val="FF0000"/>
                </a:solidFill>
              </a:rPr>
              <a:t>How </a:t>
            </a:r>
            <a:r>
              <a:rPr lang="en-US" sz="1200" dirty="0">
                <a:solidFill>
                  <a:srgbClr val="FF0000"/>
                </a:solidFill>
              </a:rPr>
              <a:t>to choose the packets to drop?</a:t>
            </a:r>
            <a:endParaRPr lang="en-US" sz="14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017C5-0D31-8F40-80A9-611131C219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BAA70-8912-714B-BA5F-DB3D2E613C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ED5308-7DB4-4445-89C0-029E63E9DB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647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Use Cases of BCS, Hitoshi Morioka (SRC Software), </a:t>
            </a:r>
            <a:r>
              <a:rPr lang="en-US" sz="1800" dirty="0">
                <a:hlinkClick r:id="rId3"/>
              </a:rPr>
              <a:t>https://mentor.ieee.org/802.11/dcn/18/11-18-0383-00-0bcs-use-cases-of-bcs.pptx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Security Considerations for BCS, Hitoshi Morioka (SRC Software), </a:t>
            </a:r>
            <a:r>
              <a:rPr lang="en-US" sz="1800" dirty="0">
                <a:hlinkClick r:id="rId4"/>
              </a:rPr>
              <a:t>https://mentor.ieee.org/802.11/dcn/18/11-18-0384-00-0bcs-security-considerations-for-bcs.pptx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Uplink Broadcast Service, </a:t>
            </a:r>
            <a:r>
              <a:rPr lang="en-US" sz="1800" dirty="0" err="1"/>
              <a:t>Bahar</a:t>
            </a:r>
            <a:r>
              <a:rPr lang="en-US" sz="1800" dirty="0"/>
              <a:t> Sadeghi (Intel), </a:t>
            </a:r>
            <a:r>
              <a:rPr lang="en-US" sz="1800" dirty="0">
                <a:hlinkClick r:id="rId5"/>
              </a:rPr>
              <a:t>https://mentor.ieee.org/802.11/dcn/18/11-18-0875-00-0bcs-uplink-broadcast-service.pptx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the following use cases.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Stadium Video Distribution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Sensor Uplink Broadcast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D74E7-11B8-2145-BCAC-FE9F4C5A9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Stadium Video Distribution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A7908-70C8-7E47-9634-13FD20118F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033E4-3EBA-B64B-96D7-CE86A97F85E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60AB1-E4F8-B74E-9BC9-9F8FB8C68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33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 Description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People in a stadium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Details of the game distributed to people in the stadium, e.g.: several different video streams for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video angles of the game (soccer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sport activities that happen in parallel (athletics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People receive the video on their mobile devices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ABDA1-9007-804E-B687-76A66DF8A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Stadium 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1B8B4-243B-CC4D-8991-62B6370B5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Power constrains: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User device: medium (*)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AP: 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User density: high (3,000 users per AP) </a:t>
            </a:r>
            <a:r>
              <a:rPr lang="en-US" sz="1600" dirty="0">
                <a:solidFill>
                  <a:srgbClr val="FF0000"/>
                </a:solidFill>
              </a:rPr>
              <a:t>check Cisco/Aruba case (if use Association, GCR)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Assuming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Each user occupies 1m</a:t>
            </a:r>
            <a:r>
              <a:rPr lang="en-US" sz="1100" baseline="30000" dirty="0"/>
              <a:t>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Radius of the cell is 30m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Application: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Packet size: large (video)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Frequency of transmission: high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Source of data: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Data may be provided via an application that is co-located at the AP </a:t>
            </a:r>
            <a:r>
              <a:rPr lang="en-US" sz="1200" dirty="0">
                <a:sym typeface="Wingdings" pitchFamily="2" charset="2"/>
              </a:rPr>
              <a:t> </a:t>
            </a:r>
            <a:r>
              <a:rPr lang="en-US" sz="1200" dirty="0"/>
              <a:t>data not passing the distribution system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Data at a server (at the stadium or remotely)</a:t>
            </a:r>
            <a:br>
              <a:rPr lang="en-US" sz="1200" dirty="0"/>
            </a:br>
            <a:r>
              <a:rPr lang="en-US" sz="1200" dirty="0">
                <a:sym typeface="Wingdings" pitchFamily="2" charset="2"/>
              </a:rPr>
              <a:t> data passes through the DS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(*) low = fixed power supply; medium = battery powered; medium time before charge (smart phone); high = sensor device with very long lifetime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8A2CF-6A2A-9144-A2A5-2FE6D18AB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33901-F13D-CB4E-8336-B72A9C3247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A6DE7A-16CA-6C4E-915A-6C8FF543BA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346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90D051BD-8A24-5E40-A364-10E43290A905}"/>
              </a:ext>
            </a:extLst>
          </p:cNvPr>
          <p:cNvSpPr/>
          <p:nvPr/>
        </p:nvSpPr>
        <p:spPr bwMode="auto">
          <a:xfrm>
            <a:off x="3990854" y="4812207"/>
            <a:ext cx="720080" cy="3769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A396A5-7C49-2E42-9228-505BA0F5B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Stadium Use Case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226A5-5470-DE41-86D9-8D4A7DDE2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Security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does not need to trust / authenticate the recipient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Recipient has to identify / authenticate the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Source of data (= application level) or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If  the application level authentication mechanism supports per packet authentication and AP forwards each packet in a frame, the application level authentication works well.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If the application level authentication mechanism does not support per packet authentication or AP fragments a packet into multiple frames, AP level authentication is required.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C37DC-9E23-2942-A704-0150DBEE8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F8D34-3C56-FB4A-93E6-5777B1001C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15AF48-6597-7B40-AC52-BF44A4849B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B8ED61-3DA8-A844-B6D5-CE1CA6DAE3BD}"/>
              </a:ext>
            </a:extLst>
          </p:cNvPr>
          <p:cNvSpPr txBox="1"/>
          <p:nvPr/>
        </p:nvSpPr>
        <p:spPr>
          <a:xfrm>
            <a:off x="1155842" y="4616599"/>
            <a:ext cx="652743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Server</a:t>
            </a:r>
            <a:endParaRPr kumimoji="1" lang="ja-JP" altLang="en-US" sz="140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4B5882-B444-A24C-B4C8-485818436F35}"/>
              </a:ext>
            </a:extLst>
          </p:cNvPr>
          <p:cNvSpPr txBox="1"/>
          <p:nvPr/>
        </p:nvSpPr>
        <p:spPr>
          <a:xfrm>
            <a:off x="3293209" y="4616594"/>
            <a:ext cx="413896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AP</a:t>
            </a:r>
            <a:endParaRPr kumimoji="1" lang="ja-JP" altLang="en-US" sz="140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CC22B31-92AD-F541-84BC-8E36CE11C6DC}"/>
              </a:ext>
            </a:extLst>
          </p:cNvPr>
          <p:cNvSpPr txBox="1"/>
          <p:nvPr/>
        </p:nvSpPr>
        <p:spPr>
          <a:xfrm>
            <a:off x="6772466" y="4616597"/>
            <a:ext cx="508537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STA</a:t>
            </a:r>
            <a:endParaRPr kumimoji="1" lang="ja-JP" altLang="en-US" sz="140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967F6488-4269-5B4B-8390-D0490DE27375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 bwMode="auto">
          <a:xfrm flipV="1">
            <a:off x="1808585" y="4770483"/>
            <a:ext cx="1484624" cy="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CFA4E925-3CB6-4847-AB24-DDB767574E88}"/>
              </a:ext>
            </a:extLst>
          </p:cNvPr>
          <p:cNvCxnSpPr>
            <a:stCxn id="8" idx="3"/>
            <a:endCxn id="9" idx="1"/>
          </p:cNvCxnSpPr>
          <p:nvPr/>
        </p:nvCxnSpPr>
        <p:spPr bwMode="auto">
          <a:xfrm>
            <a:off x="3707105" y="4770483"/>
            <a:ext cx="3065361" cy="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E847902-1F35-244C-8AA7-629F0BDB1937}"/>
              </a:ext>
            </a:extLst>
          </p:cNvPr>
          <p:cNvSpPr txBox="1"/>
          <p:nvPr/>
        </p:nvSpPr>
        <p:spPr>
          <a:xfrm>
            <a:off x="1876028" y="4817743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</a:t>
            </a:r>
            <a:endParaRPr kumimoji="1" lang="ja-JP" altLang="en-US" sz="105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DE27B41-1FB2-FF42-ABD1-BB0DE33B27DA}"/>
              </a:ext>
            </a:extLst>
          </p:cNvPr>
          <p:cNvSpPr txBox="1"/>
          <p:nvPr/>
        </p:nvSpPr>
        <p:spPr>
          <a:xfrm>
            <a:off x="2193987" y="4805047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33FC851-7012-3E4A-8488-381C7545F479}"/>
              </a:ext>
            </a:extLst>
          </p:cNvPr>
          <p:cNvSpPr txBox="1"/>
          <p:nvPr/>
        </p:nvSpPr>
        <p:spPr>
          <a:xfrm>
            <a:off x="2580082" y="4830439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</a:t>
            </a:r>
            <a:endParaRPr kumimoji="1" lang="ja-JP" altLang="en-US" sz="105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AE15BBB-3823-6349-A7E5-3201BBF08D6F}"/>
              </a:ext>
            </a:extLst>
          </p:cNvPr>
          <p:cNvSpPr txBox="1"/>
          <p:nvPr/>
        </p:nvSpPr>
        <p:spPr>
          <a:xfrm>
            <a:off x="2898041" y="4817743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0DBEAC5-7C3B-3E4A-B313-6285F77EFB7D}"/>
              </a:ext>
            </a:extLst>
          </p:cNvPr>
          <p:cNvSpPr txBox="1"/>
          <p:nvPr/>
        </p:nvSpPr>
        <p:spPr>
          <a:xfrm>
            <a:off x="2515896" y="5037393"/>
            <a:ext cx="4283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Data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7489749-89C5-DE4A-A12C-87D0CA110707}"/>
              </a:ext>
            </a:extLst>
          </p:cNvPr>
          <p:cNvSpPr txBox="1"/>
          <p:nvPr/>
        </p:nvSpPr>
        <p:spPr>
          <a:xfrm>
            <a:off x="2593470" y="5194675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Authenticator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FAB51BF0-7321-484F-9369-CC131EEF8721}"/>
              </a:ext>
            </a:extLst>
          </p:cNvPr>
          <p:cNvCxnSpPr>
            <a:endCxn id="26" idx="2"/>
          </p:cNvCxnSpPr>
          <p:nvPr/>
        </p:nvCxnSpPr>
        <p:spPr bwMode="auto">
          <a:xfrm flipV="1">
            <a:off x="2944218" y="5097051"/>
            <a:ext cx="95048" cy="1865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44BA909-E8DA-2D4B-8274-9EACCD766752}"/>
              </a:ext>
            </a:extLst>
          </p:cNvPr>
          <p:cNvSpPr txBox="1"/>
          <p:nvPr/>
        </p:nvSpPr>
        <p:spPr>
          <a:xfrm>
            <a:off x="7386595" y="4415267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OK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932438F-693D-7F4A-8357-8DB3F735A7F6}"/>
              </a:ext>
            </a:extLst>
          </p:cNvPr>
          <p:cNvSpPr txBox="1"/>
          <p:nvPr/>
        </p:nvSpPr>
        <p:spPr>
          <a:xfrm>
            <a:off x="4056815" y="4879338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</a:t>
            </a:r>
            <a:endParaRPr kumimoji="1" lang="ja-JP" altLang="en-US" sz="105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C297B19-F43E-3F47-BBFB-7438C99D69F0}"/>
              </a:ext>
            </a:extLst>
          </p:cNvPr>
          <p:cNvSpPr txBox="1"/>
          <p:nvPr/>
        </p:nvSpPr>
        <p:spPr>
          <a:xfrm>
            <a:off x="4374774" y="4866642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54E94F5-0333-1D44-A1E9-46EB35B99012}"/>
              </a:ext>
            </a:extLst>
          </p:cNvPr>
          <p:cNvSpPr/>
          <p:nvPr/>
        </p:nvSpPr>
        <p:spPr bwMode="auto">
          <a:xfrm>
            <a:off x="5768637" y="4817743"/>
            <a:ext cx="720080" cy="3769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56BA41E-C576-394F-A4A3-8E288EF48F86}"/>
              </a:ext>
            </a:extLst>
          </p:cNvPr>
          <p:cNvSpPr txBox="1"/>
          <p:nvPr/>
        </p:nvSpPr>
        <p:spPr>
          <a:xfrm>
            <a:off x="5834598" y="4884874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</a:t>
            </a:r>
            <a:endParaRPr kumimoji="1" lang="ja-JP" altLang="en-US" sz="105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551743F-5BC0-2449-AF82-661834EF5586}"/>
              </a:ext>
            </a:extLst>
          </p:cNvPr>
          <p:cNvSpPr txBox="1"/>
          <p:nvPr/>
        </p:nvSpPr>
        <p:spPr>
          <a:xfrm>
            <a:off x="6152557" y="4872178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CB37A07-7531-794B-81B2-98F53D840CD7}"/>
              </a:ext>
            </a:extLst>
          </p:cNvPr>
          <p:cNvSpPr txBox="1"/>
          <p:nvPr/>
        </p:nvSpPr>
        <p:spPr>
          <a:xfrm>
            <a:off x="5872036" y="5160503"/>
            <a:ext cx="5132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Frame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69831D8E-7FDE-A742-AD82-0DF196C3394D}"/>
              </a:ext>
            </a:extLst>
          </p:cNvPr>
          <p:cNvSpPr/>
          <p:nvPr/>
        </p:nvSpPr>
        <p:spPr bwMode="auto">
          <a:xfrm>
            <a:off x="3766715" y="5748313"/>
            <a:ext cx="720080" cy="3769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70D5237-CCF6-CD48-87E5-12B3FD3A6720}"/>
              </a:ext>
            </a:extLst>
          </p:cNvPr>
          <p:cNvSpPr txBox="1"/>
          <p:nvPr/>
        </p:nvSpPr>
        <p:spPr>
          <a:xfrm>
            <a:off x="1155842" y="5552706"/>
            <a:ext cx="652743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Server</a:t>
            </a:r>
            <a:endParaRPr kumimoji="1" lang="ja-JP" altLang="en-US" sz="140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EA12A721-463D-B941-A553-73B1D6D1D480}"/>
              </a:ext>
            </a:extLst>
          </p:cNvPr>
          <p:cNvSpPr txBox="1"/>
          <p:nvPr/>
        </p:nvSpPr>
        <p:spPr>
          <a:xfrm>
            <a:off x="3295519" y="5552703"/>
            <a:ext cx="413896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AP</a:t>
            </a:r>
            <a:endParaRPr kumimoji="1" lang="ja-JP" altLang="en-US" sz="140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0C16462-75ED-BD4C-9DEE-6984D3AB00DC}"/>
              </a:ext>
            </a:extLst>
          </p:cNvPr>
          <p:cNvSpPr txBox="1"/>
          <p:nvPr/>
        </p:nvSpPr>
        <p:spPr>
          <a:xfrm>
            <a:off x="6772466" y="5552704"/>
            <a:ext cx="508537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STA</a:t>
            </a:r>
            <a:endParaRPr kumimoji="1" lang="ja-JP" altLang="en-US" sz="1400"/>
          </a:p>
        </p:txBody>
      </p: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212C537A-9250-834E-98FE-65D8D02BC4B5}"/>
              </a:ext>
            </a:extLst>
          </p:cNvPr>
          <p:cNvCxnSpPr>
            <a:cxnSpLocks/>
            <a:stCxn id="59" idx="3"/>
            <a:endCxn id="60" idx="1"/>
          </p:cNvCxnSpPr>
          <p:nvPr/>
        </p:nvCxnSpPr>
        <p:spPr bwMode="auto">
          <a:xfrm flipV="1">
            <a:off x="1808585" y="5706592"/>
            <a:ext cx="1486934" cy="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7D2AE024-592F-A845-B70D-098C443D5D6A}"/>
              </a:ext>
            </a:extLst>
          </p:cNvPr>
          <p:cNvCxnSpPr>
            <a:stCxn id="60" idx="3"/>
            <a:endCxn id="61" idx="1"/>
          </p:cNvCxnSpPr>
          <p:nvPr/>
        </p:nvCxnSpPr>
        <p:spPr bwMode="auto">
          <a:xfrm>
            <a:off x="3709415" y="5706592"/>
            <a:ext cx="3063051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832BA3AD-B121-8C4B-8038-391814692EDF}"/>
              </a:ext>
            </a:extLst>
          </p:cNvPr>
          <p:cNvSpPr txBox="1"/>
          <p:nvPr/>
        </p:nvSpPr>
        <p:spPr>
          <a:xfrm>
            <a:off x="1874546" y="5753846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</a:t>
            </a:r>
            <a:endParaRPr kumimoji="1" lang="ja-JP" altLang="en-US" sz="105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0735B0D-6557-7F4C-B15B-A9CA10F8F31F}"/>
              </a:ext>
            </a:extLst>
          </p:cNvPr>
          <p:cNvSpPr txBox="1"/>
          <p:nvPr/>
        </p:nvSpPr>
        <p:spPr>
          <a:xfrm>
            <a:off x="2192505" y="5741150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8281696-7A46-5F40-AAF1-F47B0E31EA2F}"/>
              </a:ext>
            </a:extLst>
          </p:cNvPr>
          <p:cNvSpPr txBox="1"/>
          <p:nvPr/>
        </p:nvSpPr>
        <p:spPr>
          <a:xfrm>
            <a:off x="2574294" y="5753846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</a:t>
            </a:r>
            <a:endParaRPr kumimoji="1" lang="ja-JP" altLang="en-US" sz="105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63684B4-06C9-2B42-9996-D21AB0409CB5}"/>
              </a:ext>
            </a:extLst>
          </p:cNvPr>
          <p:cNvSpPr txBox="1"/>
          <p:nvPr/>
        </p:nvSpPr>
        <p:spPr>
          <a:xfrm>
            <a:off x="2892253" y="5741150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C2982E1-6577-D641-9966-23FB7F7B4C16}"/>
              </a:ext>
            </a:extLst>
          </p:cNvPr>
          <p:cNvSpPr txBox="1"/>
          <p:nvPr/>
        </p:nvSpPr>
        <p:spPr>
          <a:xfrm>
            <a:off x="3832676" y="5815444"/>
            <a:ext cx="394660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P2b</a:t>
            </a:r>
            <a:endParaRPr kumimoji="1" lang="ja-JP" altLang="en-US" sz="1050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A3BC494F-5EA4-4A41-915B-1FAA4217641C}"/>
              </a:ext>
            </a:extLst>
          </p:cNvPr>
          <p:cNvSpPr txBox="1"/>
          <p:nvPr/>
        </p:nvSpPr>
        <p:spPr>
          <a:xfrm>
            <a:off x="4150635" y="5802748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64E97713-0DF6-6143-945B-3DA7876E901C}"/>
              </a:ext>
            </a:extLst>
          </p:cNvPr>
          <p:cNvSpPr/>
          <p:nvPr/>
        </p:nvSpPr>
        <p:spPr bwMode="auto">
          <a:xfrm>
            <a:off x="4857528" y="5741142"/>
            <a:ext cx="485758" cy="3769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1255D56-BDBD-B944-9AFA-62A9E4899C1B}"/>
              </a:ext>
            </a:extLst>
          </p:cNvPr>
          <p:cNvSpPr txBox="1"/>
          <p:nvPr/>
        </p:nvSpPr>
        <p:spPr>
          <a:xfrm>
            <a:off x="4923489" y="5808273"/>
            <a:ext cx="38664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P2a</a:t>
            </a:r>
            <a:endParaRPr kumimoji="1" lang="ja-JP" altLang="en-US" sz="1050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F2931158-58B9-1146-994A-079EB2044622}"/>
              </a:ext>
            </a:extLst>
          </p:cNvPr>
          <p:cNvSpPr/>
          <p:nvPr/>
        </p:nvSpPr>
        <p:spPr bwMode="auto">
          <a:xfrm>
            <a:off x="5374450" y="5744550"/>
            <a:ext cx="720080" cy="3769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A6889DD8-66B2-D14A-B010-BC3B459FC3AD}"/>
              </a:ext>
            </a:extLst>
          </p:cNvPr>
          <p:cNvSpPr txBox="1"/>
          <p:nvPr/>
        </p:nvSpPr>
        <p:spPr>
          <a:xfrm>
            <a:off x="5440411" y="5811681"/>
            <a:ext cx="394660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P1b</a:t>
            </a:r>
            <a:endParaRPr kumimoji="1" lang="ja-JP" altLang="en-US" sz="105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0683D7F6-E1B2-5D4F-9A15-227350527414}"/>
              </a:ext>
            </a:extLst>
          </p:cNvPr>
          <p:cNvSpPr txBox="1"/>
          <p:nvPr/>
        </p:nvSpPr>
        <p:spPr>
          <a:xfrm>
            <a:off x="5758370" y="5798985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32FA93B7-A195-0D4A-9139-42BEC20A49EA}"/>
              </a:ext>
            </a:extLst>
          </p:cNvPr>
          <p:cNvSpPr/>
          <p:nvPr/>
        </p:nvSpPr>
        <p:spPr bwMode="auto">
          <a:xfrm>
            <a:off x="6131549" y="5744550"/>
            <a:ext cx="485758" cy="3769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939427BC-A252-CA43-9DC8-09399290195E}"/>
              </a:ext>
            </a:extLst>
          </p:cNvPr>
          <p:cNvSpPr txBox="1"/>
          <p:nvPr/>
        </p:nvSpPr>
        <p:spPr>
          <a:xfrm>
            <a:off x="6197510" y="5811681"/>
            <a:ext cx="38664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P1a</a:t>
            </a:r>
            <a:endParaRPr kumimoji="1" lang="ja-JP" altLang="en-US" sz="1050"/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9BFDB002-9499-7E43-901A-D84128C98A62}"/>
              </a:ext>
            </a:extLst>
          </p:cNvPr>
          <p:cNvSpPr/>
          <p:nvPr/>
        </p:nvSpPr>
        <p:spPr bwMode="auto">
          <a:xfrm>
            <a:off x="4892616" y="4803083"/>
            <a:ext cx="720080" cy="3769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Malicious Frame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2E805A53-B6D7-9846-B820-FBACF161459F}"/>
              </a:ext>
            </a:extLst>
          </p:cNvPr>
          <p:cNvSpPr txBox="1"/>
          <p:nvPr/>
        </p:nvSpPr>
        <p:spPr>
          <a:xfrm>
            <a:off x="7403962" y="4762569"/>
            <a:ext cx="13388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Malicious frame can</a:t>
            </a:r>
          </a:p>
          <a:p>
            <a:r>
              <a:rPr kumimoji="1" lang="en-US" altLang="ja-JP" sz="1100" dirty="0">
                <a:solidFill>
                  <a:schemeClr val="tx1"/>
                </a:solidFill>
              </a:rPr>
              <a:t>be detected</a:t>
            </a:r>
            <a:endParaRPr kumimoji="1" lang="ja-JP" altLang="en-US" sz="1100">
              <a:solidFill>
                <a:schemeClr val="tx1"/>
              </a:solidFill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4589C456-C413-904C-8849-025FE55C7BC3}"/>
              </a:ext>
            </a:extLst>
          </p:cNvPr>
          <p:cNvSpPr/>
          <p:nvPr/>
        </p:nvSpPr>
        <p:spPr bwMode="auto">
          <a:xfrm>
            <a:off x="4515999" y="5748313"/>
            <a:ext cx="311626" cy="3769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MF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BF4A4971-941C-5E42-80F4-26B09B6C5B6B}"/>
              </a:ext>
            </a:extLst>
          </p:cNvPr>
          <p:cNvSpPr txBox="1"/>
          <p:nvPr/>
        </p:nvSpPr>
        <p:spPr>
          <a:xfrm>
            <a:off x="143949" y="5440896"/>
            <a:ext cx="1030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AP fragments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a packet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1A3E455D-593F-F547-B820-EC332FD9238F}"/>
              </a:ext>
            </a:extLst>
          </p:cNvPr>
          <p:cNvSpPr txBox="1"/>
          <p:nvPr/>
        </p:nvSpPr>
        <p:spPr>
          <a:xfrm>
            <a:off x="7262090" y="5471674"/>
            <a:ext cx="187904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Malicious frame causes</a:t>
            </a:r>
          </a:p>
          <a:p>
            <a:r>
              <a:rPr kumimoji="1" lang="en-US" altLang="ja-JP" sz="1100" dirty="0">
                <a:solidFill>
                  <a:schemeClr val="tx1"/>
                </a:solidFill>
              </a:rPr>
              <a:t>data loss.</a:t>
            </a:r>
          </a:p>
          <a:p>
            <a:r>
              <a:rPr kumimoji="1" lang="en-US" altLang="ja-JP" sz="1100" dirty="0">
                <a:solidFill>
                  <a:schemeClr val="tx1"/>
                </a:solidFill>
              </a:rPr>
              <a:t>This is a potential </a:t>
            </a:r>
            <a:r>
              <a:rPr kumimoji="1" lang="en-US" altLang="ja-JP" sz="1100" dirty="0" err="1">
                <a:solidFill>
                  <a:schemeClr val="tx1"/>
                </a:solidFill>
              </a:rPr>
              <a:t>DoS</a:t>
            </a:r>
            <a:r>
              <a:rPr kumimoji="1" lang="en-US" altLang="ja-JP" sz="1100" dirty="0">
                <a:solidFill>
                  <a:schemeClr val="tx1"/>
                </a:solidFill>
              </a:rPr>
              <a:t> attack.</a:t>
            </a:r>
            <a:endParaRPr kumimoji="1" lang="ja-JP" altLang="en-US" sz="11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104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396A5-7C49-2E42-9228-505BA0F5B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Stadium Use Case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226A5-5470-DE41-86D9-8D4A7DDE2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Security requirements (cont.)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Privacy of users: do not allow to trace position (history) of users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Integrity / authenticity of data broadcasted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Encryption of data </a:t>
            </a:r>
            <a:r>
              <a:rPr lang="en-US" altLang="ja-JP" dirty="0">
                <a:solidFill>
                  <a:srgbClr val="FF0000"/>
                </a:solidFill>
              </a:rPr>
              <a:t>(optional or out of scope)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Only selected users might have to have access to the data (copyright issues?) … Why is this not solved on the application level?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C37DC-9E23-2942-A704-0150DBEE8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F8D34-3C56-FB4A-93E6-5777B1001C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15AF48-6597-7B40-AC52-BF44A4849B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077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CB1C7-7E9F-DB42-ACA0-A035B1DF6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attack scenarios for Stadium 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BE795-C1B1-F346-9260-F8ED592B9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Fake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Current GTKSA uses AES, a kind of “Symmetric-key algorithm”.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An AP and non-AP STAs in a GTKSA shares the same GTK and Key RSC/TSC.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AP encrypts broadcast frames by using the GTK and the Key TSC.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non-AP STA decrypts broadcast frames by using the GTK and the Key RSC.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This means “Any STAs which can decrypt broadcast frames can produce encrypted broadcast frames”.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 a malicious user can produce fake broadcast frames.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receivers can NOT check the integrity of broadcast frames.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err="1"/>
              <a:t>DoS</a:t>
            </a:r>
            <a:r>
              <a:rPr lang="en-US" sz="1800" dirty="0"/>
              <a:t> attack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If  the application level authentication mechanism supports per packet authentication and AP forwards each packet in a frame, the application level authentication works well.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If the application level authentication mechanism does not support per packet authentication or AP fragments a packet into multiple frames, AP level authentication is required.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017C5-0D31-8F40-80A9-611131C219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BAA70-8912-714B-BA5F-DB3D2E613C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ED5308-7DB4-4445-89C0-029E63E9DB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994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D74E7-11B8-2145-BCAC-FE9F4C5A9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Sensor Uplink Broadcast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A7908-70C8-7E47-9634-13FD20118F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033E4-3EBA-B64B-96D7-CE86A97F85E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60AB1-E4F8-B74E-9BC9-9F8FB8C68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61027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494</TotalTime>
  <Words>1091</Words>
  <Application>Microsoft Macintosh PowerPoint</Application>
  <PresentationFormat>画面に合わせる (4:3)</PresentationFormat>
  <Paragraphs>199</Paragraphs>
  <Slides>14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Arial</vt:lpstr>
      <vt:lpstr>Times New Roman</vt:lpstr>
      <vt:lpstr>Wingdings</vt:lpstr>
      <vt:lpstr>802-11-Submission-Koden-TI-plain</vt:lpstr>
      <vt:lpstr>文書</vt:lpstr>
      <vt:lpstr>BCS Use Case Considerations</vt:lpstr>
      <vt:lpstr>Abstract</vt:lpstr>
      <vt:lpstr>Stadium Video Distribution</vt:lpstr>
      <vt:lpstr>Use Case Description</vt:lpstr>
      <vt:lpstr>Classification of Stadium Use Case</vt:lpstr>
      <vt:lpstr>Classification of Stadium Use Case (cont.)</vt:lpstr>
      <vt:lpstr>Classification of Stadium Use Case (cont)</vt:lpstr>
      <vt:lpstr>Potential attack scenarios for Stadium Use Case</vt:lpstr>
      <vt:lpstr>Sensor Uplink Broadcast</vt:lpstr>
      <vt:lpstr>Use Case Description</vt:lpstr>
      <vt:lpstr>Classification of Sensor Use Case</vt:lpstr>
      <vt:lpstr>Classification of Sensor Use Case (cont.)</vt:lpstr>
      <vt:lpstr>Potential attack scenarios for Sensor Use Case</vt:lpstr>
      <vt:lpstr>References</vt:lpstr>
    </vt:vector>
  </TitlesOfParts>
  <Manager/>
  <Company/>
  <LinksUpToDate>false</LinksUpToDate>
  <SharedDoc>false</SharedDoc>
  <HyperlinkBase/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Marc Emmelmann</dc:creator>
  <cp:keywords/>
  <dc:description/>
  <cp:lastModifiedBy>森岡仁志</cp:lastModifiedBy>
  <cp:revision>25</cp:revision>
  <cp:lastPrinted>1601-01-01T00:00:00Z</cp:lastPrinted>
  <dcterms:created xsi:type="dcterms:W3CDTF">2018-05-14T15:39:31Z</dcterms:created>
  <dcterms:modified xsi:type="dcterms:W3CDTF">2018-05-28T08:16:04Z</dcterms:modified>
  <cp:category/>
</cp:coreProperties>
</file>