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3" r:id="rId5"/>
    <p:sldId id="266" r:id="rId6"/>
    <p:sldId id="267" r:id="rId7"/>
    <p:sldId id="269" r:id="rId8"/>
    <p:sldId id="268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3"/>
  </p:normalViewPr>
  <p:slideViewPr>
    <p:cSldViewPr>
      <p:cViewPr>
        <p:scale>
          <a:sx n="190" d="100"/>
          <a:sy n="190" d="100"/>
        </p:scale>
        <p:origin x="224" y="2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802.11-18/1010r0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__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BCS Use Case Considerations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2018-05-21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908936"/>
              </p:ext>
            </p:extLst>
          </p:nvPr>
        </p:nvGraphicFramePr>
        <p:xfrm>
          <a:off x="755576" y="2355127"/>
          <a:ext cx="7594990" cy="2197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文書" r:id="rId4" imgW="16510000" imgH="4800600" progId="Word.Document.8">
                  <p:embed/>
                </p:oleObj>
              </mc:Choice>
              <mc:Fallback>
                <p:oleObj name="文書" r:id="rId4" imgW="16510000" imgH="4800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355127"/>
                        <a:ext cx="7594990" cy="219765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the following use cases.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Stadium Video Distribution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D74E7-11B8-2145-BCAC-FE9F4C5A9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Stadium Video Distribution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2A7908-70C8-7E47-9634-13FD20118FF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033E4-3EBA-B64B-96D7-CE86A97F85E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60AB1-E4F8-B74E-9BC9-9F8FB8C68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337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Use Case Description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People in a stadium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Details of the game distributed to people in the stadium, e.g.: several different video streams for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 video angles of the game (soccer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 sport activities that happen in parallel (athletics etc.)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People receive the video on their mobile devices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ABDA1-9007-804E-B687-76A66DF8A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Stadium Use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1B8B4-243B-CC4D-8991-62B6370B5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Power constrains: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User device: medium (*)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AP: low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User density: high (3,000 users per 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Assuming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Each user occupies 1m</a:t>
            </a:r>
            <a:r>
              <a:rPr lang="en-US" sz="1100" baseline="30000" dirty="0"/>
              <a:t>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Radius of the cell is 30m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Application: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Packet size: large (video)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Frequency of transmission: high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Source of data: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Data may be provided via an application that is co-located at the AP </a:t>
            </a:r>
            <a:r>
              <a:rPr lang="en-US" sz="1200" dirty="0">
                <a:sym typeface="Wingdings" pitchFamily="2" charset="2"/>
              </a:rPr>
              <a:t> </a:t>
            </a:r>
            <a:r>
              <a:rPr lang="en-US" sz="1200" dirty="0"/>
              <a:t>data not passing the distribution system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Data at a server (at the stadium or remotely)</a:t>
            </a:r>
            <a:br>
              <a:rPr lang="en-US" sz="1200" dirty="0"/>
            </a:br>
            <a:r>
              <a:rPr lang="en-US" sz="1200" dirty="0">
                <a:sym typeface="Wingdings" pitchFamily="2" charset="2"/>
              </a:rPr>
              <a:t> data passes through the DS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(*) low = fixed power supply; medium = battery powered; medium time before charge (smart phone); high = sensor device with very long lifetime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38A2CF-6A2A-9144-A2A5-2FE6D18ABC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33901-F13D-CB4E-8336-B72A9C3247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A6DE7A-16CA-6C4E-915A-6C8FF543BA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4346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90D051BD-8A24-5E40-A364-10E43290A905}"/>
              </a:ext>
            </a:extLst>
          </p:cNvPr>
          <p:cNvSpPr/>
          <p:nvPr/>
        </p:nvSpPr>
        <p:spPr bwMode="auto">
          <a:xfrm>
            <a:off x="4022636" y="4488704"/>
            <a:ext cx="720080" cy="3769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A396A5-7C49-2E42-9228-505BA0F5B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Stadium Use Case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226A5-5470-DE41-86D9-8D4A7DDE2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Security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does not need to trust / authenticate the recipient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Recipient has to identify / authenticate the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Source of data (= application level) or 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C37DC-9E23-2942-A704-0150DBEE8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F8D34-3C56-FB4A-93E6-5777B1001C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15AF48-6597-7B40-AC52-BF44A4849B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B8ED61-3DA8-A844-B6D5-CE1CA6DAE3BD}"/>
              </a:ext>
            </a:extLst>
          </p:cNvPr>
          <p:cNvSpPr txBox="1"/>
          <p:nvPr/>
        </p:nvSpPr>
        <p:spPr>
          <a:xfrm>
            <a:off x="1187624" y="4293096"/>
            <a:ext cx="652743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Server</a:t>
            </a:r>
            <a:endParaRPr kumimoji="1" lang="ja-JP" altLang="en-US" sz="140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94B5882-B444-A24C-B4C8-485818436F35}"/>
              </a:ext>
            </a:extLst>
          </p:cNvPr>
          <p:cNvSpPr txBox="1"/>
          <p:nvPr/>
        </p:nvSpPr>
        <p:spPr>
          <a:xfrm>
            <a:off x="3324991" y="4293091"/>
            <a:ext cx="413896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AP</a:t>
            </a:r>
            <a:endParaRPr kumimoji="1" lang="ja-JP" altLang="en-US" sz="140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CC22B31-92AD-F541-84BC-8E36CE11C6DC}"/>
              </a:ext>
            </a:extLst>
          </p:cNvPr>
          <p:cNvSpPr txBox="1"/>
          <p:nvPr/>
        </p:nvSpPr>
        <p:spPr>
          <a:xfrm>
            <a:off x="6804248" y="4293094"/>
            <a:ext cx="508537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STA</a:t>
            </a:r>
            <a:endParaRPr kumimoji="1" lang="ja-JP" altLang="en-US" sz="1400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967F6488-4269-5B4B-8390-D0490DE27375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 bwMode="auto">
          <a:xfrm flipV="1">
            <a:off x="1840367" y="4446980"/>
            <a:ext cx="1484624" cy="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CFA4E925-3CB6-4847-AB24-DDB767574E88}"/>
              </a:ext>
            </a:extLst>
          </p:cNvPr>
          <p:cNvCxnSpPr>
            <a:stCxn id="8" idx="3"/>
            <a:endCxn id="9" idx="1"/>
          </p:cNvCxnSpPr>
          <p:nvPr/>
        </p:nvCxnSpPr>
        <p:spPr bwMode="auto">
          <a:xfrm>
            <a:off x="3738887" y="4446980"/>
            <a:ext cx="3065361" cy="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E847902-1F35-244C-8AA7-629F0BDB1937}"/>
              </a:ext>
            </a:extLst>
          </p:cNvPr>
          <p:cNvSpPr txBox="1"/>
          <p:nvPr/>
        </p:nvSpPr>
        <p:spPr>
          <a:xfrm>
            <a:off x="1907810" y="4494240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P2</a:t>
            </a:r>
            <a:endParaRPr kumimoji="1" lang="ja-JP" altLang="en-US" sz="105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DE27B41-1FB2-FF42-ABD1-BB0DE33B27DA}"/>
              </a:ext>
            </a:extLst>
          </p:cNvPr>
          <p:cNvSpPr txBox="1"/>
          <p:nvPr/>
        </p:nvSpPr>
        <p:spPr>
          <a:xfrm>
            <a:off x="2225769" y="4481544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33FC851-7012-3E4A-8488-381C7545F479}"/>
              </a:ext>
            </a:extLst>
          </p:cNvPr>
          <p:cNvSpPr txBox="1"/>
          <p:nvPr/>
        </p:nvSpPr>
        <p:spPr>
          <a:xfrm>
            <a:off x="2611864" y="4506936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P1</a:t>
            </a:r>
            <a:endParaRPr kumimoji="1" lang="ja-JP" altLang="en-US" sz="105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AE15BBB-3823-6349-A7E5-3201BBF08D6F}"/>
              </a:ext>
            </a:extLst>
          </p:cNvPr>
          <p:cNvSpPr txBox="1"/>
          <p:nvPr/>
        </p:nvSpPr>
        <p:spPr>
          <a:xfrm>
            <a:off x="2929823" y="4494240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0DBEAC5-7C3B-3E4A-B313-6285F77EFB7D}"/>
              </a:ext>
            </a:extLst>
          </p:cNvPr>
          <p:cNvSpPr txBox="1"/>
          <p:nvPr/>
        </p:nvSpPr>
        <p:spPr>
          <a:xfrm>
            <a:off x="2547678" y="4713890"/>
            <a:ext cx="4283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Data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7489749-89C5-DE4A-A12C-87D0CA110707}"/>
              </a:ext>
            </a:extLst>
          </p:cNvPr>
          <p:cNvSpPr txBox="1"/>
          <p:nvPr/>
        </p:nvSpPr>
        <p:spPr>
          <a:xfrm>
            <a:off x="2625252" y="4871172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Authenticator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FAB51BF0-7321-484F-9369-CC131EEF8721}"/>
              </a:ext>
            </a:extLst>
          </p:cNvPr>
          <p:cNvCxnSpPr>
            <a:endCxn id="26" idx="2"/>
          </p:cNvCxnSpPr>
          <p:nvPr/>
        </p:nvCxnSpPr>
        <p:spPr bwMode="auto">
          <a:xfrm flipV="1">
            <a:off x="2976000" y="4773548"/>
            <a:ext cx="95048" cy="1865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44BA909-E8DA-2D4B-8274-9EACCD766752}"/>
              </a:ext>
            </a:extLst>
          </p:cNvPr>
          <p:cNvSpPr txBox="1"/>
          <p:nvPr/>
        </p:nvSpPr>
        <p:spPr>
          <a:xfrm>
            <a:off x="7418377" y="4091764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OK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932438F-693D-7F4A-8357-8DB3F735A7F6}"/>
              </a:ext>
            </a:extLst>
          </p:cNvPr>
          <p:cNvSpPr txBox="1"/>
          <p:nvPr/>
        </p:nvSpPr>
        <p:spPr>
          <a:xfrm>
            <a:off x="4088597" y="4555835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P2</a:t>
            </a:r>
            <a:endParaRPr kumimoji="1" lang="ja-JP" altLang="en-US" sz="105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C297B19-F43E-3F47-BBFB-7438C99D69F0}"/>
              </a:ext>
            </a:extLst>
          </p:cNvPr>
          <p:cNvSpPr txBox="1"/>
          <p:nvPr/>
        </p:nvSpPr>
        <p:spPr>
          <a:xfrm>
            <a:off x="4406556" y="4543139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654E94F5-0333-1D44-A1E9-46EB35B99012}"/>
              </a:ext>
            </a:extLst>
          </p:cNvPr>
          <p:cNvSpPr/>
          <p:nvPr/>
        </p:nvSpPr>
        <p:spPr bwMode="auto">
          <a:xfrm>
            <a:off x="5800419" y="4494240"/>
            <a:ext cx="720080" cy="3769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56BA41E-C576-394F-A4A3-8E288EF48F86}"/>
              </a:ext>
            </a:extLst>
          </p:cNvPr>
          <p:cNvSpPr txBox="1"/>
          <p:nvPr/>
        </p:nvSpPr>
        <p:spPr>
          <a:xfrm>
            <a:off x="5866380" y="4561371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P1</a:t>
            </a:r>
            <a:endParaRPr kumimoji="1" lang="ja-JP" altLang="en-US" sz="105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551743F-5BC0-2449-AF82-661834EF5586}"/>
              </a:ext>
            </a:extLst>
          </p:cNvPr>
          <p:cNvSpPr txBox="1"/>
          <p:nvPr/>
        </p:nvSpPr>
        <p:spPr>
          <a:xfrm>
            <a:off x="6184339" y="4548675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CB37A07-7531-794B-81B2-98F53D840CD7}"/>
              </a:ext>
            </a:extLst>
          </p:cNvPr>
          <p:cNvSpPr txBox="1"/>
          <p:nvPr/>
        </p:nvSpPr>
        <p:spPr>
          <a:xfrm>
            <a:off x="5903818" y="4837000"/>
            <a:ext cx="5132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Frame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69831D8E-7FDE-A742-AD82-0DF196C3394D}"/>
              </a:ext>
            </a:extLst>
          </p:cNvPr>
          <p:cNvSpPr/>
          <p:nvPr/>
        </p:nvSpPr>
        <p:spPr bwMode="auto">
          <a:xfrm>
            <a:off x="3798497" y="5424810"/>
            <a:ext cx="720080" cy="3769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F70D5237-CCF6-CD48-87E5-12B3FD3A6720}"/>
              </a:ext>
            </a:extLst>
          </p:cNvPr>
          <p:cNvSpPr txBox="1"/>
          <p:nvPr/>
        </p:nvSpPr>
        <p:spPr>
          <a:xfrm>
            <a:off x="1187624" y="5229203"/>
            <a:ext cx="652743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Server</a:t>
            </a:r>
            <a:endParaRPr kumimoji="1" lang="ja-JP" altLang="en-US" sz="1400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EA12A721-463D-B941-A553-73B1D6D1D480}"/>
              </a:ext>
            </a:extLst>
          </p:cNvPr>
          <p:cNvSpPr txBox="1"/>
          <p:nvPr/>
        </p:nvSpPr>
        <p:spPr>
          <a:xfrm>
            <a:off x="3327301" y="5229200"/>
            <a:ext cx="413896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AP</a:t>
            </a:r>
            <a:endParaRPr kumimoji="1" lang="ja-JP" altLang="en-US" sz="140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0C16462-75ED-BD4C-9DEE-6984D3AB00DC}"/>
              </a:ext>
            </a:extLst>
          </p:cNvPr>
          <p:cNvSpPr txBox="1"/>
          <p:nvPr/>
        </p:nvSpPr>
        <p:spPr>
          <a:xfrm>
            <a:off x="6804248" y="5229201"/>
            <a:ext cx="508537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/>
              <a:t>STA</a:t>
            </a:r>
            <a:endParaRPr kumimoji="1" lang="ja-JP" altLang="en-US" sz="1400"/>
          </a:p>
        </p:txBody>
      </p: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212C537A-9250-834E-98FE-65D8D02BC4B5}"/>
              </a:ext>
            </a:extLst>
          </p:cNvPr>
          <p:cNvCxnSpPr>
            <a:cxnSpLocks/>
            <a:stCxn id="59" idx="3"/>
            <a:endCxn id="60" idx="1"/>
          </p:cNvCxnSpPr>
          <p:nvPr/>
        </p:nvCxnSpPr>
        <p:spPr bwMode="auto">
          <a:xfrm flipV="1">
            <a:off x="1840367" y="5383089"/>
            <a:ext cx="1486934" cy="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7D2AE024-592F-A845-B70D-098C443D5D6A}"/>
              </a:ext>
            </a:extLst>
          </p:cNvPr>
          <p:cNvCxnSpPr>
            <a:stCxn id="60" idx="3"/>
            <a:endCxn id="61" idx="1"/>
          </p:cNvCxnSpPr>
          <p:nvPr/>
        </p:nvCxnSpPr>
        <p:spPr bwMode="auto">
          <a:xfrm>
            <a:off x="3741197" y="5383089"/>
            <a:ext cx="3063051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832BA3AD-B121-8C4B-8038-391814692EDF}"/>
              </a:ext>
            </a:extLst>
          </p:cNvPr>
          <p:cNvSpPr txBox="1"/>
          <p:nvPr/>
        </p:nvSpPr>
        <p:spPr>
          <a:xfrm>
            <a:off x="1906328" y="5430343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P2</a:t>
            </a:r>
            <a:endParaRPr kumimoji="1" lang="ja-JP" altLang="en-US" sz="105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0735B0D-6557-7F4C-B15B-A9CA10F8F31F}"/>
              </a:ext>
            </a:extLst>
          </p:cNvPr>
          <p:cNvSpPr txBox="1"/>
          <p:nvPr/>
        </p:nvSpPr>
        <p:spPr>
          <a:xfrm>
            <a:off x="2224287" y="5417647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68281696-7A46-5F40-AAF1-F47B0E31EA2F}"/>
              </a:ext>
            </a:extLst>
          </p:cNvPr>
          <p:cNvSpPr txBox="1"/>
          <p:nvPr/>
        </p:nvSpPr>
        <p:spPr>
          <a:xfrm>
            <a:off x="2606076" y="5430343"/>
            <a:ext cx="32733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P1</a:t>
            </a:r>
            <a:endParaRPr kumimoji="1" lang="ja-JP" altLang="en-US" sz="105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63684B4-06C9-2B42-9996-D21AB0409CB5}"/>
              </a:ext>
            </a:extLst>
          </p:cNvPr>
          <p:cNvSpPr txBox="1"/>
          <p:nvPr/>
        </p:nvSpPr>
        <p:spPr>
          <a:xfrm>
            <a:off x="2924035" y="5417647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6C2982E1-6577-D641-9966-23FB7F7B4C16}"/>
              </a:ext>
            </a:extLst>
          </p:cNvPr>
          <p:cNvSpPr txBox="1"/>
          <p:nvPr/>
        </p:nvSpPr>
        <p:spPr>
          <a:xfrm>
            <a:off x="3864458" y="5491941"/>
            <a:ext cx="394660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P2b</a:t>
            </a:r>
            <a:endParaRPr kumimoji="1" lang="ja-JP" altLang="en-US" sz="1050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A3BC494F-5EA4-4A41-915B-1FAA4217641C}"/>
              </a:ext>
            </a:extLst>
          </p:cNvPr>
          <p:cNvSpPr txBox="1"/>
          <p:nvPr/>
        </p:nvSpPr>
        <p:spPr>
          <a:xfrm>
            <a:off x="4182417" y="5479245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64E97713-0DF6-6143-945B-3DA7876E901C}"/>
              </a:ext>
            </a:extLst>
          </p:cNvPr>
          <p:cNvSpPr/>
          <p:nvPr/>
        </p:nvSpPr>
        <p:spPr bwMode="auto">
          <a:xfrm>
            <a:off x="4889310" y="5417639"/>
            <a:ext cx="485758" cy="3769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61255D56-BDBD-B944-9AFA-62A9E4899C1B}"/>
              </a:ext>
            </a:extLst>
          </p:cNvPr>
          <p:cNvSpPr txBox="1"/>
          <p:nvPr/>
        </p:nvSpPr>
        <p:spPr>
          <a:xfrm>
            <a:off x="4955271" y="5484770"/>
            <a:ext cx="38664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P2a</a:t>
            </a:r>
            <a:endParaRPr kumimoji="1" lang="ja-JP" altLang="en-US" sz="1050"/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F2931158-58B9-1146-994A-079EB2044622}"/>
              </a:ext>
            </a:extLst>
          </p:cNvPr>
          <p:cNvSpPr/>
          <p:nvPr/>
        </p:nvSpPr>
        <p:spPr bwMode="auto">
          <a:xfrm>
            <a:off x="5406232" y="5421047"/>
            <a:ext cx="720080" cy="3769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A6889DD8-66B2-D14A-B010-BC3B459FC3AD}"/>
              </a:ext>
            </a:extLst>
          </p:cNvPr>
          <p:cNvSpPr txBox="1"/>
          <p:nvPr/>
        </p:nvSpPr>
        <p:spPr>
          <a:xfrm>
            <a:off x="5472193" y="5488178"/>
            <a:ext cx="394660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P1b</a:t>
            </a:r>
            <a:endParaRPr kumimoji="1" lang="ja-JP" altLang="en-US" sz="1050"/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0683D7F6-E1B2-5D4F-9A15-227350527414}"/>
              </a:ext>
            </a:extLst>
          </p:cNvPr>
          <p:cNvSpPr txBox="1"/>
          <p:nvPr/>
        </p:nvSpPr>
        <p:spPr>
          <a:xfrm>
            <a:off x="5790152" y="5475482"/>
            <a:ext cx="282450" cy="2793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A</a:t>
            </a:r>
            <a:endParaRPr kumimoji="1" lang="ja-JP" altLang="en-US" sz="1050"/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32FA93B7-A195-0D4A-9139-42BEC20A49EA}"/>
              </a:ext>
            </a:extLst>
          </p:cNvPr>
          <p:cNvSpPr/>
          <p:nvPr/>
        </p:nvSpPr>
        <p:spPr bwMode="auto">
          <a:xfrm>
            <a:off x="6163331" y="5421047"/>
            <a:ext cx="485758" cy="3769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939427BC-A252-CA43-9DC8-09399290195E}"/>
              </a:ext>
            </a:extLst>
          </p:cNvPr>
          <p:cNvSpPr txBox="1"/>
          <p:nvPr/>
        </p:nvSpPr>
        <p:spPr>
          <a:xfrm>
            <a:off x="6229292" y="5488178"/>
            <a:ext cx="386644" cy="2539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/>
              <a:t>P1a</a:t>
            </a:r>
            <a:endParaRPr kumimoji="1" lang="ja-JP" altLang="en-US" sz="1050"/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9BFDB002-9499-7E43-901A-D84128C98A62}"/>
              </a:ext>
            </a:extLst>
          </p:cNvPr>
          <p:cNvSpPr/>
          <p:nvPr/>
        </p:nvSpPr>
        <p:spPr bwMode="auto">
          <a:xfrm>
            <a:off x="4924398" y="4479580"/>
            <a:ext cx="720080" cy="3769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Malicious Frame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2E805A53-B6D7-9846-B820-FBACF161459F}"/>
              </a:ext>
            </a:extLst>
          </p:cNvPr>
          <p:cNvSpPr txBox="1"/>
          <p:nvPr/>
        </p:nvSpPr>
        <p:spPr>
          <a:xfrm>
            <a:off x="7435744" y="4439066"/>
            <a:ext cx="133882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tx1"/>
                </a:solidFill>
              </a:rPr>
              <a:t>Malicious frame can</a:t>
            </a:r>
          </a:p>
          <a:p>
            <a:r>
              <a:rPr kumimoji="1" lang="en-US" altLang="ja-JP" sz="1100" dirty="0">
                <a:solidFill>
                  <a:schemeClr val="tx1"/>
                </a:solidFill>
              </a:rPr>
              <a:t>be detected</a:t>
            </a:r>
            <a:endParaRPr kumimoji="1" lang="ja-JP" altLang="en-US" sz="1100">
              <a:solidFill>
                <a:schemeClr val="tx1"/>
              </a:solidFill>
            </a:endParaRP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4589C456-C413-904C-8849-025FE55C7BC3}"/>
              </a:ext>
            </a:extLst>
          </p:cNvPr>
          <p:cNvSpPr/>
          <p:nvPr/>
        </p:nvSpPr>
        <p:spPr bwMode="auto">
          <a:xfrm>
            <a:off x="4547781" y="5424810"/>
            <a:ext cx="311626" cy="37693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MF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BF4A4971-941C-5E42-80F4-26B09B6C5B6B}"/>
              </a:ext>
            </a:extLst>
          </p:cNvPr>
          <p:cNvSpPr txBox="1"/>
          <p:nvPr/>
        </p:nvSpPr>
        <p:spPr>
          <a:xfrm>
            <a:off x="175731" y="5117393"/>
            <a:ext cx="1030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AP fragments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a packet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1A3E455D-593F-F547-B820-EC332FD9238F}"/>
              </a:ext>
            </a:extLst>
          </p:cNvPr>
          <p:cNvSpPr txBox="1"/>
          <p:nvPr/>
        </p:nvSpPr>
        <p:spPr>
          <a:xfrm>
            <a:off x="7293872" y="5148171"/>
            <a:ext cx="187904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tx1"/>
                </a:solidFill>
              </a:rPr>
              <a:t>Malicious frame causes</a:t>
            </a:r>
          </a:p>
          <a:p>
            <a:r>
              <a:rPr kumimoji="1" lang="en-US" altLang="ja-JP" sz="1100" dirty="0">
                <a:solidFill>
                  <a:schemeClr val="tx1"/>
                </a:solidFill>
              </a:rPr>
              <a:t>data loss.</a:t>
            </a:r>
          </a:p>
          <a:p>
            <a:r>
              <a:rPr kumimoji="1" lang="en-US" altLang="ja-JP" sz="1100" dirty="0">
                <a:solidFill>
                  <a:schemeClr val="tx1"/>
                </a:solidFill>
              </a:rPr>
              <a:t>This is a potential </a:t>
            </a:r>
            <a:r>
              <a:rPr kumimoji="1" lang="en-US" altLang="ja-JP" sz="1100" dirty="0" err="1">
                <a:solidFill>
                  <a:schemeClr val="tx1"/>
                </a:solidFill>
              </a:rPr>
              <a:t>DoS</a:t>
            </a:r>
            <a:r>
              <a:rPr kumimoji="1" lang="en-US" altLang="ja-JP" sz="1100" dirty="0">
                <a:solidFill>
                  <a:schemeClr val="tx1"/>
                </a:solidFill>
              </a:rPr>
              <a:t> attack.</a:t>
            </a:r>
            <a:endParaRPr kumimoji="1" lang="ja-JP" altLang="en-US" sz="11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104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396A5-7C49-2E42-9228-505BA0F5B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Stadium Use Case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226A5-5470-DE41-86D9-8D4A7DDE2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Security requirements (cont.)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Privacy of users: do not allow to trace position (history) of users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Integrity / authenticity of data broadcasted ... Why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Encryption of data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Only selected users might have to have access to the data (copyright issues?) … Why is this not solved on the application level?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C37DC-9E23-2942-A704-0150DBEE8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F8D34-3C56-FB4A-93E6-5777B1001C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15AF48-6597-7B40-AC52-BF44A4849B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4077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CB1C7-7E9F-DB42-ACA0-A035B1DF6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attack scenarios for Stadium Use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BE795-C1B1-F346-9260-F8ED592B9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Fake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Current GTKSA uses AES, a kind of “Symmetric-key algorithm”.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An AP and non-AP STAs in a GTKSA shares the same GTK and Key RSC/TSC.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AP encrypts broadcast frames by using the GTK and the Key TSC.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non-AP STA decrypts broadcast frames by using the GTK and the Key RSC.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This means “Any STAs which can decrypt broadcast frames can produce encrypted broadcast frames”.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So a malicious user can produce fake broadcast frames.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receivers can NOT check the integrity of broadcast frames.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err="1"/>
              <a:t>DoS</a:t>
            </a:r>
            <a:r>
              <a:rPr lang="en-US" sz="1800" dirty="0"/>
              <a:t> attack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If  the application level authentication mechanism supports per packet authentication and AP forwards each packet in a frame, the application level authentication works well.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If the application level authentication mechanism does not support per packet authentication or AP fragments a packet into multiple frames, AP level authentication is required.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017C5-0D31-8F40-80A9-611131C219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BAA70-8912-714B-BA5F-DB3D2E613C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ED5308-7DB4-4445-89C0-029E63E9DB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994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124</TotalTime>
  <Words>631</Words>
  <Application>Microsoft Macintosh PowerPoint</Application>
  <PresentationFormat>画面に合わせる (4:3)</PresentationFormat>
  <Paragraphs>132</Paragraphs>
  <Slides>9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Wingdings</vt:lpstr>
      <vt:lpstr>802-11-Submission-Koden-TI-plain</vt:lpstr>
      <vt:lpstr>Microsoft Word 97 - 2004 文書</vt:lpstr>
      <vt:lpstr>BCS Use Case Considerations</vt:lpstr>
      <vt:lpstr>Abstract</vt:lpstr>
      <vt:lpstr>Stadium Video Distribution</vt:lpstr>
      <vt:lpstr>Use Case Description</vt:lpstr>
      <vt:lpstr>Classification of Stadium Use Case</vt:lpstr>
      <vt:lpstr>Classification of Stadium Use Case (cont.)</vt:lpstr>
      <vt:lpstr>Classification of Stadium Use Case (cont)</vt:lpstr>
      <vt:lpstr>Potential attack scenarios for Stadium Use Case</vt:lpstr>
      <vt:lpstr>References</vt:lpstr>
    </vt:vector>
  </TitlesOfParts>
  <Manager/>
  <Company/>
  <LinksUpToDate>false</LinksUpToDate>
  <SharedDoc>false</SharedDoc>
  <HyperlinkBase/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Marc Emmelmann</dc:creator>
  <cp:keywords/>
  <dc:description/>
  <cp:lastModifiedBy>森岡仁志</cp:lastModifiedBy>
  <cp:revision>14</cp:revision>
  <cp:lastPrinted>1601-01-01T00:00:00Z</cp:lastPrinted>
  <dcterms:created xsi:type="dcterms:W3CDTF">2018-05-14T15:39:31Z</dcterms:created>
  <dcterms:modified xsi:type="dcterms:W3CDTF">2018-05-21T10:14:36Z</dcterms:modified>
  <cp:category/>
</cp:coreProperties>
</file>