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71" r:id="rId2"/>
    <p:sldId id="278" r:id="rId3"/>
    <p:sldId id="272" r:id="rId4"/>
    <p:sldId id="299" r:id="rId5"/>
    <p:sldId id="280" r:id="rId6"/>
    <p:sldId id="284" r:id="rId7"/>
    <p:sldId id="282" r:id="rId8"/>
    <p:sldId id="295" r:id="rId9"/>
    <p:sldId id="283" r:id="rId10"/>
    <p:sldId id="281" r:id="rId11"/>
    <p:sldId id="297" r:id="rId12"/>
    <p:sldId id="275" r:id="rId13"/>
    <p:sldId id="276" r:id="rId14"/>
    <p:sldId id="296" r:id="rId15"/>
    <p:sldId id="286" r:id="rId16"/>
    <p:sldId id="298" r:id="rId1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000099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8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7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Mean Number of Angles in Feedback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Opt.1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Sheet1!$B$2:$B$3</c:f>
              <c:strCache>
                <c:ptCount val="2"/>
                <c:pt idx="0">
                  <c:v>N_tx_ant =6</c:v>
                </c:pt>
                <c:pt idx="1">
                  <c:v>N_tx_ant =8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8.9772999999999996</c:v>
                </c:pt>
                <c:pt idx="1">
                  <c:v>12.773</c:v>
                </c:pt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Opt.2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Sheet1!$B$2:$B$3</c:f>
              <c:strCache>
                <c:ptCount val="2"/>
                <c:pt idx="0">
                  <c:v>N_tx_ant =6</c:v>
                </c:pt>
                <c:pt idx="1">
                  <c:v>N_tx_ant =8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Opt.3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Sheet1!$B$2:$B$3</c:f>
              <c:strCache>
                <c:ptCount val="2"/>
                <c:pt idx="0">
                  <c:v>N_tx_ant =6</c:v>
                </c:pt>
                <c:pt idx="1">
                  <c:v>N_tx_ant =8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18</c:v>
                </c:pt>
                <c:pt idx="1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3729728"/>
        <c:axId val="283730288"/>
      </c:barChart>
      <c:catAx>
        <c:axId val="283729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3730288"/>
        <c:crosses val="autoZero"/>
        <c:auto val="1"/>
        <c:lblAlgn val="ctr"/>
        <c:lblOffset val="100"/>
        <c:noMultiLvlLbl val="0"/>
      </c:catAx>
      <c:valAx>
        <c:axId val="283730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3729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24E3E9B-4CD4-47A4-9166-F96A5C0B600B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8045287B-D74D-4C0D-AF48-CACABEB30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0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4763" indent="-309524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238098" indent="-247620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733337" indent="-247620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228576" indent="-247620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723815" indent="-247620" defTabSz="101111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3219054" indent="-247620" defTabSz="101111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714293" indent="-247620" defTabSz="101111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4209532" indent="-247620" defTabSz="101111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500"/>
              <a:t>doc.: IEEE 802.11-17/XXXXr0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4763" indent="-309524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238098" indent="-247620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733337" indent="-247620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228576" indent="-247620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723815" indent="-247620" defTabSz="101111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3219054" indent="-247620" defTabSz="101111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714293" indent="-247620" defTabSz="101111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4209532" indent="-247620" defTabSz="101111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500"/>
              <a:t>Sep 2017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71429" indent="-371429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4763" indent="-309524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238098" indent="-247620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733337" indent="-247620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95239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90478" defTabSz="101111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485717" defTabSz="101111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980956" defTabSz="101111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476195" defTabSz="101111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Yanchun Li, Huawei Technologies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4763" indent="-309524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238098" indent="-247620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733337" indent="-247620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228576" indent="-247620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723815" indent="-247620" defTabSz="101111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3219054" indent="-247620" defTabSz="101111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714293" indent="-247620" defTabSz="101111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4209532" indent="-247620" defTabSz="101111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47F2547-55EE-4328-832A-3FB74CC1B7FF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85813"/>
            <a:ext cx="5175250" cy="3881437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8610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C128DC-090B-4C0A-8714-61B0A211374F}" type="datetime1">
              <a:rPr lang="en-US" smtClean="0"/>
              <a:t>5/14/2018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49D0D-1A3E-49EC-B8EA-FAA41E3EF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95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B415FC-24DF-432E-B1A5-25FCECB500EC}" type="datetime1">
              <a:rPr lang="en-US" smtClean="0"/>
              <a:t>5/14/2018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49D0D-1A3E-49EC-B8EA-FAA41E3EF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20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D8189F-FCD5-41AC-BCE8-42F5C6632BE1}" type="datetime1">
              <a:rPr lang="en-US" smtClean="0"/>
              <a:t>5/14/2018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49D0D-1A3E-49EC-B8EA-FAA41E3EF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7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088900-FC0D-4C1A-9F90-3DE76EC8E904}" type="datetime1">
              <a:rPr lang="en-US" smtClean="0"/>
              <a:t>5/14/2018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400" y="6475414"/>
            <a:ext cx="535403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Slide </a:t>
            </a:r>
            <a:fld id="{41B49D0D-1A3E-49EC-B8EA-FAA41E3EF0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914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AEE885-E710-414C-9401-26E483C113EA}" type="datetime1">
              <a:rPr lang="en-US" smtClean="0"/>
              <a:t>5/14/2018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49D0D-1A3E-49EC-B8EA-FAA41E3EF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415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6CC5B8-E0BD-412F-804A-11759212382C}" type="datetime1">
              <a:rPr lang="en-US" smtClean="0"/>
              <a:t>5/14/2018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49D0D-1A3E-49EC-B8EA-FAA41E3EF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37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661779-96AC-465A-9DDC-18D03D4D3123}" type="datetime1">
              <a:rPr lang="en-US" smtClean="0"/>
              <a:t>5/14/2018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49D0D-1A3E-49EC-B8EA-FAA41E3EF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648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4D8903-CBF3-47DD-8620-84109EC099B5}" type="datetime1">
              <a:rPr lang="en-US" smtClean="0"/>
              <a:t>5/14/2018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49D0D-1A3E-49EC-B8EA-FAA41E3EF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620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747D55-6CC2-4537-A181-E38720A98792}" type="datetime1">
              <a:rPr lang="en-US" smtClean="0"/>
              <a:t>5/14/2018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49D0D-1A3E-49EC-B8EA-FAA41E3EF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80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1B2AA4-3FE9-4AD7-BF9D-249ECC38D9AB}" type="datetime1">
              <a:rPr lang="en-US" smtClean="0"/>
              <a:t>5/14/2018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49D0D-1A3E-49EC-B8EA-FAA41E3EF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3FEBCF-DB84-460B-A0D4-4F579016F86E}" type="datetime1">
              <a:rPr lang="en-US" smtClean="0"/>
              <a:t>5/14/2018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49D0D-1A3E-49EC-B8EA-FAA41E3EF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51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3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fld id="{616CF564-0AF8-4EF5-8332-C1984F2E23A0}" type="datetime1">
              <a:rPr lang="en-US" smtClean="0"/>
              <a:t>5/14/2018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1" y="6475414"/>
            <a:ext cx="27527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75449" y="6475414"/>
            <a:ext cx="26930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fld id="{41B49D0D-1A3E-49EC-B8EA-FAA41E3EF0D9}" type="slidenum">
              <a:rPr lang="en-US" smtClean="0"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05336" y="304028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802.11-18/0992r0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altLang="en-US" sz="1200" dirty="0" smtClean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685800" y="275345"/>
            <a:ext cx="1160462" cy="27699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spcBef>
                <a:spcPct val="20000"/>
              </a:spcBef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1800" smtClean="0"/>
              <a:t>May 2018</a:t>
            </a:r>
            <a:endParaRPr lang="en-US" altLang="en-US" sz="1800" dirty="0" smtClean="0"/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6248400" y="6475413"/>
            <a:ext cx="2295525" cy="1841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spcBef>
                <a:spcPct val="20000"/>
              </a:spcBef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Yanchun Li (Huawei)</a:t>
            </a:r>
          </a:p>
        </p:txBody>
      </p:sp>
    </p:spTree>
    <p:extLst>
      <p:ext uri="{BB962C8B-B14F-4D97-AF65-F5344CB8AC3E}">
        <p14:creationId xmlns:p14="http://schemas.microsoft.com/office/powerpoint/2010/main" val="3485766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9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2.emf"/><Relationship Id="rId5" Type="http://schemas.openxmlformats.org/officeDocument/2006/relationships/package" Target="../embeddings/Microsoft_Visio_Drawing10.vsdx"/><Relationship Id="rId4" Type="http://schemas.openxmlformats.org/officeDocument/2006/relationships/image" Target="../media/image1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3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4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5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6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9.emf"/><Relationship Id="rId5" Type="http://schemas.openxmlformats.org/officeDocument/2006/relationships/package" Target="../embeddings/Microsoft_Visio_Drawing7.vsdx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9C71A84C-CAD5-40D8-8B01-68513B887911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Baseband feedback for hybrid MU MIMO beamforming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2018-05-07</a:t>
            </a:r>
          </a:p>
        </p:txBody>
      </p:sp>
      <p:graphicFrame>
        <p:nvGraphicFramePr>
          <p:cNvPr id="1434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2795336"/>
              </p:ext>
            </p:extLst>
          </p:nvPr>
        </p:nvGraphicFramePr>
        <p:xfrm>
          <a:off x="685800" y="2743200"/>
          <a:ext cx="8143875" cy="2783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7" name="Document" r:id="rId4" imgW="8490905" imgH="3072160" progId="Word.Document.8">
                  <p:embed/>
                </p:oleObj>
              </mc:Choice>
              <mc:Fallback>
                <p:oleObj name="Document" r:id="rId4" imgW="8490905" imgH="30721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743200"/>
                        <a:ext cx="8143875" cy="27836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4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224725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</a:t>
            </a:r>
            <a:r>
              <a:rPr lang="en-US" dirty="0"/>
              <a:t>digital beamforming </a:t>
            </a:r>
            <a:r>
              <a:rPr lang="en-US" dirty="0" smtClean="0"/>
              <a:t>matrix feedbacks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Opt.1 STA uses TX Antenna Mask </a:t>
            </a:r>
            <a:r>
              <a:rPr lang="en-US" sz="1600" dirty="0" smtClean="0"/>
              <a:t>field in digital </a:t>
            </a:r>
            <a:r>
              <a:rPr lang="en-US" sz="1600" dirty="0"/>
              <a:t>beamforming matrix </a:t>
            </a:r>
            <a:r>
              <a:rPr lang="en-US" sz="1600" dirty="0" smtClean="0"/>
              <a:t>feedback. Thus, the weights in </a:t>
            </a:r>
            <a:r>
              <a:rPr lang="en-US" sz="1600" dirty="0"/>
              <a:t>beamforming </a:t>
            </a:r>
            <a:r>
              <a:rPr lang="en-US" sz="1600" dirty="0" smtClean="0"/>
              <a:t>matrix is for the </a:t>
            </a:r>
            <a:r>
              <a:rPr lang="en-US" sz="1600" dirty="0" err="1" smtClean="0"/>
              <a:t>tx</a:t>
            </a:r>
            <a:r>
              <a:rPr lang="en-US" sz="1600" dirty="0" smtClean="0"/>
              <a:t> antennas selected by the </a:t>
            </a:r>
            <a:r>
              <a:rPr lang="en-US" sz="1600" dirty="0"/>
              <a:t>TX Antenna </a:t>
            </a:r>
            <a:r>
              <a:rPr lang="en-US" sz="1600" dirty="0" smtClean="0"/>
              <a:t>Mask. </a:t>
            </a:r>
          </a:p>
          <a:p>
            <a:pPr lvl="1"/>
            <a:r>
              <a:rPr lang="en-US" sz="1400" dirty="0"/>
              <a:t>Low feedback overhead</a:t>
            </a:r>
          </a:p>
          <a:p>
            <a:pPr lvl="1"/>
            <a:r>
              <a:rPr lang="en-US" sz="1400" dirty="0" smtClean="0"/>
              <a:t>STA can include </a:t>
            </a:r>
            <a:r>
              <a:rPr lang="en-US" sz="1400" dirty="0"/>
              <a:t>the </a:t>
            </a:r>
            <a:r>
              <a:rPr lang="en-US" sz="1400" dirty="0" err="1"/>
              <a:t>tx</a:t>
            </a:r>
            <a:r>
              <a:rPr lang="en-US" sz="1400" dirty="0"/>
              <a:t> </a:t>
            </a:r>
            <a:r>
              <a:rPr lang="en-US" sz="1400" dirty="0" smtClean="0"/>
              <a:t>antenna </a:t>
            </a:r>
            <a:r>
              <a:rPr lang="en-US" sz="1400" dirty="0"/>
              <a:t>which </a:t>
            </a:r>
            <a:r>
              <a:rPr lang="en-US" sz="1400" dirty="0" smtClean="0"/>
              <a:t>does not have </a:t>
            </a:r>
            <a:r>
              <a:rPr lang="en-US" sz="1400" dirty="0"/>
              <a:t>this STA in its User Mask.</a:t>
            </a:r>
            <a:r>
              <a:rPr lang="en-US" sz="1400" dirty="0" smtClean="0"/>
              <a:t> It provides flexibility for STA. When any </a:t>
            </a:r>
            <a:r>
              <a:rPr lang="en-US" sz="1400" dirty="0" err="1" smtClean="0"/>
              <a:t>tx</a:t>
            </a:r>
            <a:r>
              <a:rPr lang="en-US" sz="1400" dirty="0" smtClean="0"/>
              <a:t> antenna </a:t>
            </a:r>
            <a:r>
              <a:rPr lang="en-US" sz="1400" dirty="0"/>
              <a:t>which </a:t>
            </a:r>
            <a:r>
              <a:rPr lang="en-US" sz="1400" dirty="0" smtClean="0"/>
              <a:t>does not have </a:t>
            </a:r>
            <a:r>
              <a:rPr lang="en-US" sz="1400" dirty="0"/>
              <a:t>this STA </a:t>
            </a:r>
            <a:r>
              <a:rPr lang="en-US" sz="1400" dirty="0" smtClean="0"/>
              <a:t>in its </a:t>
            </a:r>
            <a:r>
              <a:rPr lang="en-US" sz="1400" dirty="0"/>
              <a:t>User </a:t>
            </a:r>
            <a:r>
              <a:rPr lang="en-US" sz="1400" dirty="0" smtClean="0"/>
              <a:t>Mask cause interference to the STA, </a:t>
            </a:r>
            <a:r>
              <a:rPr lang="en-US" altLang="zh-CN" sz="1400" dirty="0" smtClean="0"/>
              <a:t>the STA can report its CSI and enable AP to use digital beamforming to cancel interference.</a:t>
            </a:r>
            <a:endParaRPr lang="en-US" sz="1400" dirty="0" smtClean="0"/>
          </a:p>
          <a:p>
            <a:r>
              <a:rPr lang="en-US" sz="1600" dirty="0" smtClean="0"/>
              <a:t>Opt.2 STA </a:t>
            </a:r>
            <a:r>
              <a:rPr lang="en-US" sz="1600" dirty="0"/>
              <a:t>uses TX Antenna Mask field in digital beamforming matrix feedback. Thus, the weights in beamforming matrix is for </a:t>
            </a:r>
            <a:r>
              <a:rPr lang="en-US" sz="1600" dirty="0" smtClean="0"/>
              <a:t>DMG AP’s </a:t>
            </a:r>
            <a:r>
              <a:rPr lang="en-US" sz="1600" dirty="0" err="1"/>
              <a:t>tx</a:t>
            </a:r>
            <a:r>
              <a:rPr lang="en-US" sz="1600" dirty="0"/>
              <a:t> </a:t>
            </a:r>
            <a:r>
              <a:rPr lang="en-US" sz="1600" dirty="0" smtClean="0"/>
              <a:t>antennas which have this STA in their User Mask.</a:t>
            </a:r>
          </a:p>
          <a:p>
            <a:pPr lvl="1"/>
            <a:r>
              <a:rPr lang="en-US" sz="1400" dirty="0" smtClean="0"/>
              <a:t>Low feedback overhead</a:t>
            </a:r>
          </a:p>
          <a:p>
            <a:pPr lvl="1"/>
            <a:r>
              <a:rPr lang="en-US" sz="1400" dirty="0" smtClean="0"/>
              <a:t>Not as flexible as opt.1.</a:t>
            </a:r>
            <a:endParaRPr lang="en-US" sz="1400" dirty="0"/>
          </a:p>
          <a:p>
            <a:r>
              <a:rPr lang="en-US" sz="1600" dirty="0" smtClean="0"/>
              <a:t>Opt.3 </a:t>
            </a:r>
            <a:r>
              <a:rPr lang="en-US" sz="1600" dirty="0"/>
              <a:t>STA </a:t>
            </a:r>
            <a:r>
              <a:rPr lang="en-US" sz="1600" dirty="0" smtClean="0"/>
              <a:t>provides </a:t>
            </a:r>
            <a:r>
              <a:rPr lang="en-US" sz="1600" dirty="0"/>
              <a:t>digital beamforming matrix </a:t>
            </a:r>
            <a:r>
              <a:rPr lang="en-US" sz="1600" dirty="0" smtClean="0"/>
              <a:t>feedback for all </a:t>
            </a:r>
            <a:r>
              <a:rPr lang="en-US" sz="1600" dirty="0" err="1" smtClean="0"/>
              <a:t>Tx</a:t>
            </a:r>
            <a:r>
              <a:rPr lang="en-US" sz="1600" dirty="0" smtClean="0"/>
              <a:t> Antennas. </a:t>
            </a:r>
            <a:endParaRPr lang="en-US" sz="1600" dirty="0"/>
          </a:p>
          <a:p>
            <a:pPr lvl="1"/>
            <a:r>
              <a:rPr lang="en-US" sz="1200" dirty="0" smtClean="0"/>
              <a:t>High </a:t>
            </a:r>
            <a:r>
              <a:rPr lang="en-US" sz="1200" dirty="0"/>
              <a:t>feedback </a:t>
            </a:r>
            <a:r>
              <a:rPr lang="en-US" sz="1200" dirty="0" smtClean="0"/>
              <a:t>overhead</a:t>
            </a:r>
          </a:p>
          <a:p>
            <a:pPr lvl="1"/>
            <a:r>
              <a:rPr lang="en-US" sz="1200" dirty="0" smtClean="0"/>
              <a:t>Always provide full dimension channel info</a:t>
            </a:r>
            <a:endParaRPr lang="en-US" sz="1200" dirty="0"/>
          </a:p>
          <a:p>
            <a:pPr lvl="1"/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D0D-1A3E-49EC-B8EA-FAA41E3EF0D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67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Evaluations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67933"/>
            <a:ext cx="7772400" cy="4428067"/>
          </a:xfrm>
        </p:spPr>
        <p:txBody>
          <a:bodyPr/>
          <a:lstStyle/>
          <a:p>
            <a:r>
              <a:rPr lang="en-US" sz="1800" dirty="0" smtClean="0"/>
              <a:t>DL MU MIMO with 1 AP and 3 STAs</a:t>
            </a:r>
          </a:p>
          <a:p>
            <a:pPr lvl="1"/>
            <a:r>
              <a:rPr lang="en-US" sz="1400" dirty="0" smtClean="0"/>
              <a:t>Each STA has one </a:t>
            </a:r>
            <a:r>
              <a:rPr lang="en-US" sz="1400" dirty="0" err="1" smtClean="0"/>
              <a:t>omni</a:t>
            </a:r>
            <a:r>
              <a:rPr lang="en-US" sz="1400" dirty="0" smtClean="0"/>
              <a:t> antenna with H and V polarizations</a:t>
            </a:r>
          </a:p>
          <a:p>
            <a:pPr lvl="1"/>
            <a:r>
              <a:rPr lang="en-US" sz="1400" dirty="0" smtClean="0"/>
              <a:t>AP </a:t>
            </a:r>
            <a:r>
              <a:rPr lang="en-US" sz="1400" dirty="0"/>
              <a:t>has </a:t>
            </a:r>
            <a:r>
              <a:rPr lang="en-US" sz="1400" dirty="0" smtClean="0"/>
              <a:t>3 PAA </a:t>
            </a:r>
            <a:r>
              <a:rPr lang="en-US" sz="1400" dirty="0" smtClean="0"/>
              <a:t>(8x16=128 elements per array) antennas </a:t>
            </a:r>
            <a:r>
              <a:rPr lang="en-US" sz="1400" dirty="0"/>
              <a:t>with H and V </a:t>
            </a:r>
            <a:r>
              <a:rPr lang="en-US" sz="1400" dirty="0" smtClean="0"/>
              <a:t>polarizations</a:t>
            </a:r>
          </a:p>
          <a:p>
            <a:pPr lvl="1"/>
            <a:r>
              <a:rPr lang="en-US" sz="1400" dirty="0" smtClean="0"/>
              <a:t>3 STAs. Each </a:t>
            </a:r>
            <a:r>
              <a:rPr lang="en-US" sz="1400" dirty="0"/>
              <a:t>STA has </a:t>
            </a:r>
            <a:r>
              <a:rPr lang="en-US" sz="1400" dirty="0" smtClean="0"/>
              <a:t>2 streams. 6 Spatial Streams in total</a:t>
            </a:r>
          </a:p>
          <a:p>
            <a:r>
              <a:rPr lang="en-US" sz="1800" dirty="0" smtClean="0"/>
              <a:t>11ay QD Hotel Lobby </a:t>
            </a:r>
            <a:r>
              <a:rPr lang="en-US" sz="1800" dirty="0" err="1" smtClean="0"/>
              <a:t>LoS</a:t>
            </a:r>
            <a:r>
              <a:rPr lang="en-US" sz="1800" dirty="0" smtClean="0"/>
              <a:t> channel</a:t>
            </a:r>
            <a:endParaRPr lang="en-US" sz="1800" dirty="0"/>
          </a:p>
          <a:p>
            <a:endParaRPr lang="en-US" sz="1800" dirty="0"/>
          </a:p>
        </p:txBody>
      </p:sp>
      <p:pic>
        <p:nvPicPr>
          <p:cNvPr id="16388" name="Picture 4" descr="C:\Users\l00273853\AppData\Roaming\eSpace_Desktop\UserData\l00273853\imagefiles\E6903283-4E0B-4D68-80F1-70C9751CA71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730" y="3872380"/>
            <a:ext cx="3386667" cy="2580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 bwMode="auto">
          <a:xfrm>
            <a:off x="2645126" y="5012424"/>
            <a:ext cx="118533" cy="220134"/>
          </a:xfrm>
          <a:prstGeom prst="ellipse">
            <a:avLst/>
          </a:prstGeom>
          <a:noFill/>
          <a:ln w="12700" cap="flat" cmpd="sng" algn="ctr">
            <a:solidFill>
              <a:srgbClr val="FF9933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23759" y="3174929"/>
            <a:ext cx="3479800" cy="715089"/>
          </a:xfrm>
          <a:prstGeom prst="roundRect">
            <a:avLst/>
          </a:prstGeom>
          <a:noFill/>
          <a:ln>
            <a:solidFill>
              <a:srgbClr val="FF9933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In </a:t>
            </a:r>
            <a:r>
              <a:rPr lang="en-US" sz="1200" dirty="0" smtClean="0"/>
              <a:t>opt.2, STA can’t report CSI for some </a:t>
            </a:r>
            <a:r>
              <a:rPr lang="en-US" sz="1200" dirty="0" err="1" smtClean="0"/>
              <a:t>Tx</a:t>
            </a:r>
            <a:r>
              <a:rPr lang="en-US" sz="1200" dirty="0" smtClean="0"/>
              <a:t> antennas which cause significant interference but do not </a:t>
            </a:r>
            <a:r>
              <a:rPr lang="en-US" sz="1200" dirty="0"/>
              <a:t>have this STA in </a:t>
            </a:r>
            <a:r>
              <a:rPr lang="en-US" sz="1200" dirty="0" smtClean="0"/>
              <a:t>their </a:t>
            </a:r>
            <a:r>
              <a:rPr lang="en-US" sz="1200" dirty="0"/>
              <a:t>User </a:t>
            </a:r>
            <a:r>
              <a:rPr lang="en-US" sz="1200" dirty="0" smtClean="0"/>
              <a:t>Masks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2573867" y="5455087"/>
            <a:ext cx="2803618" cy="715089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Opt.1 has significant feedback saving while keep almost the same rate performance as full feedback (Opt.3</a:t>
            </a:r>
            <a:r>
              <a:rPr lang="en-US" sz="1200" dirty="0" smtClean="0"/>
              <a:t>).</a:t>
            </a:r>
            <a:endParaRPr lang="en-US" sz="1200" dirty="0"/>
          </a:p>
        </p:txBody>
      </p:sp>
      <p:sp>
        <p:nvSpPr>
          <p:cNvPr id="9" name="Oval 8"/>
          <p:cNvSpPr/>
          <p:nvPr/>
        </p:nvSpPr>
        <p:spPr bwMode="auto">
          <a:xfrm>
            <a:off x="2797526" y="5088621"/>
            <a:ext cx="118533" cy="220134"/>
          </a:xfrm>
          <a:prstGeom prst="ellipse">
            <a:avLst/>
          </a:prstGeom>
          <a:noFill/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D0D-1A3E-49EC-B8EA-FAA41E3EF0D9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308705"/>
              </p:ext>
            </p:extLst>
          </p:nvPr>
        </p:nvGraphicFramePr>
        <p:xfrm>
          <a:off x="5327744" y="3520036"/>
          <a:ext cx="3371194" cy="2909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0" name="Straight Arrow Connector 9"/>
          <p:cNvCxnSpPr/>
          <p:nvPr/>
        </p:nvCxnSpPr>
        <p:spPr bwMode="auto">
          <a:xfrm>
            <a:off x="6044750" y="4871405"/>
            <a:ext cx="0" cy="4535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828436" y="6441745"/>
            <a:ext cx="2480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Fig.1 </a:t>
            </a:r>
            <a:r>
              <a:rPr lang="en-US" sz="1200" dirty="0" err="1" smtClean="0"/>
              <a:t>N_tx_ant</a:t>
            </a:r>
            <a:r>
              <a:rPr lang="en-US" sz="1200" dirty="0" smtClean="0"/>
              <a:t>=6 (3 PAA with H+V)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5175821" y="6246996"/>
            <a:ext cx="33012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Fig.2 </a:t>
            </a:r>
            <a:r>
              <a:rPr lang="en-US" sz="1200" dirty="0" err="1" smtClean="0"/>
              <a:t>N_tx_ant</a:t>
            </a:r>
            <a:r>
              <a:rPr lang="en-US" sz="1200" dirty="0" smtClean="0"/>
              <a:t>=6 and 8 (3 and 4 PAAs with H+V)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5629136" y="4589604"/>
            <a:ext cx="8451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50% saving</a:t>
            </a:r>
            <a:endParaRPr lang="en-US" sz="1100" dirty="0"/>
          </a:p>
        </p:txBody>
      </p:sp>
      <p:sp>
        <p:nvSpPr>
          <p:cNvPr id="19" name="TextBox 18"/>
          <p:cNvSpPr txBox="1"/>
          <p:nvPr/>
        </p:nvSpPr>
        <p:spPr>
          <a:xfrm>
            <a:off x="7080655" y="4152634"/>
            <a:ext cx="8451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52% saving</a:t>
            </a:r>
            <a:endParaRPr lang="en-US" sz="1100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7503206" y="4430428"/>
            <a:ext cx="0" cy="7082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6044750" y="4871405"/>
            <a:ext cx="49361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7503206" y="4430428"/>
            <a:ext cx="49361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08706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presentation considers the digital beamforming matrix feedback with impact of analog beamforming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STA can reduce </a:t>
            </a:r>
            <a:r>
              <a:rPr lang="en-US" dirty="0"/>
              <a:t>digital beamforming matrix feedback </a:t>
            </a:r>
            <a:r>
              <a:rPr lang="en-US" dirty="0" smtClean="0"/>
              <a:t>overhead by reporting CSI involving partial of AP’s TX antennas</a:t>
            </a:r>
            <a:r>
              <a:rPr lang="en-US" dirty="0"/>
              <a:t>:</a:t>
            </a:r>
            <a:endParaRPr lang="en-US" dirty="0" smtClean="0"/>
          </a:p>
          <a:p>
            <a:pPr lvl="1"/>
            <a:r>
              <a:rPr lang="en-US" dirty="0" smtClean="0"/>
              <a:t>By adding </a:t>
            </a:r>
            <a:r>
              <a:rPr lang="en-US" dirty="0" err="1" smtClean="0"/>
              <a:t>Tx</a:t>
            </a:r>
            <a:r>
              <a:rPr lang="en-US" dirty="0" smtClean="0"/>
              <a:t> Antenna Mask field in </a:t>
            </a:r>
            <a:r>
              <a:rPr lang="en-US" dirty="0" err="1" smtClean="0"/>
              <a:t>Digitial</a:t>
            </a:r>
            <a:r>
              <a:rPr lang="en-US" dirty="0" smtClean="0"/>
              <a:t> BF Feedback Control field of MIMO feedback control element in MIMO BF feedback frame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D0D-1A3E-49EC-B8EA-FAA41E3EF0D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62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</a:t>
            </a:r>
            <a:r>
              <a:rPr lang="en-US" dirty="0"/>
              <a:t>reduce digital beamforming matrix feedback overhead by reporting CSI involving partial of AP’s TX </a:t>
            </a:r>
            <a:r>
              <a:rPr lang="en-US" dirty="0" smtClean="0"/>
              <a:t>antennas (as proposed in </a:t>
            </a:r>
            <a:r>
              <a:rPr lang="en-US" altLang="zh-CN" dirty="0" smtClean="0"/>
              <a:t>slide 7</a:t>
            </a:r>
            <a:r>
              <a:rPr lang="en-US" dirty="0" smtClean="0"/>
              <a:t>)?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D0D-1A3E-49EC-B8EA-FAA41E3EF0D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8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11-18-0441-00-00ay-cr-on-hybrid-beamforming-feedback</a:t>
            </a:r>
          </a:p>
          <a:p>
            <a:r>
              <a:rPr lang="en-US" dirty="0"/>
              <a:t>[2] </a:t>
            </a:r>
            <a:r>
              <a:rPr lang="en-US" dirty="0" smtClean="0"/>
              <a:t>11-18-0503-00-00ay-digital-bf-feedback-format.pptx</a:t>
            </a:r>
          </a:p>
          <a:p>
            <a:r>
              <a:rPr lang="en-US" dirty="0"/>
              <a:t>[3] </a:t>
            </a:r>
            <a:r>
              <a:rPr lang="en-US" dirty="0" smtClean="0"/>
              <a:t>11-18-0442-00-00ay-differential-feedback-for-compressed-beamforming.pptx</a:t>
            </a:r>
          </a:p>
          <a:p>
            <a:r>
              <a:rPr lang="en-US" dirty="0"/>
              <a:t>[4] </a:t>
            </a:r>
            <a:r>
              <a:rPr lang="en-US" dirty="0" smtClean="0"/>
              <a:t>11-18-0192-01-00ay-hybrid-beamforming-feedback-in-802-11ay.pptx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D0D-1A3E-49EC-B8EA-FAA41E3EF0D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87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Appendix: Calculation of PPDU Duration Overhead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We assume two MCS level: Control-PHY and SC- MCS2</a:t>
            </a:r>
          </a:p>
          <a:p>
            <a:pPr lvl="1"/>
            <a:r>
              <a:rPr lang="en-US" sz="1600" dirty="0" smtClean="0"/>
              <a:t>The calculation of feedback PPDU Transmission Duration considers size of PHY preamble, MAC Header, BRP Action frame elements, MIMO control field (assume VHT-like) and compressed beamforming feedback subfield </a:t>
            </a:r>
            <a:r>
              <a:rPr lang="en-US" sz="1600" dirty="0"/>
              <a:t>(assume VHT-like)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24361"/>
              </p:ext>
            </p:extLst>
          </p:nvPr>
        </p:nvGraphicFramePr>
        <p:xfrm>
          <a:off x="685800" y="3757613"/>
          <a:ext cx="7772403" cy="5605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8601"/>
                <a:gridCol w="1970336"/>
                <a:gridCol w="597638"/>
                <a:gridCol w="597638"/>
                <a:gridCol w="597638"/>
                <a:gridCol w="597638"/>
                <a:gridCol w="597638"/>
                <a:gridCol w="597638"/>
                <a:gridCol w="597638"/>
              </a:tblGrid>
              <a:tr h="186837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SC-MCS2: LDPC-1/2, pi/2-BPSK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Number of Selected Tx Antennas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</a:tr>
              <a:tr h="186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Feedback PPDU Duration(ns)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3564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5309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7055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8800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10545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12291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14036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</a:tr>
              <a:tr h="186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Time Ratio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149%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198%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247%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296%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345%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394%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664032"/>
              </p:ext>
            </p:extLst>
          </p:nvPr>
        </p:nvGraphicFramePr>
        <p:xfrm>
          <a:off x="685800" y="5433281"/>
          <a:ext cx="7772403" cy="5605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8601"/>
                <a:gridCol w="1970336"/>
                <a:gridCol w="597638"/>
                <a:gridCol w="597638"/>
                <a:gridCol w="597638"/>
                <a:gridCol w="597638"/>
                <a:gridCol w="597638"/>
                <a:gridCol w="597638"/>
                <a:gridCol w="597638"/>
              </a:tblGrid>
              <a:tr h="186837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Control PHY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Number of Selected </a:t>
                      </a:r>
                      <a:r>
                        <a:rPr lang="en-US" sz="1100" u="none" strike="noStrike" dirty="0" err="1">
                          <a:effectLst/>
                        </a:rPr>
                        <a:t>Tx</a:t>
                      </a:r>
                      <a:r>
                        <a:rPr lang="en-US" sz="1100" u="none" strike="noStrike" dirty="0">
                          <a:effectLst/>
                        </a:rPr>
                        <a:t> Antennas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</a:tr>
              <a:tr h="186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Feedback PPDU Duration(ns)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44218.18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93090.91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141963.6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190836.4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239709.1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288581.8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337454.5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</a:tr>
              <a:tr h="186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Time Ratio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211%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321%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432%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542%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653%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763%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</a:tr>
            </a:tbl>
          </a:graphicData>
        </a:graphic>
      </p:graphicFrame>
      <p:sp>
        <p:nvSpPr>
          <p:cNvPr id="8" name="Freeform 7"/>
          <p:cNvSpPr/>
          <p:nvPr/>
        </p:nvSpPr>
        <p:spPr bwMode="auto">
          <a:xfrm>
            <a:off x="4617720" y="4312920"/>
            <a:ext cx="3550920" cy="233804"/>
          </a:xfrm>
          <a:custGeom>
            <a:avLst/>
            <a:gdLst>
              <a:gd name="connsiteX0" fmla="*/ 0 w 3550920"/>
              <a:gd name="connsiteY0" fmla="*/ 30480 h 410436"/>
              <a:gd name="connsiteX1" fmla="*/ 1264920 w 3550920"/>
              <a:gd name="connsiteY1" fmla="*/ 358140 h 410436"/>
              <a:gd name="connsiteX2" fmla="*/ 2468880 w 3550920"/>
              <a:gd name="connsiteY2" fmla="*/ 373380 h 410436"/>
              <a:gd name="connsiteX3" fmla="*/ 3550920 w 3550920"/>
              <a:gd name="connsiteY3" fmla="*/ 0 h 41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50920" h="410436">
                <a:moveTo>
                  <a:pt x="0" y="30480"/>
                </a:moveTo>
                <a:cubicBezTo>
                  <a:pt x="426720" y="165735"/>
                  <a:pt x="853440" y="300990"/>
                  <a:pt x="1264920" y="358140"/>
                </a:cubicBezTo>
                <a:cubicBezTo>
                  <a:pt x="1676400" y="415290"/>
                  <a:pt x="2087880" y="433070"/>
                  <a:pt x="2468880" y="373380"/>
                </a:cubicBezTo>
                <a:cubicBezTo>
                  <a:pt x="2849880" y="313690"/>
                  <a:pt x="3200400" y="156845"/>
                  <a:pt x="3550920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42262" y="4576736"/>
            <a:ext cx="739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2 out of 8 </a:t>
            </a:r>
            <a:r>
              <a:rPr lang="en-US" dirty="0" err="1" smtClean="0"/>
              <a:t>Tx</a:t>
            </a:r>
            <a:r>
              <a:rPr lang="en-US" dirty="0" smtClean="0"/>
              <a:t> Antennas involving this STAs, there is 4x saving (significant).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D0D-1A3E-49EC-B8EA-FAA41E3EF0D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48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 bwMode="auto">
          <a:xfrm>
            <a:off x="118394" y="3327402"/>
            <a:ext cx="3539205" cy="3054348"/>
          </a:xfrm>
          <a:prstGeom prst="roundRect">
            <a:avLst>
              <a:gd name="adj" fmla="val 9460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3929982" y="3327402"/>
            <a:ext cx="5180150" cy="3054348"/>
          </a:xfrm>
          <a:prstGeom prst="roundRect">
            <a:avLst>
              <a:gd name="adj" fmla="val 9460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r>
              <a:rPr lang="en-US" dirty="0"/>
              <a:t>: MIMO BF Selection </a:t>
            </a:r>
            <a:r>
              <a:rPr lang="en-US" dirty="0" smtClean="0"/>
              <a:t>in analog beam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5600"/>
            <a:ext cx="7772400" cy="4470400"/>
          </a:xfrm>
        </p:spPr>
        <p:txBody>
          <a:bodyPr/>
          <a:lstStyle/>
          <a:p>
            <a:r>
              <a:rPr lang="en-US" sz="1800" dirty="0" smtClean="0"/>
              <a:t>AP announces MU </a:t>
            </a:r>
            <a:r>
              <a:rPr lang="en-US" sz="1800" dirty="0"/>
              <a:t>grouping results via MIMO BF Selection </a:t>
            </a:r>
            <a:r>
              <a:rPr lang="en-US" sz="1800" dirty="0" smtClean="0"/>
              <a:t>frame(s)</a:t>
            </a:r>
            <a:endParaRPr lang="en-US" sz="1800" dirty="0"/>
          </a:p>
          <a:p>
            <a:pPr lvl="1"/>
            <a:r>
              <a:rPr lang="en-US" sz="1400" dirty="0" smtClean="0"/>
              <a:t>A </a:t>
            </a:r>
            <a:r>
              <a:rPr lang="en-US" sz="1400" dirty="0"/>
              <a:t>Group User Mask </a:t>
            </a:r>
            <a:r>
              <a:rPr lang="en-US" sz="1400" dirty="0" smtClean="0"/>
              <a:t>is provided for each </a:t>
            </a:r>
            <a:r>
              <a:rPr lang="en-US" sz="1400" dirty="0" err="1" smtClean="0"/>
              <a:t>Tx</a:t>
            </a:r>
            <a:r>
              <a:rPr lang="en-US" sz="1400" dirty="0" smtClean="0"/>
              <a:t> Antenna </a:t>
            </a:r>
          </a:p>
          <a:p>
            <a:pPr lvl="1"/>
            <a:r>
              <a:rPr lang="en-US" sz="1400" dirty="0" smtClean="0"/>
              <a:t>Some STAs (e.g. STA1 and STA2 in Fig.3) can be well separated via analog </a:t>
            </a:r>
            <a:r>
              <a:rPr lang="en-US" sz="1400" dirty="0" err="1" smtClean="0"/>
              <a:t>Tx</a:t>
            </a:r>
            <a:r>
              <a:rPr lang="en-US" sz="1400" dirty="0" smtClean="0"/>
              <a:t> beams while other STAs </a:t>
            </a:r>
            <a:r>
              <a:rPr lang="en-US" sz="1400" dirty="0"/>
              <a:t>(e.g. </a:t>
            </a:r>
            <a:r>
              <a:rPr lang="en-US" sz="1400" dirty="0" smtClean="0"/>
              <a:t>STA3 </a:t>
            </a:r>
            <a:r>
              <a:rPr lang="en-US" sz="1400" dirty="0"/>
              <a:t>and </a:t>
            </a:r>
            <a:r>
              <a:rPr lang="en-US" sz="1400" dirty="0" smtClean="0"/>
              <a:t>STA4 </a:t>
            </a:r>
            <a:r>
              <a:rPr lang="en-US" sz="1400" dirty="0"/>
              <a:t>in Fig.3) needs </a:t>
            </a:r>
            <a:r>
              <a:rPr lang="en-US" sz="1400" dirty="0" smtClean="0"/>
              <a:t>both analog and digital beamforming to reduce inter-STA interference.</a:t>
            </a:r>
          </a:p>
          <a:p>
            <a:pPr lvl="2"/>
            <a:r>
              <a:rPr lang="en-US" sz="1200" dirty="0" smtClean="0"/>
              <a:t>User Mask for Antenna 2 in MIMO Selection Control frame does not include STA3</a:t>
            </a:r>
          </a:p>
          <a:p>
            <a:pPr lvl="2"/>
            <a:r>
              <a:rPr lang="en-US" sz="1200" dirty="0"/>
              <a:t>User Mask for Antenna </a:t>
            </a:r>
            <a:r>
              <a:rPr lang="en-US" sz="1200" dirty="0" smtClean="0"/>
              <a:t>3 and 4 </a:t>
            </a:r>
            <a:r>
              <a:rPr lang="en-US" sz="1200" dirty="0"/>
              <a:t>in MIMO Selection Control frame </a:t>
            </a:r>
            <a:r>
              <a:rPr lang="en-US" sz="1200" dirty="0" smtClean="0"/>
              <a:t>includes </a:t>
            </a:r>
            <a:r>
              <a:rPr lang="en-US" sz="1200" dirty="0"/>
              <a:t>STA3</a:t>
            </a:r>
          </a:p>
          <a:p>
            <a:pPr lvl="2"/>
            <a:endParaRPr lang="en-US" sz="1200" dirty="0" smtClean="0"/>
          </a:p>
          <a:p>
            <a:pPr lvl="2"/>
            <a:endParaRPr lang="en-US" sz="1200" dirty="0" smtClean="0"/>
          </a:p>
          <a:p>
            <a:pPr lvl="2"/>
            <a:endParaRPr lang="en-US" sz="12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4030132" y="3489559"/>
          <a:ext cx="4943475" cy="2493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4" name="Visio" r:id="rId3" imgW="7153180" imgH="3609880" progId="Visio.Drawing.15">
                  <p:embed/>
                </p:oleObj>
              </mc:Choice>
              <mc:Fallback>
                <p:oleObj name="Visio" r:id="rId3" imgW="7153180" imgH="360988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0132" y="3489559"/>
                        <a:ext cx="4943475" cy="24932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0776656"/>
              </p:ext>
            </p:extLst>
          </p:nvPr>
        </p:nvGraphicFramePr>
        <p:xfrm>
          <a:off x="211664" y="3489559"/>
          <a:ext cx="3344332" cy="24966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" name="Visio" r:id="rId5" imgW="6191345" imgH="4619720" progId="Visio.Drawing.15">
                  <p:embed/>
                </p:oleObj>
              </mc:Choice>
              <mc:Fallback>
                <p:oleObj name="Visio" r:id="rId5" imgW="6191345" imgH="461972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664" y="3489559"/>
                        <a:ext cx="3344332" cy="24966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ounded Rectangle 7"/>
          <p:cNvSpPr/>
          <p:nvPr/>
        </p:nvSpPr>
        <p:spPr bwMode="auto">
          <a:xfrm>
            <a:off x="2902222" y="6005400"/>
            <a:ext cx="2836334" cy="468812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AP’s analog beam from antenna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 (sector 2) has trivial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impact on STA3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3048000" y="5088469"/>
            <a:ext cx="1109133" cy="894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4191000" y="5545232"/>
            <a:ext cx="1058333" cy="4375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5239807" y="5511814"/>
            <a:ext cx="4180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1174328" y="6114353"/>
            <a:ext cx="1188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dirty="0"/>
              <a:t>Fig.3 MU group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22337" y="6101306"/>
            <a:ext cx="28239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Fig.4 MIMO Selection frame in 11ay D1.0</a:t>
            </a:r>
            <a:endParaRPr lang="en-US" sz="1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D0D-1A3E-49EC-B8EA-FAA41E3EF0D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55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11ay supports hybrid MU MIMO beamforming</a:t>
            </a:r>
          </a:p>
          <a:p>
            <a:r>
              <a:rPr lang="en-US" dirty="0" smtClean="0"/>
              <a:t>11ay defines a 2-stage training (in Section 10.38.9.2.4 Hybrid beamforming for SU-MIMO and MU-MIMO)</a:t>
            </a:r>
          </a:p>
          <a:p>
            <a:pPr lvl="1"/>
            <a:r>
              <a:rPr lang="en-US" dirty="0" smtClean="0"/>
              <a:t>Applying Digital beamforming sounding to enable further separating STAs in spatial domain after applying analog beamforming training.</a:t>
            </a:r>
          </a:p>
          <a:p>
            <a:r>
              <a:rPr lang="en-US" dirty="0"/>
              <a:t>This presentation considers the digital beamforming matrix feedback with impact of analog beamforming.</a:t>
            </a:r>
          </a:p>
          <a:p>
            <a:r>
              <a:rPr lang="en-US" dirty="0"/>
              <a:t>STA can reduce digital beamforming matrix feedback overhead by reporting CSI involving partial of AP’s TX antennas.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D0D-1A3E-49EC-B8EA-FAA41E3EF0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28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Recap: </a:t>
            </a:r>
            <a:r>
              <a:rPr lang="en-US" sz="2800" dirty="0"/>
              <a:t>Hybrid beamforming for </a:t>
            </a:r>
            <a:r>
              <a:rPr lang="en-US" sz="2800" dirty="0" smtClean="0"/>
              <a:t>MU-MIMO defined in 11ay*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17133"/>
            <a:ext cx="3107267" cy="4114800"/>
          </a:xfrm>
        </p:spPr>
        <p:txBody>
          <a:bodyPr/>
          <a:lstStyle/>
          <a:p>
            <a:r>
              <a:rPr lang="en-US" sz="1800" b="0" dirty="0"/>
              <a:t>The hybrid beamforming protocol enables the determination of the baseband beamformer based on the </a:t>
            </a:r>
            <a:r>
              <a:rPr lang="en-US" sz="1800" b="0" dirty="0" smtClean="0"/>
              <a:t>DMG </a:t>
            </a:r>
            <a:r>
              <a:rPr lang="en-US" sz="1800" b="0" dirty="0"/>
              <a:t>antenna configuration selected as a result of the </a:t>
            </a:r>
            <a:r>
              <a:rPr lang="en-US" sz="1800" b="0" dirty="0" smtClean="0"/>
              <a:t>MU-MIMO </a:t>
            </a:r>
            <a:r>
              <a:rPr lang="en-US" sz="1800" b="0" dirty="0"/>
              <a:t>beamforming protocol</a:t>
            </a:r>
            <a:r>
              <a:rPr lang="en-US" sz="1800" b="0" dirty="0" smtClean="0"/>
              <a:t>.</a:t>
            </a:r>
            <a:endParaRPr lang="en-US" sz="18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4227069"/>
              </p:ext>
            </p:extLst>
          </p:nvPr>
        </p:nvGraphicFramePr>
        <p:xfrm>
          <a:off x="2489200" y="2329942"/>
          <a:ext cx="6654800" cy="3928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3" name="Visio" r:id="rId3" imgW="8324755" imgH="4914900" progId="Visio.Drawing.15">
                  <p:embed/>
                </p:oleObj>
              </mc:Choice>
              <mc:Fallback>
                <p:oleObj name="Visio" r:id="rId3" imgW="8324755" imgH="491490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9200" y="2329942"/>
                        <a:ext cx="6654800" cy="39281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3356285" y="2102495"/>
            <a:ext cx="55386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Apply one of MU-MIMO </a:t>
            </a:r>
            <a:r>
              <a:rPr lang="en-US" sz="1400" dirty="0"/>
              <a:t>transmission </a:t>
            </a:r>
            <a:r>
              <a:rPr lang="en-US" sz="1400" dirty="0" smtClean="0"/>
              <a:t>configurations for MIMO sounding</a:t>
            </a:r>
            <a:endParaRPr lang="en-US" sz="1400" dirty="0"/>
          </a:p>
        </p:txBody>
      </p:sp>
      <p:sp>
        <p:nvSpPr>
          <p:cNvPr id="8" name="Freeform 7"/>
          <p:cNvSpPr/>
          <p:nvPr/>
        </p:nvSpPr>
        <p:spPr bwMode="auto">
          <a:xfrm rot="20499349">
            <a:off x="4220633" y="2736090"/>
            <a:ext cx="702733" cy="98081"/>
          </a:xfrm>
          <a:custGeom>
            <a:avLst/>
            <a:gdLst>
              <a:gd name="connsiteX0" fmla="*/ 0 w 702733"/>
              <a:gd name="connsiteY0" fmla="*/ 237073 h 237073"/>
              <a:gd name="connsiteX1" fmla="*/ 347133 w 702733"/>
              <a:gd name="connsiteY1" fmla="*/ 6 h 237073"/>
              <a:gd name="connsiteX2" fmla="*/ 702733 w 702733"/>
              <a:gd name="connsiteY2" fmla="*/ 228606 h 237073"/>
              <a:gd name="connsiteX3" fmla="*/ 702733 w 702733"/>
              <a:gd name="connsiteY3" fmla="*/ 228606 h 237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2733" h="237073">
                <a:moveTo>
                  <a:pt x="0" y="237073"/>
                </a:moveTo>
                <a:cubicBezTo>
                  <a:pt x="115005" y="119245"/>
                  <a:pt x="230011" y="1417"/>
                  <a:pt x="347133" y="6"/>
                </a:cubicBezTo>
                <a:cubicBezTo>
                  <a:pt x="464255" y="-1405"/>
                  <a:pt x="702733" y="228606"/>
                  <a:pt x="702733" y="228606"/>
                </a:cubicBezTo>
                <a:lnTo>
                  <a:pt x="702733" y="228606"/>
                </a:ln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16250" y="6235187"/>
            <a:ext cx="487024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smtClean="0"/>
              <a:t>*in 11ay Section </a:t>
            </a:r>
            <a:r>
              <a:rPr lang="en-US" sz="1100" dirty="0"/>
              <a:t>10.38.9.2.4 Hybrid beamforming for SU-MIMO and MU-MIMO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D0D-1A3E-49EC-B8EA-FAA41E3EF0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7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Impacts </a:t>
            </a:r>
            <a:r>
              <a:rPr lang="en-US" dirty="0"/>
              <a:t>of analog beamforming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After analog training, AP can get a group of STAs with the a set of </a:t>
            </a:r>
            <a:r>
              <a:rPr lang="en-US" sz="1800" dirty="0" smtClean="0"/>
              <a:t>sectors/AWVs </a:t>
            </a:r>
            <a:r>
              <a:rPr lang="zh-CN" altLang="en-US" sz="1800" dirty="0" smtClean="0"/>
              <a:t>（</a:t>
            </a:r>
            <a:r>
              <a:rPr lang="en-US" altLang="zh-CN" sz="1800" dirty="0" smtClean="0"/>
              <a:t>analog beams</a:t>
            </a:r>
            <a:r>
              <a:rPr lang="zh-CN" altLang="en-US" sz="1800" dirty="0" smtClean="0"/>
              <a:t>）</a:t>
            </a:r>
            <a:r>
              <a:rPr lang="en-US" sz="1800" dirty="0" smtClean="0"/>
              <a:t> </a:t>
            </a:r>
            <a:r>
              <a:rPr lang="en-US" sz="1800" dirty="0"/>
              <a:t>which can enhance signal and suppress interference.</a:t>
            </a:r>
          </a:p>
          <a:p>
            <a:pPr lvl="1"/>
            <a:r>
              <a:rPr lang="en-US" sz="1600" dirty="0"/>
              <a:t>For some co-located STAs (e.g. STA3 and STA4 in figure), AP can not differentiate them via analog beamforming. AP can mitigate inter-STA interference by further using digital beamforming.</a:t>
            </a:r>
          </a:p>
          <a:p>
            <a:pPr lvl="1"/>
            <a:r>
              <a:rPr lang="en-US" sz="1600" dirty="0" smtClean="0"/>
              <a:t>For some separated STAs</a:t>
            </a:r>
            <a:r>
              <a:rPr lang="en-US" sz="1600" dirty="0"/>
              <a:t>(e.g. STA3 and </a:t>
            </a:r>
            <a:r>
              <a:rPr lang="en-US" sz="1600" dirty="0" smtClean="0"/>
              <a:t>STA1 </a:t>
            </a:r>
            <a:r>
              <a:rPr lang="en-US" sz="1600" dirty="0"/>
              <a:t>in figure)</a:t>
            </a:r>
            <a:r>
              <a:rPr lang="en-US" sz="1600" dirty="0" smtClean="0"/>
              <a:t>, they will not be interfered by each other’s sector/antennas (e.g. sector 3 from antenna 3, sector 1 from antenna 1).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41B49D0D-1A3E-49EC-B8EA-FAA41E3EF0D9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4150393"/>
              </p:ext>
            </p:extLst>
          </p:nvPr>
        </p:nvGraphicFramePr>
        <p:xfrm>
          <a:off x="2937935" y="4231978"/>
          <a:ext cx="3344332" cy="24966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6" name="Visio" r:id="rId3" imgW="6191345" imgH="4619720" progId="Visio.Drawing.15">
                  <p:embed/>
                </p:oleObj>
              </mc:Choice>
              <mc:Fallback>
                <p:oleObj name="Visio" r:id="rId3" imgW="6191345" imgH="461972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7935" y="4231978"/>
                        <a:ext cx="3344332" cy="24966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508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 bwMode="auto">
          <a:xfrm>
            <a:off x="4978400" y="2284264"/>
            <a:ext cx="4053342" cy="3508671"/>
          </a:xfrm>
          <a:prstGeom prst="roundRect">
            <a:avLst>
              <a:gd name="adj" fmla="val 9460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in digital beamforming feedback for MU 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292600" cy="4114800"/>
          </a:xfrm>
        </p:spPr>
        <p:txBody>
          <a:bodyPr/>
          <a:lstStyle/>
          <a:p>
            <a:r>
              <a:rPr lang="en-US" sz="1800" dirty="0" smtClean="0"/>
              <a:t>For AP with </a:t>
            </a:r>
            <a:r>
              <a:rPr lang="en-US" sz="1800" dirty="0" err="1" smtClean="0"/>
              <a:t>Nt</a:t>
            </a:r>
            <a:r>
              <a:rPr lang="en-US" sz="1800" dirty="0" smtClean="0"/>
              <a:t> </a:t>
            </a:r>
            <a:r>
              <a:rPr lang="en-US" sz="1800" dirty="0" err="1" smtClean="0"/>
              <a:t>Tx</a:t>
            </a:r>
            <a:r>
              <a:rPr lang="en-US" sz="1800" dirty="0" smtClean="0"/>
              <a:t> antennas and STA with Nr Rx antennas, </a:t>
            </a:r>
            <a:r>
              <a:rPr lang="en-US" sz="1800" dirty="0"/>
              <a:t>full dimension </a:t>
            </a:r>
            <a:r>
              <a:rPr lang="en-US" sz="1800" dirty="0" smtClean="0"/>
              <a:t>channel state information is as a </a:t>
            </a:r>
            <a:r>
              <a:rPr lang="en-US" sz="1800" dirty="0"/>
              <a:t>matrix </a:t>
            </a:r>
            <a:r>
              <a:rPr lang="en-US" sz="1800" dirty="0" smtClean="0"/>
              <a:t>of size </a:t>
            </a:r>
            <a:r>
              <a:rPr lang="en-US" sz="1800" dirty="0" err="1" smtClean="0"/>
              <a:t>Nrx</a:t>
            </a:r>
            <a:r>
              <a:rPr lang="en-US" sz="1800" dirty="0" smtClean="0"/>
              <a:t> x </a:t>
            </a:r>
            <a:r>
              <a:rPr lang="en-US" sz="1800" dirty="0" err="1" smtClean="0"/>
              <a:t>Ntx</a:t>
            </a:r>
            <a:r>
              <a:rPr lang="en-US" sz="1800" dirty="0" smtClean="0"/>
              <a:t>.</a:t>
            </a:r>
          </a:p>
          <a:p>
            <a:pPr lvl="1"/>
            <a:r>
              <a:rPr lang="en-US" sz="1400" dirty="0" smtClean="0"/>
              <a:t>E.g. </a:t>
            </a:r>
            <a:r>
              <a:rPr lang="en-US" sz="1400" dirty="0" smtClean="0">
                <a:solidFill>
                  <a:srgbClr val="FF0000"/>
                </a:solidFill>
              </a:rPr>
              <a:t>1x4 </a:t>
            </a:r>
            <a:r>
              <a:rPr lang="en-US" sz="1400" dirty="0" smtClean="0"/>
              <a:t>if STA3 has 1 Rx antenna or </a:t>
            </a:r>
            <a:r>
              <a:rPr lang="en-US" sz="1400" dirty="0" smtClean="0">
                <a:solidFill>
                  <a:srgbClr val="FF0000"/>
                </a:solidFill>
              </a:rPr>
              <a:t>2x4 </a:t>
            </a:r>
            <a:r>
              <a:rPr lang="en-US" sz="1400" dirty="0" smtClean="0"/>
              <a:t>if STA3 has 2 Rx Antennas and supports 2 streams in Fig.5</a:t>
            </a:r>
          </a:p>
          <a:p>
            <a:r>
              <a:rPr lang="en-US" sz="1800" dirty="0" smtClean="0"/>
              <a:t>However, when a STA is not covered by some </a:t>
            </a:r>
            <a:r>
              <a:rPr lang="en-US" sz="1800" dirty="0" err="1" smtClean="0"/>
              <a:t>Tx</a:t>
            </a:r>
            <a:r>
              <a:rPr lang="en-US" sz="1800" dirty="0" smtClean="0"/>
              <a:t> </a:t>
            </a:r>
            <a:r>
              <a:rPr lang="en-US" altLang="zh-CN" sz="1800" dirty="0" smtClean="0"/>
              <a:t>antennas, the CSI feedback can be compressed.</a:t>
            </a:r>
          </a:p>
          <a:p>
            <a:pPr lvl="1"/>
            <a:r>
              <a:rPr lang="en-US" sz="1400" dirty="0" smtClean="0"/>
              <a:t>Only the partial</a:t>
            </a:r>
            <a:r>
              <a:rPr lang="en-US" sz="1400" dirty="0"/>
              <a:t> </a:t>
            </a:r>
            <a:r>
              <a:rPr lang="en-US" sz="1400" dirty="0" smtClean="0"/>
              <a:t>dimension CSI (between STA’s </a:t>
            </a:r>
            <a:r>
              <a:rPr lang="en-US" sz="1400" dirty="0" err="1" smtClean="0"/>
              <a:t>rx</a:t>
            </a:r>
            <a:r>
              <a:rPr lang="en-US" sz="1400" dirty="0" smtClean="0"/>
              <a:t> antenna and AP’s </a:t>
            </a:r>
            <a:r>
              <a:rPr lang="en-US" sz="1400" dirty="0" err="1" smtClean="0"/>
              <a:t>tx</a:t>
            </a:r>
            <a:r>
              <a:rPr lang="en-US" sz="1400" dirty="0" smtClean="0"/>
              <a:t> antennas, using sectors in current </a:t>
            </a:r>
            <a:r>
              <a:rPr lang="en-US" sz="1400" dirty="0"/>
              <a:t>MU-MIMO transmission </a:t>
            </a:r>
            <a:r>
              <a:rPr lang="en-US" sz="1400" dirty="0" smtClean="0"/>
              <a:t>configuration) is needed.</a:t>
            </a:r>
          </a:p>
          <a:p>
            <a:pPr lvl="1"/>
            <a:r>
              <a:rPr lang="en-US" sz="1400" dirty="0" smtClean="0"/>
              <a:t>E.g. matrix size reduced to </a:t>
            </a:r>
            <a:r>
              <a:rPr lang="en-US" sz="1400" dirty="0" smtClean="0">
                <a:solidFill>
                  <a:srgbClr val="FF0000"/>
                </a:solidFill>
              </a:rPr>
              <a:t>1x2 (</a:t>
            </a:r>
            <a:r>
              <a:rPr lang="en-US" sz="1400" dirty="0" err="1" smtClean="0">
                <a:solidFill>
                  <a:srgbClr val="FF0000"/>
                </a:solidFill>
              </a:rPr>
              <a:t>Nrx</a:t>
            </a:r>
            <a:r>
              <a:rPr lang="en-US" sz="1400" dirty="0" smtClean="0">
                <a:solidFill>
                  <a:srgbClr val="FF0000"/>
                </a:solidFill>
              </a:rPr>
              <a:t> x </a:t>
            </a:r>
            <a:r>
              <a:rPr lang="en-US" sz="1400" dirty="0" err="1" smtClean="0">
                <a:solidFill>
                  <a:srgbClr val="FF0000"/>
                </a:solidFill>
              </a:rPr>
              <a:t>Ntx</a:t>
            </a:r>
            <a:r>
              <a:rPr lang="en-US" sz="1400" dirty="0" smtClean="0">
                <a:solidFill>
                  <a:srgbClr val="FF0000"/>
                </a:solidFill>
              </a:rPr>
              <a:t>) </a:t>
            </a:r>
            <a:r>
              <a:rPr lang="en-US" sz="1400" dirty="0" smtClean="0"/>
              <a:t>or </a:t>
            </a:r>
            <a:r>
              <a:rPr lang="en-US" sz="1400" dirty="0" smtClean="0">
                <a:solidFill>
                  <a:srgbClr val="FF0000"/>
                </a:solidFill>
              </a:rPr>
              <a:t>2x2 </a:t>
            </a:r>
            <a:r>
              <a:rPr lang="en-US" sz="1400" dirty="0" smtClean="0"/>
              <a:t>for STA3, by </a:t>
            </a:r>
            <a:r>
              <a:rPr lang="en-US" sz="1400" dirty="0"/>
              <a:t>reporting </a:t>
            </a:r>
            <a:r>
              <a:rPr lang="en-US" sz="1400" dirty="0" smtClean="0"/>
              <a:t>channel coefficients from AP’s </a:t>
            </a:r>
            <a:r>
              <a:rPr lang="en-US" sz="1400" dirty="0" err="1" smtClean="0"/>
              <a:t>Tx</a:t>
            </a:r>
            <a:r>
              <a:rPr lang="en-US" sz="1400" dirty="0" smtClean="0"/>
              <a:t> Ant3 and </a:t>
            </a:r>
            <a:r>
              <a:rPr lang="en-US" sz="1400" dirty="0" err="1" smtClean="0"/>
              <a:t>Tx</a:t>
            </a:r>
            <a:r>
              <a:rPr lang="en-US" sz="1400" dirty="0" smtClean="0"/>
              <a:t> Ant4 to STA3.</a:t>
            </a:r>
            <a:endParaRPr lang="en-US" sz="1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2868585"/>
              </p:ext>
            </p:extLst>
          </p:nvPr>
        </p:nvGraphicFramePr>
        <p:xfrm>
          <a:off x="5080000" y="2458721"/>
          <a:ext cx="3951742" cy="294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6" name="Visio" r:id="rId3" imgW="6896005" imgH="5134070" progId="Visio.Drawing.15">
                  <p:embed/>
                </p:oleObj>
              </mc:Choice>
              <mc:Fallback>
                <p:oleObj name="Visio" r:id="rId3" imgW="6896005" imgH="513407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0" y="2458721"/>
                        <a:ext cx="3951742" cy="2943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54137" y="5475007"/>
            <a:ext cx="12554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Fig.5 MIMO CSI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5063018" y="4839844"/>
            <a:ext cx="11911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AP has 4 RF chains and 4 antennas</a:t>
            </a:r>
            <a:endParaRPr lang="en-US" sz="1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D0D-1A3E-49EC-B8EA-FAA41E3EF0D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24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Feedback overhead (Givens method as an example)</a:t>
            </a:r>
            <a:endParaRPr lang="en-US" sz="2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9256" y="1524000"/>
            <a:ext cx="4014162" cy="4884420"/>
          </a:xfrm>
          <a:prstGeom prst="rect">
            <a:avLst/>
          </a:prstGeom>
        </p:spPr>
      </p:pic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361808" y="1642534"/>
            <a:ext cx="4292600" cy="4114800"/>
          </a:xfrm>
        </p:spPr>
        <p:txBody>
          <a:bodyPr/>
          <a:lstStyle/>
          <a:p>
            <a:r>
              <a:rPr lang="en-US" sz="1800" dirty="0" smtClean="0"/>
              <a:t>11ay MIMO BF feedback contains lots of angles generated by Givens method.[1]</a:t>
            </a:r>
          </a:p>
          <a:p>
            <a:pPr lvl="1"/>
            <a:r>
              <a:rPr lang="en-US" sz="1400" dirty="0"/>
              <a:t>Feedback overhead increases dramatically with matrix size</a:t>
            </a:r>
            <a:r>
              <a:rPr lang="en-US" sz="1400" dirty="0" smtClean="0"/>
              <a:t>.</a:t>
            </a:r>
          </a:p>
          <a:p>
            <a:r>
              <a:rPr lang="en-US" sz="1800" dirty="0" smtClean="0"/>
              <a:t>Consider the example in last page</a:t>
            </a:r>
          </a:p>
          <a:p>
            <a:pPr lvl="1"/>
            <a:r>
              <a:rPr lang="en-US" sz="1400" dirty="0" smtClean="0"/>
              <a:t>STA3 which supports </a:t>
            </a:r>
            <a:r>
              <a:rPr lang="en-US" sz="1400" dirty="0"/>
              <a:t>1</a:t>
            </a:r>
            <a:r>
              <a:rPr lang="en-US" sz="1400" dirty="0" smtClean="0"/>
              <a:t> spatial stream originally needs to feedback V of size 4x1 (Nr x </a:t>
            </a:r>
            <a:r>
              <a:rPr lang="en-US" sz="1400" dirty="0" err="1" smtClean="0"/>
              <a:t>Nc</a:t>
            </a:r>
            <a:r>
              <a:rPr lang="en-US" sz="1400" dirty="0" smtClean="0"/>
              <a:t>) with 6 angles, when AP has 4 antennas. With proposed method, since antenna 1 and 2 are not pointing at STA3, STA3 </a:t>
            </a:r>
            <a:r>
              <a:rPr lang="en-US" altLang="zh-CN" sz="1400" dirty="0" smtClean="0"/>
              <a:t>can </a:t>
            </a:r>
            <a:r>
              <a:rPr lang="en-US" sz="1400" dirty="0" smtClean="0"/>
              <a:t>feedback </a:t>
            </a:r>
            <a:r>
              <a:rPr lang="en-US" sz="1400" dirty="0"/>
              <a:t>V of size </a:t>
            </a:r>
            <a:r>
              <a:rPr lang="en-US" sz="1400" dirty="0" smtClean="0"/>
              <a:t>2x1 </a:t>
            </a:r>
            <a:r>
              <a:rPr lang="en-US" sz="1400" dirty="0"/>
              <a:t>(Nr x </a:t>
            </a:r>
            <a:r>
              <a:rPr lang="en-US" sz="1400" dirty="0" err="1"/>
              <a:t>Nc</a:t>
            </a:r>
            <a:r>
              <a:rPr lang="en-US" sz="1400" dirty="0"/>
              <a:t>) with </a:t>
            </a:r>
            <a:r>
              <a:rPr lang="en-US" sz="1400" dirty="0" smtClean="0"/>
              <a:t>2 angles. 67% saving!</a:t>
            </a:r>
          </a:p>
          <a:p>
            <a:pPr lvl="1"/>
            <a:r>
              <a:rPr lang="en-US" sz="1400" dirty="0"/>
              <a:t>STA3 which supports </a:t>
            </a:r>
            <a:r>
              <a:rPr lang="en-US" sz="1400" dirty="0" smtClean="0"/>
              <a:t>2 </a:t>
            </a:r>
            <a:r>
              <a:rPr lang="en-US" sz="1400" dirty="0"/>
              <a:t>spatial </a:t>
            </a:r>
            <a:r>
              <a:rPr lang="en-US" sz="1400" dirty="0" smtClean="0"/>
              <a:t>streams </a:t>
            </a:r>
            <a:r>
              <a:rPr lang="en-US" sz="1400" dirty="0"/>
              <a:t>originally needs to feedback V of size </a:t>
            </a:r>
            <a:r>
              <a:rPr lang="en-US" sz="1400" dirty="0" smtClean="0"/>
              <a:t>4x2 </a:t>
            </a:r>
            <a:r>
              <a:rPr lang="en-US" sz="1400" dirty="0"/>
              <a:t>(Nr x </a:t>
            </a:r>
            <a:r>
              <a:rPr lang="en-US" sz="1400" dirty="0" err="1"/>
              <a:t>Nc</a:t>
            </a:r>
            <a:r>
              <a:rPr lang="en-US" sz="1400" dirty="0"/>
              <a:t>) with </a:t>
            </a:r>
            <a:r>
              <a:rPr lang="en-US" sz="1400" dirty="0" smtClean="0"/>
              <a:t>10 </a:t>
            </a:r>
            <a:r>
              <a:rPr lang="en-US" sz="1400" dirty="0"/>
              <a:t>angles, when AP has 4 antennas. With proposed method, s</a:t>
            </a:r>
            <a:r>
              <a:rPr lang="en-US" sz="1400" dirty="0" smtClean="0"/>
              <a:t>ince </a:t>
            </a:r>
            <a:r>
              <a:rPr lang="en-US" sz="1400" dirty="0"/>
              <a:t>antenna 1 and 2 are not pointing at STA3, STA3 </a:t>
            </a:r>
            <a:r>
              <a:rPr lang="en-US" altLang="zh-CN" sz="1400" dirty="0"/>
              <a:t>can </a:t>
            </a:r>
            <a:r>
              <a:rPr lang="en-US" sz="1400" dirty="0"/>
              <a:t>feedback V of size </a:t>
            </a:r>
            <a:r>
              <a:rPr lang="en-US" sz="1400" dirty="0" smtClean="0"/>
              <a:t>2x2 </a:t>
            </a:r>
            <a:r>
              <a:rPr lang="en-US" sz="1400" dirty="0"/>
              <a:t>(Nr x </a:t>
            </a:r>
            <a:r>
              <a:rPr lang="en-US" sz="1400" dirty="0" err="1"/>
              <a:t>Nc</a:t>
            </a:r>
            <a:r>
              <a:rPr lang="en-US" sz="1400" dirty="0"/>
              <a:t>) with 2 angles. </a:t>
            </a:r>
            <a:r>
              <a:rPr lang="en-US" sz="1400" dirty="0" smtClean="0"/>
              <a:t>80% saving!</a:t>
            </a:r>
            <a:endParaRPr lang="en-US" sz="1400" dirty="0"/>
          </a:p>
          <a:p>
            <a:pPr lvl="1"/>
            <a:endParaRPr lang="en-US" sz="1400" dirty="0"/>
          </a:p>
        </p:txBody>
      </p:sp>
      <p:sp>
        <p:nvSpPr>
          <p:cNvPr id="5" name="Freeform 4"/>
          <p:cNvSpPr/>
          <p:nvPr/>
        </p:nvSpPr>
        <p:spPr bwMode="auto">
          <a:xfrm>
            <a:off x="5270108" y="2158620"/>
            <a:ext cx="262575" cy="795866"/>
          </a:xfrm>
          <a:custGeom>
            <a:avLst/>
            <a:gdLst>
              <a:gd name="connsiteX0" fmla="*/ 262575 w 262575"/>
              <a:gd name="connsiteY0" fmla="*/ 1303867 h 1303867"/>
              <a:gd name="connsiteX1" fmla="*/ 108 w 262575"/>
              <a:gd name="connsiteY1" fmla="*/ 685800 h 1303867"/>
              <a:gd name="connsiteX2" fmla="*/ 237175 w 262575"/>
              <a:gd name="connsiteY2" fmla="*/ 0 h 1303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575" h="1303867">
                <a:moveTo>
                  <a:pt x="262575" y="1303867"/>
                </a:moveTo>
                <a:cubicBezTo>
                  <a:pt x="133458" y="1103489"/>
                  <a:pt x="4341" y="903111"/>
                  <a:pt x="108" y="685800"/>
                </a:cubicBezTo>
                <a:cubicBezTo>
                  <a:pt x="-4125" y="468489"/>
                  <a:pt x="116525" y="234244"/>
                  <a:pt x="237175" y="0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5270108" y="2353350"/>
            <a:ext cx="262575" cy="795866"/>
          </a:xfrm>
          <a:custGeom>
            <a:avLst/>
            <a:gdLst>
              <a:gd name="connsiteX0" fmla="*/ 262575 w 262575"/>
              <a:gd name="connsiteY0" fmla="*/ 1303867 h 1303867"/>
              <a:gd name="connsiteX1" fmla="*/ 108 w 262575"/>
              <a:gd name="connsiteY1" fmla="*/ 685800 h 1303867"/>
              <a:gd name="connsiteX2" fmla="*/ 237175 w 262575"/>
              <a:gd name="connsiteY2" fmla="*/ 0 h 1303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575" h="1303867">
                <a:moveTo>
                  <a:pt x="262575" y="1303867"/>
                </a:moveTo>
                <a:cubicBezTo>
                  <a:pt x="133458" y="1103489"/>
                  <a:pt x="4341" y="903111"/>
                  <a:pt x="108" y="685800"/>
                </a:cubicBezTo>
                <a:cubicBezTo>
                  <a:pt x="-4125" y="468489"/>
                  <a:pt x="116525" y="234244"/>
                  <a:pt x="237175" y="0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41150" y="2209283"/>
            <a:ext cx="36233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99"/>
                </a:solidFill>
              </a:rPr>
              <a:t>80% saving</a:t>
            </a:r>
            <a:r>
              <a:rPr lang="zh-CN" altLang="en-US" sz="1600" b="1" dirty="0" smtClean="0">
                <a:solidFill>
                  <a:srgbClr val="000099"/>
                </a:solidFill>
              </a:rPr>
              <a:t> </a:t>
            </a:r>
            <a:r>
              <a:rPr lang="en-US" sz="1600" b="1" dirty="0">
                <a:solidFill>
                  <a:srgbClr val="000099"/>
                </a:solidFill>
              </a:rPr>
              <a:t>if </a:t>
            </a:r>
            <a:r>
              <a:rPr lang="en-US" sz="1600" b="1" dirty="0" smtClean="0">
                <a:solidFill>
                  <a:srgbClr val="000099"/>
                </a:solidFill>
              </a:rPr>
              <a:t>STA</a:t>
            </a:r>
            <a:r>
              <a:rPr lang="en-US" altLang="zh-CN" sz="1600" b="1" dirty="0" smtClean="0">
                <a:solidFill>
                  <a:srgbClr val="000099"/>
                </a:solidFill>
              </a:rPr>
              <a:t>3</a:t>
            </a:r>
            <a:r>
              <a:rPr lang="en-US" sz="1600" b="1" dirty="0" smtClean="0">
                <a:solidFill>
                  <a:srgbClr val="000099"/>
                </a:solidFill>
              </a:rPr>
              <a:t> </a:t>
            </a:r>
            <a:r>
              <a:rPr lang="en-US" sz="1600" b="1" dirty="0">
                <a:solidFill>
                  <a:srgbClr val="000099"/>
                </a:solidFill>
              </a:rPr>
              <a:t>supports </a:t>
            </a:r>
            <a:r>
              <a:rPr lang="en-US" altLang="zh-CN" sz="1600" b="1" dirty="0" smtClean="0">
                <a:solidFill>
                  <a:srgbClr val="000099"/>
                </a:solidFill>
              </a:rPr>
              <a:t>2</a:t>
            </a:r>
            <a:r>
              <a:rPr lang="en-US" sz="1600" b="1" dirty="0" smtClean="0">
                <a:solidFill>
                  <a:srgbClr val="000099"/>
                </a:solidFill>
              </a:rPr>
              <a:t> streams</a:t>
            </a:r>
            <a:endParaRPr lang="en-US" sz="1600" b="1" dirty="0">
              <a:solidFill>
                <a:srgbClr val="00009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32683" y="1980683"/>
            <a:ext cx="35432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99"/>
                </a:solidFill>
              </a:rPr>
              <a:t>67% saving if STA</a:t>
            </a:r>
            <a:r>
              <a:rPr lang="en-US" altLang="zh-CN" sz="1600" b="1" dirty="0" smtClean="0">
                <a:solidFill>
                  <a:srgbClr val="000099"/>
                </a:solidFill>
              </a:rPr>
              <a:t>3</a:t>
            </a:r>
            <a:r>
              <a:rPr lang="en-US" sz="1600" b="1" dirty="0" smtClean="0">
                <a:solidFill>
                  <a:srgbClr val="000099"/>
                </a:solidFill>
              </a:rPr>
              <a:t> supports 1 stream</a:t>
            </a:r>
            <a:endParaRPr lang="en-US" sz="1600" b="1" dirty="0">
              <a:solidFill>
                <a:srgbClr val="000099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D0D-1A3E-49EC-B8EA-FAA41E3EF0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1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</a:t>
            </a:r>
            <a:r>
              <a:rPr lang="en-US" dirty="0"/>
              <a:t>beamforming matrix feedbacks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Opt.1 STA selects the </a:t>
            </a:r>
            <a:r>
              <a:rPr lang="en-US" sz="1800" dirty="0" err="1" smtClean="0"/>
              <a:t>Tx</a:t>
            </a:r>
            <a:r>
              <a:rPr lang="en-US" sz="1800" dirty="0" smtClean="0"/>
              <a:t> Antennas to be included in MIMO BF Feedback </a:t>
            </a:r>
          </a:p>
          <a:p>
            <a:pPr lvl="1"/>
            <a:r>
              <a:rPr lang="en-US" sz="1600" dirty="0" smtClean="0"/>
              <a:t>Step 1) STA measures MIMO channel. </a:t>
            </a:r>
          </a:p>
          <a:p>
            <a:pPr lvl="1"/>
            <a:r>
              <a:rPr lang="en-US" sz="1600" dirty="0" smtClean="0"/>
              <a:t>Step 2) </a:t>
            </a:r>
            <a:r>
              <a:rPr lang="en-US" sz="1600" dirty="0"/>
              <a:t>STA </a:t>
            </a:r>
            <a:r>
              <a:rPr lang="en-US" sz="1600" dirty="0" smtClean="0"/>
              <a:t>selects </a:t>
            </a:r>
            <a:r>
              <a:rPr lang="en-US" sz="1600" dirty="0"/>
              <a:t>the </a:t>
            </a:r>
            <a:r>
              <a:rPr lang="en-US" sz="1600" dirty="0" err="1"/>
              <a:t>Tx</a:t>
            </a:r>
            <a:r>
              <a:rPr lang="en-US" sz="1600" dirty="0"/>
              <a:t> antennas to be included in MIMO BF </a:t>
            </a:r>
            <a:r>
              <a:rPr lang="en-US" sz="1600" dirty="0" smtClean="0"/>
              <a:t>Feedback. STA uses </a:t>
            </a:r>
            <a:r>
              <a:rPr lang="en-US" sz="1600" dirty="0"/>
              <a:t>TX Antenna Mask </a:t>
            </a:r>
            <a:r>
              <a:rPr lang="en-US" sz="1600" dirty="0" smtClean="0"/>
              <a:t>field (a 8-bit bitmap) to indicate which </a:t>
            </a:r>
            <a:r>
              <a:rPr lang="en-US" sz="1600" dirty="0" err="1" smtClean="0"/>
              <a:t>Tx</a:t>
            </a:r>
            <a:r>
              <a:rPr lang="en-US" sz="1600" dirty="0" smtClean="0"/>
              <a:t> antennas are selected.</a:t>
            </a:r>
          </a:p>
          <a:p>
            <a:pPr lvl="2"/>
            <a:r>
              <a:rPr lang="en-US" sz="1400" dirty="0" smtClean="0"/>
              <a:t>CSI from </a:t>
            </a:r>
            <a:r>
              <a:rPr lang="en-US" sz="1400" dirty="0" err="1" smtClean="0"/>
              <a:t>Tx</a:t>
            </a:r>
            <a:r>
              <a:rPr lang="en-US" sz="1400" dirty="0" smtClean="0"/>
              <a:t> antenna with trivial impact can be not included. Specific algorithm for antenna selection is implementation depended, e.g</a:t>
            </a:r>
            <a:r>
              <a:rPr lang="en-US" sz="1400" dirty="0"/>
              <a:t>. </a:t>
            </a:r>
            <a:r>
              <a:rPr lang="en-US" sz="1400" dirty="0" smtClean="0"/>
              <a:t>based on SNR or based on SINR.</a:t>
            </a:r>
          </a:p>
          <a:p>
            <a:pPr lvl="1"/>
            <a:r>
              <a:rPr lang="en-US" sz="1600" dirty="0" smtClean="0"/>
              <a:t>Step 3) Digital </a:t>
            </a:r>
            <a:r>
              <a:rPr lang="en-US" sz="1600" dirty="0"/>
              <a:t>beamforming matrix </a:t>
            </a:r>
            <a:r>
              <a:rPr lang="en-US" sz="1600" dirty="0" smtClean="0"/>
              <a:t>feedback size is reduced. The </a:t>
            </a:r>
            <a:r>
              <a:rPr lang="en-US" sz="1600" dirty="0"/>
              <a:t>weights in beamforming matrix is for the </a:t>
            </a:r>
            <a:r>
              <a:rPr lang="en-US" sz="1600" dirty="0" err="1"/>
              <a:t>tx</a:t>
            </a:r>
            <a:r>
              <a:rPr lang="en-US" sz="1600" dirty="0"/>
              <a:t> antennas selected </a:t>
            </a:r>
            <a:r>
              <a:rPr lang="en-US" sz="1600" dirty="0" smtClean="0"/>
              <a:t>in </a:t>
            </a:r>
            <a:r>
              <a:rPr lang="en-US" sz="1600" dirty="0"/>
              <a:t>the TX Antenna Mask. </a:t>
            </a:r>
          </a:p>
          <a:p>
            <a:endParaRPr lang="en-US" sz="18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8556843"/>
              </p:ext>
            </p:extLst>
          </p:nvPr>
        </p:nvGraphicFramePr>
        <p:xfrm>
          <a:off x="2827390" y="4549140"/>
          <a:ext cx="4100826" cy="1546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6" name="Visio" r:id="rId3" imgW="6943725" imgH="2619470" progId="Visio.Drawing.15">
                  <p:embed/>
                </p:oleObj>
              </mc:Choice>
              <mc:Fallback>
                <p:oleObj name="Visio" r:id="rId3" imgW="6943725" imgH="261947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7390" y="4549140"/>
                        <a:ext cx="4100826" cy="15468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D0D-1A3E-49EC-B8EA-FAA41E3EF0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31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beamforming matrix feedbacks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</a:t>
            </a:r>
            <a:r>
              <a:rPr lang="en-US" dirty="0" err="1" smtClean="0"/>
              <a:t>Tx</a:t>
            </a:r>
            <a:r>
              <a:rPr lang="en-US" dirty="0" smtClean="0"/>
              <a:t> Antenna Mask subfield to </a:t>
            </a:r>
            <a:r>
              <a:rPr lang="en-GB" dirty="0"/>
              <a:t>MIMO Feedback Control </a:t>
            </a:r>
            <a:r>
              <a:rPr lang="en-GB" dirty="0" smtClean="0"/>
              <a:t>element proposed in [1]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0428724"/>
              </p:ext>
            </p:extLst>
          </p:nvPr>
        </p:nvGraphicFramePr>
        <p:xfrm>
          <a:off x="112687" y="2912533"/>
          <a:ext cx="8999456" cy="3031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9" name="Visio" r:id="rId3" imgW="18278570" imgH="6162770" progId="Visio.Drawing.15">
                  <p:embed/>
                </p:oleObj>
              </mc:Choice>
              <mc:Fallback>
                <p:oleObj name="Visio" r:id="rId3" imgW="18278570" imgH="616277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687" y="2912533"/>
                        <a:ext cx="8999456" cy="30310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851847" y="3473786"/>
            <a:ext cx="32921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Illustration, e.g. reduce 4x1 (Nr x </a:t>
            </a:r>
            <a:r>
              <a:rPr lang="en-US" sz="1200" dirty="0" err="1" smtClean="0"/>
              <a:t>Nc</a:t>
            </a:r>
            <a:r>
              <a:rPr lang="en-US" sz="1200" dirty="0" smtClean="0"/>
              <a:t>) to 2x1</a:t>
            </a:r>
            <a:endParaRPr lang="en-US" sz="1200" dirty="0"/>
          </a:p>
        </p:txBody>
      </p:sp>
      <p:sp>
        <p:nvSpPr>
          <p:cNvPr id="10" name="Freeform 9"/>
          <p:cNvSpPr/>
          <p:nvPr/>
        </p:nvSpPr>
        <p:spPr bwMode="auto">
          <a:xfrm>
            <a:off x="3459480" y="4045957"/>
            <a:ext cx="4372500" cy="1009897"/>
          </a:xfrm>
          <a:custGeom>
            <a:avLst/>
            <a:gdLst>
              <a:gd name="connsiteX0" fmla="*/ 0 w 4372500"/>
              <a:gd name="connsiteY0" fmla="*/ 503183 h 1009897"/>
              <a:gd name="connsiteX1" fmla="*/ 1112520 w 4372500"/>
              <a:gd name="connsiteY1" fmla="*/ 1006103 h 1009897"/>
              <a:gd name="connsiteX2" fmla="*/ 3230880 w 4372500"/>
              <a:gd name="connsiteY2" fmla="*/ 701303 h 1009897"/>
              <a:gd name="connsiteX3" fmla="*/ 4213860 w 4372500"/>
              <a:gd name="connsiteY3" fmla="*/ 114563 h 1009897"/>
              <a:gd name="connsiteX4" fmla="*/ 4358640 w 4372500"/>
              <a:gd name="connsiteY4" fmla="*/ 263 h 1009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72500" h="1009897">
                <a:moveTo>
                  <a:pt x="0" y="503183"/>
                </a:moveTo>
                <a:cubicBezTo>
                  <a:pt x="287020" y="738133"/>
                  <a:pt x="574040" y="973083"/>
                  <a:pt x="1112520" y="1006103"/>
                </a:cubicBezTo>
                <a:cubicBezTo>
                  <a:pt x="1651000" y="1039123"/>
                  <a:pt x="2713990" y="849893"/>
                  <a:pt x="3230880" y="701303"/>
                </a:cubicBezTo>
                <a:cubicBezTo>
                  <a:pt x="3747770" y="552713"/>
                  <a:pt x="4025900" y="231403"/>
                  <a:pt x="4213860" y="114563"/>
                </a:cubicBezTo>
                <a:cubicBezTo>
                  <a:pt x="4401820" y="-2277"/>
                  <a:pt x="4380230" y="-1007"/>
                  <a:pt x="4358640" y="263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D0D-1A3E-49EC-B8EA-FAA41E3EF0D9}" type="slidenum">
              <a:rPr lang="en-US" smtClean="0"/>
              <a:t>8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3276600" y="4594860"/>
            <a:ext cx="121920" cy="3429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Rectangle 8"/>
          <p:cNvSpPr/>
          <p:nvPr/>
        </p:nvSpPr>
        <p:spPr>
          <a:xfrm>
            <a:off x="685800" y="4895671"/>
            <a:ext cx="29615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Add </a:t>
            </a:r>
            <a:r>
              <a:rPr lang="en-US" sz="1200" dirty="0" err="1">
                <a:solidFill>
                  <a:srgbClr val="FF0000"/>
                </a:solidFill>
              </a:rPr>
              <a:t>Tx</a:t>
            </a:r>
            <a:r>
              <a:rPr lang="en-US" sz="1200" dirty="0">
                <a:solidFill>
                  <a:srgbClr val="FF0000"/>
                </a:solidFill>
              </a:rPr>
              <a:t> Antenna Mask </a:t>
            </a:r>
            <a:r>
              <a:rPr lang="en-US" sz="1200" dirty="0" smtClean="0">
                <a:solidFill>
                  <a:srgbClr val="FF0000"/>
                </a:solidFill>
              </a:rPr>
              <a:t>subfield</a:t>
            </a:r>
            <a:r>
              <a:rPr lang="en-US" sz="1200" dirty="0" smtClean="0"/>
              <a:t>:</a:t>
            </a:r>
          </a:p>
          <a:p>
            <a:r>
              <a:rPr lang="en-US" sz="1200" dirty="0" smtClean="0"/>
              <a:t>8-bit with each bit to indicate whether a corresponding </a:t>
            </a:r>
            <a:r>
              <a:rPr lang="en-US" sz="1200" dirty="0" err="1" smtClean="0"/>
              <a:t>Tx</a:t>
            </a:r>
            <a:r>
              <a:rPr lang="en-US" sz="1200" dirty="0" smtClean="0"/>
              <a:t> antenna’s </a:t>
            </a:r>
            <a:r>
              <a:rPr lang="en-US" sz="1200" dirty="0"/>
              <a:t>beamforming matrix element</a:t>
            </a:r>
            <a:r>
              <a:rPr lang="en-US" sz="1200" dirty="0" smtClean="0"/>
              <a:t> has been included </a:t>
            </a:r>
            <a:r>
              <a:rPr lang="en-US" altLang="zh-CN" sz="1200" dirty="0" smtClean="0"/>
              <a:t>in</a:t>
            </a:r>
            <a:r>
              <a:rPr lang="zh-CN" altLang="en-US" sz="1200" dirty="0" smtClean="0"/>
              <a:t> </a:t>
            </a:r>
            <a:r>
              <a:rPr lang="en-US" altLang="zh-CN" sz="1200" dirty="0" smtClean="0"/>
              <a:t>Digital Beamforming Feedback information field of Digital BF feedback elements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7163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beamforming matrix feedbacks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Opt.2 </a:t>
            </a:r>
            <a:endParaRPr lang="en-US" sz="1800" dirty="0" smtClean="0"/>
          </a:p>
          <a:p>
            <a:pPr lvl="1"/>
            <a:r>
              <a:rPr lang="en-US" sz="1600" dirty="0" smtClean="0"/>
              <a:t>Step 1) AP selects STAs for each of its </a:t>
            </a:r>
            <a:r>
              <a:rPr lang="en-US" sz="1600" dirty="0" err="1" smtClean="0"/>
              <a:t>Tx</a:t>
            </a:r>
            <a:r>
              <a:rPr lang="en-US" sz="1600" dirty="0" smtClean="0"/>
              <a:t> antennas.</a:t>
            </a:r>
            <a:r>
              <a:rPr lang="en-US" sz="1600" dirty="0"/>
              <a:t> User Mask field in MIMO Selection Control </a:t>
            </a:r>
            <a:r>
              <a:rPr lang="en-US" sz="1600" dirty="0" smtClean="0"/>
              <a:t>frame indicates if STA is selected by a </a:t>
            </a:r>
            <a:r>
              <a:rPr lang="en-US" sz="1600" dirty="0" err="1" smtClean="0"/>
              <a:t>Tx</a:t>
            </a:r>
            <a:r>
              <a:rPr lang="en-US" sz="1600" dirty="0" smtClean="0"/>
              <a:t> antenna or not. Thus, a STA will involve with a subset </a:t>
            </a:r>
            <a:r>
              <a:rPr lang="en-US" sz="1600" dirty="0"/>
              <a:t>of TX </a:t>
            </a:r>
            <a:r>
              <a:rPr lang="en-US" sz="1600" dirty="0" smtClean="0"/>
              <a:t>Antennas.</a:t>
            </a:r>
          </a:p>
          <a:p>
            <a:pPr lvl="1"/>
            <a:r>
              <a:rPr lang="en-US" sz="1600" dirty="0"/>
              <a:t>Step </a:t>
            </a:r>
            <a:r>
              <a:rPr lang="en-US" sz="1600" dirty="0" smtClean="0"/>
              <a:t>2) </a:t>
            </a:r>
            <a:r>
              <a:rPr lang="en-US" sz="1600" dirty="0"/>
              <a:t>STA measures MIMO channel. </a:t>
            </a:r>
            <a:endParaRPr lang="en-US" sz="1600" dirty="0" smtClean="0"/>
          </a:p>
          <a:p>
            <a:pPr lvl="1"/>
            <a:r>
              <a:rPr lang="en-US" sz="1600" dirty="0" smtClean="0"/>
              <a:t>Step 3) The STA includes CSI from this subset of </a:t>
            </a:r>
            <a:r>
              <a:rPr lang="en-US" sz="1600" dirty="0"/>
              <a:t>in digital beamforming matrix feedback</a:t>
            </a:r>
            <a:r>
              <a:rPr lang="en-US" sz="1600" dirty="0" smtClean="0"/>
              <a:t>. Thus</a:t>
            </a:r>
            <a:r>
              <a:rPr lang="en-US" sz="1600" dirty="0"/>
              <a:t>, </a:t>
            </a:r>
            <a:r>
              <a:rPr lang="en-US" sz="1600" dirty="0" smtClean="0"/>
              <a:t>no explicit </a:t>
            </a:r>
            <a:r>
              <a:rPr lang="en-US" sz="1600" dirty="0" err="1" smtClean="0"/>
              <a:t>Tx</a:t>
            </a:r>
            <a:r>
              <a:rPr lang="en-US" sz="1600" dirty="0" smtClean="0"/>
              <a:t> Antenna Mask field is needed.</a:t>
            </a:r>
            <a:endParaRPr lang="en-US" sz="16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5050132"/>
              </p:ext>
            </p:extLst>
          </p:nvPr>
        </p:nvGraphicFramePr>
        <p:xfrm>
          <a:off x="5043174" y="4393567"/>
          <a:ext cx="4100826" cy="1546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0" name="Visio" r:id="rId3" imgW="6943725" imgH="2619470" progId="Visio.Drawing.15">
                  <p:embed/>
                </p:oleObj>
              </mc:Choice>
              <mc:Fallback>
                <p:oleObj name="Visio" r:id="rId3" imgW="6943725" imgH="261947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3174" y="4393567"/>
                        <a:ext cx="4100826" cy="15468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7947650"/>
              </p:ext>
            </p:extLst>
          </p:nvPr>
        </p:nvGraphicFramePr>
        <p:xfrm>
          <a:off x="228224" y="3920382"/>
          <a:ext cx="4943475" cy="2493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1" name="Visio" r:id="rId5" imgW="7153180" imgH="3609880" progId="Visio.Drawing.15">
                  <p:embed/>
                </p:oleObj>
              </mc:Choice>
              <mc:Fallback>
                <p:oleObj name="Visio" r:id="rId5" imgW="7153180" imgH="360988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224" y="3920382"/>
                        <a:ext cx="4943475" cy="24932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D0D-1A3E-49EC-B8EA-FAA41E3EF0D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75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 Theme1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Theme1" id="{DA6E02F3-A04C-4FD8-B7E0-5AEB9032D2AD}" vid="{1BD7BC8E-A9FF-485D-B4D6-2C0067D30DB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IEEE Theme1</Template>
  <TotalTime>14000</TotalTime>
  <Words>1557</Words>
  <Application>Microsoft Office PowerPoint</Application>
  <PresentationFormat>On-screen Show (4:3)</PresentationFormat>
  <Paragraphs>170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MS PGothic</vt:lpstr>
      <vt:lpstr>Calibri</vt:lpstr>
      <vt:lpstr>Times New Roman</vt:lpstr>
      <vt:lpstr>IEEE Theme1</vt:lpstr>
      <vt:lpstr>Document</vt:lpstr>
      <vt:lpstr>Visio</vt:lpstr>
      <vt:lpstr>Baseband feedback for hybrid MU MIMO beamforming</vt:lpstr>
      <vt:lpstr>Introduction</vt:lpstr>
      <vt:lpstr>Recap: Hybrid beamforming for MU-MIMO defined in 11ay*</vt:lpstr>
      <vt:lpstr>Impacts of analog beamforming</vt:lpstr>
      <vt:lpstr>Issue in digital beamforming feedback for MU MIMO</vt:lpstr>
      <vt:lpstr>Feedback overhead (Givens method as an example)</vt:lpstr>
      <vt:lpstr>Digital beamforming matrix feedbacks</vt:lpstr>
      <vt:lpstr>Digital beamforming matrix feedbacks</vt:lpstr>
      <vt:lpstr>Digital beamforming matrix feedbacks</vt:lpstr>
      <vt:lpstr>Comparison of digital beamforming matrix feedbacks</vt:lpstr>
      <vt:lpstr>Performance Evaluations</vt:lpstr>
      <vt:lpstr>Summary</vt:lpstr>
      <vt:lpstr>SP</vt:lpstr>
      <vt:lpstr>Reference</vt:lpstr>
      <vt:lpstr>Appendix: Calculation of PPDU Duration Overhead</vt:lpstr>
      <vt:lpstr>Appendix: MIMO BF Selection in analog beam training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</dc:creator>
  <cp:lastModifiedBy>Liyanchun (CTL)</cp:lastModifiedBy>
  <cp:revision>99</cp:revision>
  <cp:lastPrinted>2018-05-04T07:28:52Z</cp:lastPrinted>
  <dcterms:created xsi:type="dcterms:W3CDTF">2017-12-01T02:51:13Z</dcterms:created>
  <dcterms:modified xsi:type="dcterms:W3CDTF">2018-05-14T01:49:11Z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(3)n2ODYo09IPc8eGG2fkEbKhdg64qNCXaHCcp+fMR2KhZTgOo4WJVRle2Vn1yK2Vj0yowAmlX3
MuB0cGcimSFzsmB2TydhHmzsRfFyFbDpzG+vKla5BCKpM5mIBjwSNNtVgi9riWNcCBjr+G6M
7zuWPMOm4s6o1I3HIX9rSkrEkgF+qcOd39CWWUqSqs7Gh1v7lsNjHkAYuvh6CbN2HeaTVQjx
xMaLzcexvLwirCobmL</vt:lpwstr>
  </property>
  <property fmtid="{D5CDD505-2E9C-101B-9397-08002B2CF9AE}" pid="3" name="_2015_ms_pID_7253431">
    <vt:lpwstr>k6S+s0rfmXyMox6RnEh6vQnHi0PQ5UQq4MnTHAaREWUqbskhESLq4T
xILStOMr7Ha/oUVcb9vx5/1Jh13oruGxvEUDGrdgQRNEmXCEBCKzwf39TLT4kF7cExFDBZSh
Pt/MluALJL4M961d6tLr5zqhSf9RUXcVq9QNJjFjkk2tPt4+V+PlG/Kv4HvY701ExdBuL4hf
h68LDzVBOo4Vem1Cl3QiV+2ybm3weJeJhLDH</vt:lpwstr>
  </property>
  <property fmtid="{D5CDD505-2E9C-101B-9397-08002B2CF9AE}" pid="4" name="_2015_ms_pID_7253432">
    <vt:lpwstr>bw==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1525946545</vt:lpwstr>
  </property>
</Properties>
</file>