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5" r:id="rId4"/>
    <p:sldId id="267" r:id="rId5"/>
    <p:sldId id="268" r:id="rId6"/>
    <p:sldId id="266" r:id="rId7"/>
    <p:sldId id="269" r:id="rId8"/>
    <p:sldId id="270" r:id="rId9"/>
    <p:sldId id="264"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40" autoAdjust="0"/>
    <p:restoredTop sz="94660"/>
  </p:normalViewPr>
  <p:slideViewPr>
    <p:cSldViewPr>
      <p:cViewPr>
        <p:scale>
          <a:sx n="70" d="100"/>
          <a:sy n="70" d="100"/>
        </p:scale>
        <p:origin x="762"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802.11-18/0991r1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802.11-18/0991r1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802.11-18/0991r1</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802.11-18/0991r1</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802.11-18/0991r1</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802.11-18/0991r1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8/11-18-0789-10-0wng-extreme-throughput-802-11.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8/11-18-0789-10-0wng-extreme-throughput-802-11.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8/11-18-0789-10-0wng-extreme-throughput-802-11.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789-10-0wng-extreme-throughput-802-11.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XT TIG Timeline Discussion</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2524423236"/>
              </p:ext>
            </p:extLst>
          </p:nvPr>
        </p:nvGraphicFramePr>
        <p:xfrm>
          <a:off x="517525" y="2278063"/>
          <a:ext cx="8056563" cy="2673350"/>
        </p:xfrm>
        <a:graphic>
          <a:graphicData uri="http://schemas.openxmlformats.org/presentationml/2006/ole">
            <mc:AlternateContent xmlns:mc="http://schemas.openxmlformats.org/markup-compatibility/2006">
              <mc:Choice xmlns:v="urn:schemas-microsoft-com:vml" Requires="v">
                <p:oleObj spid="_x0000_s3083" name="Document" r:id="rId4" imgW="8248712" imgH="2756611" progId="Word.Document.8">
                  <p:embed/>
                </p:oleObj>
              </mc:Choice>
              <mc:Fallback>
                <p:oleObj name="Document" r:id="rId4" imgW="8248712" imgH="2756611" progId="Word.Document.8">
                  <p:embed/>
                  <p:pic>
                    <p:nvPicPr>
                      <p:cNvPr id="0" name="Picture 3"/>
                      <p:cNvPicPr>
                        <a:picLocks noChangeAspect="1" noChangeArrowheads="1"/>
                      </p:cNvPicPr>
                      <p:nvPr/>
                    </p:nvPicPr>
                    <p:blipFill>
                      <a:blip r:embed="rId5"/>
                      <a:srcRect/>
                      <a:stretch>
                        <a:fillRect/>
                      </a:stretch>
                    </p:blipFill>
                    <p:spPr bwMode="auto">
                      <a:xfrm>
                        <a:off x="517525" y="2278063"/>
                        <a:ext cx="8056563" cy="26733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Discussion on the possible timeline for creating a PAR/CSD in the most efficient time.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A176CC-529A-4B7B-A86C-9030FB89E4E9}"/>
              </a:ext>
            </a:extLst>
          </p:cNvPr>
          <p:cNvSpPr>
            <a:spLocks noGrp="1"/>
          </p:cNvSpPr>
          <p:nvPr>
            <p:ph idx="1"/>
          </p:nvPr>
        </p:nvSpPr>
        <p:spPr>
          <a:xfrm>
            <a:off x="723899" y="838200"/>
            <a:ext cx="7770813" cy="3781259"/>
          </a:xfrm>
        </p:spPr>
        <p:txBody>
          <a:bodyPr/>
          <a:lstStyle/>
          <a:p>
            <a:r>
              <a:rPr lang="en-US" dirty="0"/>
              <a:t>Best Possible Timeline:</a:t>
            </a:r>
          </a:p>
          <a:p>
            <a:r>
              <a:rPr lang="en-US" dirty="0"/>
              <a:t>1. Motion TIG May WG Closing Plenary </a:t>
            </a:r>
          </a:p>
          <a:p>
            <a:r>
              <a:rPr lang="en-US" dirty="0"/>
              <a:t>2. Motion SG July in WG Closing plenary </a:t>
            </a:r>
          </a:p>
          <a:p>
            <a:r>
              <a:rPr lang="en-US" dirty="0"/>
              <a:t>3. Motion PAR/CSD in Sept. WG Closing Plenary</a:t>
            </a:r>
          </a:p>
          <a:p>
            <a:r>
              <a:rPr lang="en-US" dirty="0"/>
              <a:t>4. Post to 802 EC Agenda (due Oct 5)</a:t>
            </a:r>
          </a:p>
          <a:p>
            <a:r>
              <a:rPr lang="en-US" dirty="0"/>
              <a:t>5. </a:t>
            </a:r>
            <a:r>
              <a:rPr lang="en-US" dirty="0" err="1"/>
              <a:t>PrePost</a:t>
            </a:r>
            <a:r>
              <a:rPr lang="en-US" dirty="0"/>
              <a:t> to </a:t>
            </a:r>
            <a:r>
              <a:rPr lang="en-US" dirty="0" err="1"/>
              <a:t>NesCom</a:t>
            </a:r>
            <a:r>
              <a:rPr lang="en-US" dirty="0"/>
              <a:t> Agenda by Oct. 15.</a:t>
            </a:r>
          </a:p>
          <a:p>
            <a:r>
              <a:rPr lang="en-US" dirty="0"/>
              <a:t>6. 802 Plenary process PAR comments in November Plenary</a:t>
            </a:r>
          </a:p>
          <a:p>
            <a:r>
              <a:rPr lang="en-US" dirty="0"/>
              <a:t>7. WG final approval  of PAR Nov 2018</a:t>
            </a:r>
          </a:p>
          <a:p>
            <a:r>
              <a:rPr lang="en-US" dirty="0"/>
              <a:t>8. 802 EC Approval of PAR Nov 2018</a:t>
            </a:r>
          </a:p>
          <a:p>
            <a:r>
              <a:rPr lang="en-US" dirty="0"/>
              <a:t>9. SASB/</a:t>
            </a:r>
            <a:r>
              <a:rPr lang="en-US" dirty="0" err="1"/>
              <a:t>NesCom</a:t>
            </a:r>
            <a:r>
              <a:rPr lang="en-US" dirty="0"/>
              <a:t> approval of PAR in December 2018</a:t>
            </a:r>
          </a:p>
          <a:p>
            <a:r>
              <a:rPr lang="en-US" dirty="0"/>
              <a:t>10. Task Group first </a:t>
            </a:r>
            <a:r>
              <a:rPr lang="en-US" dirty="0" err="1"/>
              <a:t>mtg</a:t>
            </a:r>
            <a:r>
              <a:rPr lang="en-US" dirty="0"/>
              <a:t> January 2019</a:t>
            </a:r>
          </a:p>
          <a:p>
            <a:r>
              <a:rPr lang="en-US" dirty="0"/>
              <a:t> </a:t>
            </a:r>
          </a:p>
          <a:p>
            <a:endParaRPr lang="en-US" dirty="0"/>
          </a:p>
        </p:txBody>
      </p:sp>
      <p:sp>
        <p:nvSpPr>
          <p:cNvPr id="4" name="Date Placeholder 3">
            <a:extLst>
              <a:ext uri="{FF2B5EF4-FFF2-40B4-BE49-F238E27FC236}">
                <a16:creationId xmlns:a16="http://schemas.microsoft.com/office/drawing/2014/main" id="{C48A1BAD-FCF2-45A6-89B5-A01EAA03F6B3}"/>
              </a:ext>
            </a:extLst>
          </p:cNvPr>
          <p:cNvSpPr>
            <a:spLocks noGrp="1"/>
          </p:cNvSpPr>
          <p:nvPr>
            <p:ph type="dt" idx="10"/>
          </p:nvPr>
        </p:nvSpPr>
        <p:spPr/>
        <p:txBody>
          <a:bodyPr/>
          <a:lstStyle/>
          <a:p>
            <a:r>
              <a:rPr lang="en-US"/>
              <a:t>May 2018</a:t>
            </a:r>
            <a:endParaRPr lang="en-GB" dirty="0"/>
          </a:p>
        </p:txBody>
      </p:sp>
      <p:sp>
        <p:nvSpPr>
          <p:cNvPr id="5" name="Footer Placeholder 4">
            <a:extLst>
              <a:ext uri="{FF2B5EF4-FFF2-40B4-BE49-F238E27FC236}">
                <a16:creationId xmlns:a16="http://schemas.microsoft.com/office/drawing/2014/main" id="{A1D91C5E-3646-402D-B159-84D42D3438E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8B347EE-3FFC-4A31-A5E2-1B0F20A6EDF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67909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Extreme throughput (XT) study group</a:t>
            </a:r>
            <a:br>
              <a:rPr lang="en-US" dirty="0"/>
            </a:br>
            <a:r>
              <a:rPr lang="en-US" dirty="0"/>
              <a:t>(original </a:t>
            </a:r>
            <a:r>
              <a:rPr lang="en-US" dirty="0" err="1"/>
              <a:t>Strawpoll</a:t>
            </a:r>
            <a:r>
              <a:rPr lang="en-US" dirty="0"/>
              <a:t> wording in WNG)</a:t>
            </a:r>
          </a:p>
        </p:txBody>
      </p:sp>
      <p:sp>
        <p:nvSpPr>
          <p:cNvPr id="3" name="Content Placeholder 2"/>
          <p:cNvSpPr>
            <a:spLocks noGrp="1"/>
          </p:cNvSpPr>
          <p:nvPr>
            <p:ph idx="1"/>
          </p:nvPr>
        </p:nvSpPr>
        <p:spPr>
          <a:xfrm>
            <a:off x="685801" y="2343151"/>
            <a:ext cx="7770813" cy="3257549"/>
          </a:xfrm>
        </p:spPr>
        <p:txBody>
          <a:bodyPr/>
          <a:lstStyle/>
          <a:p>
            <a:r>
              <a:rPr lang="en-US" sz="1200" dirty="0"/>
              <a:t>Request approval by IEEE 802 LMSC to form an 802.11 Study Group with the intent of creating a PAR and CSD to define new features of 802.11 on bands between 1 and 7.125 GHz with the primary objective to increase peak throughput with the following candidate features: 320MHz bandwidth, multiband aggregation and operation, and 16 spatial streams, as described in https://mentor.ieee.org/802.11/dcn/18/11-18-0789-10-0wng-extreme-throughput-802-11.pptx. In addition,</a:t>
            </a:r>
          </a:p>
          <a:p>
            <a:r>
              <a:rPr lang="en-US" sz="1200" dirty="0"/>
              <a:t>-	The study group will discuss high throughput applications such as video-over-WLAN, AR and VR</a:t>
            </a:r>
          </a:p>
          <a:p>
            <a:r>
              <a:rPr lang="en-US" sz="1200" dirty="0"/>
              <a:t>-	The study group may discuss additional objectives and features. Final set of features shall be determined within 6-months, which should be also the maximum duration of study group.</a:t>
            </a:r>
          </a:p>
          <a:p>
            <a:r>
              <a:rPr lang="en-US" sz="1200" dirty="0"/>
              <a:t>-	The study group may define procedural enhancements to make 802.11 standards development more efficient and scalable.</a:t>
            </a:r>
          </a:p>
          <a:p>
            <a:endParaRPr lang="en-US" sz="1200" dirty="0"/>
          </a:p>
          <a:p>
            <a:r>
              <a:rPr lang="en-US" sz="1200" dirty="0"/>
              <a:t>Approve formation of an XT TIG to initiate discussion on XT study group during the July meeting, before approval by IEEE 802 LMSC. The TIG will transition into XT study group after the EC meeting (pending EC approval).</a:t>
            </a:r>
          </a:p>
          <a:p>
            <a:endParaRPr lang="en-US" sz="1200" dirty="0"/>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 Rosdahl, Qualcomm</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106837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form Extreme throughput (XT) TIG</a:t>
            </a:r>
          </a:p>
        </p:txBody>
      </p:sp>
      <p:sp>
        <p:nvSpPr>
          <p:cNvPr id="3" name="Content Placeholder 2"/>
          <p:cNvSpPr>
            <a:spLocks noGrp="1"/>
          </p:cNvSpPr>
          <p:nvPr>
            <p:ph idx="1"/>
          </p:nvPr>
        </p:nvSpPr>
        <p:spPr>
          <a:xfrm>
            <a:off x="685801" y="1981201"/>
            <a:ext cx="7770813" cy="4190999"/>
          </a:xfrm>
        </p:spPr>
        <p:txBody>
          <a:bodyPr/>
          <a:lstStyle/>
          <a:p>
            <a:r>
              <a:rPr lang="en-US" dirty="0"/>
              <a:t>Approve formation of an XT TIG to initiate discussion on new 802.11 features for bands between 1 and 7.125 GHz:</a:t>
            </a:r>
          </a:p>
          <a:p>
            <a:pPr lvl="1">
              <a:buFont typeface="Arial" panose="020B0604020202020204" pitchFamily="34" charset="0"/>
              <a:buChar char="•"/>
            </a:pPr>
            <a:r>
              <a:rPr lang="en-US" dirty="0"/>
              <a:t>with the primary objective to increase peak throughput</a:t>
            </a:r>
          </a:p>
          <a:p>
            <a:pPr lvl="1">
              <a:buFont typeface="Arial" panose="020B0604020202020204" pitchFamily="34" charset="0"/>
              <a:buChar char="•"/>
            </a:pPr>
            <a:r>
              <a:rPr lang="en-US" dirty="0"/>
              <a:t>candidate features include: 320 MHz bandwidth, multiband aggregation and operation, and 16 spatial streams, as described in </a:t>
            </a:r>
            <a:r>
              <a:rPr lang="en-US" dirty="0">
                <a:hlinkClick r:id="rId2"/>
              </a:rPr>
              <a:t>https://mentor.ieee.org/802.11/dcn/18/11-18-0789-10-0wng-extreme-throughput-802-11.pptx</a:t>
            </a:r>
            <a:r>
              <a:rPr lang="en-US" dirty="0"/>
              <a:t>.</a:t>
            </a:r>
          </a:p>
          <a:p>
            <a:pPr lvl="1">
              <a:buFont typeface="Arial" panose="020B0604020202020204" pitchFamily="34" charset="0"/>
              <a:buChar char="•"/>
            </a:pPr>
            <a:r>
              <a:rPr lang="en-US" dirty="0"/>
              <a:t>To support high throughput applications such as video-over-WLAN, AR and VR</a:t>
            </a:r>
          </a:p>
          <a:p>
            <a:pPr lvl="1">
              <a:buFont typeface="Arial" panose="020B0604020202020204" pitchFamily="34" charset="0"/>
              <a:buChar char="•"/>
            </a:pPr>
            <a:endParaRPr lang="en-US" dirty="0"/>
          </a:p>
          <a:p>
            <a:r>
              <a:rPr lang="en-US" dirty="0"/>
              <a:t>Moved: Jon Rosdahl</a:t>
            </a:r>
          </a:p>
          <a:p>
            <a:r>
              <a:rPr lang="en-US" dirty="0"/>
              <a:t>2</a:t>
            </a:r>
            <a:r>
              <a:rPr lang="en-US" baseline="30000" dirty="0"/>
              <a:t>nd</a:t>
            </a:r>
            <a:r>
              <a:rPr lang="en-US" dirty="0"/>
              <a:t>: Jonathan Segev</a:t>
            </a:r>
          </a:p>
        </p:txBody>
      </p:sp>
      <p:sp>
        <p:nvSpPr>
          <p:cNvPr id="4" name="Slide Number Placeholder 3"/>
          <p:cNvSpPr>
            <a:spLocks noGrp="1"/>
          </p:cNvSpPr>
          <p:nvPr>
            <p:ph type="sldNum" idx="12"/>
          </p:nvPr>
        </p:nvSpPr>
        <p:spPr/>
        <p:txBody>
          <a:bodyPr/>
          <a:lstStyle/>
          <a:p>
            <a:pPr defTabSz="336947"/>
            <a:r>
              <a:rPr lang="en-GB"/>
              <a:t>Slide </a:t>
            </a:r>
            <a:fld id="{440F5867-744E-4AA6-B0ED-4C44D2DFBB7B}" type="slidenum">
              <a:rPr lang="en-GB"/>
              <a:pPr defTabSz="336947"/>
              <a:t>5</a:t>
            </a:fld>
            <a:endParaRPr lang="en-GB" dirty="0"/>
          </a:p>
        </p:txBody>
      </p:sp>
      <p:sp>
        <p:nvSpPr>
          <p:cNvPr id="5" name="Footer Placeholder 4"/>
          <p:cNvSpPr>
            <a:spLocks noGrp="1"/>
          </p:cNvSpPr>
          <p:nvPr>
            <p:ph type="ftr" idx="14"/>
          </p:nvPr>
        </p:nvSpPr>
        <p:spPr/>
        <p:txBody>
          <a:bodyPr/>
          <a:lstStyle/>
          <a:p>
            <a:pPr defTabSz="336947"/>
            <a:r>
              <a:rPr lang="en-GB"/>
              <a:t>Jon Rosdahl, Qualcomm</a:t>
            </a:r>
            <a:endParaRPr lang="en-GB" dirty="0"/>
          </a:p>
        </p:txBody>
      </p:sp>
      <p:sp>
        <p:nvSpPr>
          <p:cNvPr id="6" name="Date Placeholder 5"/>
          <p:cNvSpPr>
            <a:spLocks noGrp="1"/>
          </p:cNvSpPr>
          <p:nvPr>
            <p:ph type="dt" idx="15"/>
          </p:nvPr>
        </p:nvSpPr>
        <p:spPr/>
        <p:txBody>
          <a:bodyPr/>
          <a:lstStyle/>
          <a:p>
            <a:pPr defTabSz="336947"/>
            <a:r>
              <a:rPr lang="en-US"/>
              <a:t>May 2018</a:t>
            </a:r>
            <a:endParaRPr lang="en-GB" dirty="0"/>
          </a:p>
        </p:txBody>
      </p:sp>
    </p:spTree>
    <p:extLst>
      <p:ext uri="{BB962C8B-B14F-4D97-AF65-F5344CB8AC3E}">
        <p14:creationId xmlns:p14="http://schemas.microsoft.com/office/powerpoint/2010/main" val="1410990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Extreme throughput (XT) TIG – Amended Motion</a:t>
            </a:r>
            <a:endParaRPr lang="en-US" dirty="0"/>
          </a:p>
        </p:txBody>
      </p:sp>
      <p:sp>
        <p:nvSpPr>
          <p:cNvPr id="3" name="Content Placeholder 2"/>
          <p:cNvSpPr>
            <a:spLocks noGrp="1"/>
          </p:cNvSpPr>
          <p:nvPr>
            <p:ph idx="1"/>
          </p:nvPr>
        </p:nvSpPr>
        <p:spPr>
          <a:xfrm>
            <a:off x="685801" y="1981201"/>
            <a:ext cx="7770813" cy="4190999"/>
          </a:xfrm>
        </p:spPr>
        <p:txBody>
          <a:bodyPr/>
          <a:lstStyle/>
          <a:p>
            <a:r>
              <a:rPr lang="en-US" dirty="0"/>
              <a:t>Approve formation of an XT TIG to initiate discussion on new 802.11 features for bands between 1 and 7.125 GHz:</a:t>
            </a:r>
          </a:p>
          <a:p>
            <a:pPr lvl="1">
              <a:buFont typeface="Arial" panose="020B0604020202020204" pitchFamily="34" charset="0"/>
              <a:buChar char="•"/>
            </a:pPr>
            <a:r>
              <a:rPr lang="en-US" dirty="0"/>
              <a:t>with the primary objective to increase peak throughput</a:t>
            </a:r>
          </a:p>
          <a:p>
            <a:pPr lvl="1">
              <a:buFont typeface="Arial" panose="020B0604020202020204" pitchFamily="34" charset="0"/>
              <a:buChar char="•"/>
            </a:pPr>
            <a:r>
              <a:rPr lang="en-US" dirty="0"/>
              <a:t>candidate features include </a:t>
            </a:r>
            <a:r>
              <a:rPr lang="en-US" sz="1600" u="sng" dirty="0">
                <a:solidFill>
                  <a:srgbClr val="C00000"/>
                </a:solidFill>
              </a:rPr>
              <a:t>but are not limited to</a:t>
            </a:r>
            <a:r>
              <a:rPr lang="en-US" dirty="0"/>
              <a:t>: 320 MHz bandwidth, multiband aggregation and operation, and 16 spatial streams, as described in </a:t>
            </a:r>
            <a:r>
              <a:rPr lang="en-US" dirty="0">
                <a:hlinkClick r:id="rId2"/>
              </a:rPr>
              <a:t>https://mentor.ieee.org/802.11/dcn/18/11-18-0789-10-0wng-extreme-throughput-802-11.pptx</a:t>
            </a:r>
            <a:r>
              <a:rPr lang="en-US" dirty="0"/>
              <a:t>.</a:t>
            </a:r>
          </a:p>
          <a:p>
            <a:pPr lvl="1">
              <a:buFont typeface="Arial" panose="020B0604020202020204" pitchFamily="34" charset="0"/>
              <a:buChar char="•"/>
            </a:pPr>
            <a:r>
              <a:rPr lang="en-US" dirty="0"/>
              <a:t>To support high throughput applications such as video-over-WLAN, AR and VR</a:t>
            </a:r>
          </a:p>
          <a:p>
            <a:pPr lvl="1">
              <a:buFont typeface="Arial" panose="020B0604020202020204" pitchFamily="34" charset="0"/>
              <a:buChar char="•"/>
            </a:pPr>
            <a:endParaRPr lang="en-US" dirty="0"/>
          </a:p>
          <a:p>
            <a:r>
              <a:rPr lang="en-US" dirty="0"/>
              <a:t>Motion to amend Moved: Edward AU 2</a:t>
            </a:r>
            <a:r>
              <a:rPr lang="en-US" baseline="30000" dirty="0"/>
              <a:t>nd</a:t>
            </a:r>
            <a:r>
              <a:rPr lang="en-US" dirty="0"/>
              <a:t>: Bill CARNEY</a:t>
            </a:r>
          </a:p>
          <a:p>
            <a:r>
              <a:rPr lang="en-US" dirty="0"/>
              <a:t>Results: 38-0-6 </a:t>
            </a:r>
          </a:p>
        </p:txBody>
      </p:sp>
      <p:sp>
        <p:nvSpPr>
          <p:cNvPr id="4" name="Slide Number Placeholder 3"/>
          <p:cNvSpPr>
            <a:spLocks noGrp="1"/>
          </p:cNvSpPr>
          <p:nvPr>
            <p:ph type="sldNum" idx="12"/>
          </p:nvPr>
        </p:nvSpPr>
        <p:spPr/>
        <p:txBody>
          <a:bodyPr/>
          <a:lstStyle/>
          <a:p>
            <a:pPr defTabSz="336947"/>
            <a:r>
              <a:rPr lang="en-GB"/>
              <a:t>Slide </a:t>
            </a:r>
            <a:fld id="{440F5867-744E-4AA6-B0ED-4C44D2DFBB7B}" type="slidenum">
              <a:rPr lang="en-GB" smtClean="0"/>
              <a:pPr defTabSz="336947"/>
              <a:t>6</a:t>
            </a:fld>
            <a:endParaRPr lang="en-GB" dirty="0"/>
          </a:p>
        </p:txBody>
      </p:sp>
      <p:sp>
        <p:nvSpPr>
          <p:cNvPr id="5" name="Footer Placeholder 4"/>
          <p:cNvSpPr>
            <a:spLocks noGrp="1"/>
          </p:cNvSpPr>
          <p:nvPr>
            <p:ph type="ftr" idx="14"/>
          </p:nvPr>
        </p:nvSpPr>
        <p:spPr/>
        <p:txBody>
          <a:bodyPr/>
          <a:lstStyle/>
          <a:p>
            <a:pPr defTabSz="336947"/>
            <a:r>
              <a:rPr lang="en-GB"/>
              <a:t>Jon Rosdahl, Qualcomm</a:t>
            </a:r>
            <a:endParaRPr lang="en-GB" dirty="0"/>
          </a:p>
        </p:txBody>
      </p:sp>
      <p:sp>
        <p:nvSpPr>
          <p:cNvPr id="6" name="Date Placeholder 5"/>
          <p:cNvSpPr>
            <a:spLocks noGrp="1"/>
          </p:cNvSpPr>
          <p:nvPr>
            <p:ph type="dt" idx="15"/>
          </p:nvPr>
        </p:nvSpPr>
        <p:spPr/>
        <p:txBody>
          <a:bodyPr/>
          <a:lstStyle/>
          <a:p>
            <a:pPr defTabSz="336947"/>
            <a:r>
              <a:rPr lang="en-US"/>
              <a:t>May 2018</a:t>
            </a:r>
            <a:endParaRPr lang="en-GB" dirty="0"/>
          </a:p>
        </p:txBody>
      </p:sp>
    </p:spTree>
    <p:extLst>
      <p:ext uri="{BB962C8B-B14F-4D97-AF65-F5344CB8AC3E}">
        <p14:creationId xmlns:p14="http://schemas.microsoft.com/office/powerpoint/2010/main" val="105525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Extreme throughput (XT) TIG – Current Main Motion</a:t>
            </a:r>
          </a:p>
        </p:txBody>
      </p:sp>
      <p:sp>
        <p:nvSpPr>
          <p:cNvPr id="3" name="Content Placeholder 2"/>
          <p:cNvSpPr>
            <a:spLocks noGrp="1"/>
          </p:cNvSpPr>
          <p:nvPr>
            <p:ph idx="1"/>
          </p:nvPr>
        </p:nvSpPr>
        <p:spPr>
          <a:xfrm>
            <a:off x="685801" y="1981201"/>
            <a:ext cx="7770813" cy="4190999"/>
          </a:xfrm>
        </p:spPr>
        <p:txBody>
          <a:bodyPr/>
          <a:lstStyle/>
          <a:p>
            <a:r>
              <a:rPr lang="en-US" sz="2400" dirty="0"/>
              <a:t>Approve formation of an XT TIG to initiate discussion on new 802.11 features for bands between 1 and 7.125 GHz:</a:t>
            </a:r>
          </a:p>
          <a:p>
            <a:pPr lvl="1">
              <a:buFont typeface="Arial" panose="020B0604020202020204" pitchFamily="34" charset="0"/>
              <a:buChar char="•"/>
            </a:pPr>
            <a:r>
              <a:rPr lang="en-US" sz="1800" dirty="0"/>
              <a:t>with the primary objective to increase peak throughput</a:t>
            </a:r>
          </a:p>
          <a:p>
            <a:pPr lvl="1">
              <a:buFont typeface="Arial" panose="020B0604020202020204" pitchFamily="34" charset="0"/>
              <a:buChar char="•"/>
            </a:pPr>
            <a:r>
              <a:rPr lang="en-US" sz="1800" dirty="0"/>
              <a:t>candidate features include but are not limited to: 320 MHz bandwidth, multiband aggregation and operation, and 16 spatial streams, as described in </a:t>
            </a:r>
            <a:r>
              <a:rPr lang="en-US" sz="1800" dirty="0">
                <a:hlinkClick r:id="rId2"/>
              </a:rPr>
              <a:t>https://mentor.ieee.org/802.11/dcn/18/11-18-0789-10-0wng-extreme-throughput-802-11.pptx</a:t>
            </a:r>
            <a:r>
              <a:rPr lang="en-US" sz="1800" dirty="0"/>
              <a:t>.</a:t>
            </a:r>
          </a:p>
          <a:p>
            <a:pPr lvl="1">
              <a:buFont typeface="Arial" panose="020B0604020202020204" pitchFamily="34" charset="0"/>
              <a:buChar char="•"/>
            </a:pPr>
            <a:r>
              <a:rPr lang="en-US" sz="1800" dirty="0"/>
              <a:t>To support high throughput applications such as video-over-WLAN, AR and VR</a:t>
            </a:r>
          </a:p>
        </p:txBody>
      </p:sp>
      <p:sp>
        <p:nvSpPr>
          <p:cNvPr id="4" name="Slide Number Placeholder 3"/>
          <p:cNvSpPr>
            <a:spLocks noGrp="1"/>
          </p:cNvSpPr>
          <p:nvPr>
            <p:ph type="sldNum" idx="12"/>
          </p:nvPr>
        </p:nvSpPr>
        <p:spPr/>
        <p:txBody>
          <a:bodyPr/>
          <a:lstStyle/>
          <a:p>
            <a:pPr defTabSz="336947"/>
            <a:r>
              <a:rPr lang="en-GB"/>
              <a:t>Slide </a:t>
            </a:r>
            <a:fld id="{440F5867-744E-4AA6-B0ED-4C44D2DFBB7B}" type="slidenum">
              <a:rPr lang="en-GB" smtClean="0"/>
              <a:pPr defTabSz="336947"/>
              <a:t>7</a:t>
            </a:fld>
            <a:endParaRPr lang="en-GB" dirty="0"/>
          </a:p>
        </p:txBody>
      </p:sp>
      <p:sp>
        <p:nvSpPr>
          <p:cNvPr id="5" name="Footer Placeholder 4"/>
          <p:cNvSpPr>
            <a:spLocks noGrp="1"/>
          </p:cNvSpPr>
          <p:nvPr>
            <p:ph type="ftr" idx="14"/>
          </p:nvPr>
        </p:nvSpPr>
        <p:spPr/>
        <p:txBody>
          <a:bodyPr/>
          <a:lstStyle/>
          <a:p>
            <a:pPr defTabSz="336947"/>
            <a:r>
              <a:rPr lang="en-GB"/>
              <a:t>Jon Rosdahl, Qualcomm</a:t>
            </a:r>
            <a:endParaRPr lang="en-GB" dirty="0"/>
          </a:p>
        </p:txBody>
      </p:sp>
      <p:sp>
        <p:nvSpPr>
          <p:cNvPr id="6" name="Date Placeholder 5"/>
          <p:cNvSpPr>
            <a:spLocks noGrp="1"/>
          </p:cNvSpPr>
          <p:nvPr>
            <p:ph type="dt" idx="15"/>
          </p:nvPr>
        </p:nvSpPr>
        <p:spPr/>
        <p:txBody>
          <a:bodyPr/>
          <a:lstStyle/>
          <a:p>
            <a:pPr defTabSz="336947"/>
            <a:r>
              <a:rPr lang="en-US"/>
              <a:t>May 2018</a:t>
            </a:r>
            <a:endParaRPr lang="en-GB" dirty="0"/>
          </a:p>
        </p:txBody>
      </p:sp>
    </p:spTree>
    <p:extLst>
      <p:ext uri="{BB962C8B-B14F-4D97-AF65-F5344CB8AC3E}">
        <p14:creationId xmlns:p14="http://schemas.microsoft.com/office/powerpoint/2010/main" val="3844275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Extremely High throughput (EHT) TIG – Current Main Motion </a:t>
            </a:r>
            <a:r>
              <a:rPr lang="en-US" sz="2400" dirty="0"/>
              <a:t>(after name change)</a:t>
            </a:r>
            <a:endParaRPr lang="en-US" dirty="0"/>
          </a:p>
        </p:txBody>
      </p:sp>
      <p:sp>
        <p:nvSpPr>
          <p:cNvPr id="3" name="Content Placeholder 2"/>
          <p:cNvSpPr>
            <a:spLocks noGrp="1"/>
          </p:cNvSpPr>
          <p:nvPr>
            <p:ph idx="1"/>
          </p:nvPr>
        </p:nvSpPr>
        <p:spPr>
          <a:xfrm>
            <a:off x="685801" y="1830393"/>
            <a:ext cx="7770813" cy="4341808"/>
          </a:xfrm>
        </p:spPr>
        <p:txBody>
          <a:bodyPr/>
          <a:lstStyle/>
          <a:p>
            <a:r>
              <a:rPr lang="en-US" sz="2400" dirty="0"/>
              <a:t>Approve formation of an EHT TIG to initiate discussion on new 802.11 features for bands between 1 and 7.125 GHz:</a:t>
            </a:r>
          </a:p>
          <a:p>
            <a:pPr lvl="1">
              <a:buFont typeface="Arial" panose="020B0604020202020204" pitchFamily="34" charset="0"/>
              <a:buChar char="•"/>
            </a:pPr>
            <a:r>
              <a:rPr lang="en-US" sz="1800" dirty="0"/>
              <a:t>with the primary objective to increase peak throughput</a:t>
            </a:r>
          </a:p>
          <a:p>
            <a:pPr lvl="1">
              <a:buFont typeface="Arial" panose="020B0604020202020204" pitchFamily="34" charset="0"/>
              <a:buChar char="•"/>
            </a:pPr>
            <a:r>
              <a:rPr lang="en-US" sz="1800" dirty="0"/>
              <a:t>candidate features include but are not limited to: 320 MHz bandwidth, multiband aggregation and operation, and 16 spatial streams, as described in </a:t>
            </a:r>
            <a:r>
              <a:rPr lang="en-US" sz="1800" dirty="0">
                <a:hlinkClick r:id="rId2"/>
              </a:rPr>
              <a:t>https://mentor.ieee.org/802.11/dcn/18/11-18-0789-10-0wng-extreme-throughput-802-11.pptx</a:t>
            </a:r>
            <a:r>
              <a:rPr lang="en-US" sz="1800" dirty="0"/>
              <a:t>.</a:t>
            </a:r>
          </a:p>
          <a:p>
            <a:pPr lvl="1">
              <a:buFont typeface="Arial" panose="020B0604020202020204" pitchFamily="34" charset="0"/>
              <a:buChar char="•"/>
            </a:pPr>
            <a:r>
              <a:rPr lang="en-US" sz="1800" dirty="0"/>
              <a:t>To support high throughput applications such as video-over-WLAN, AR and VR</a:t>
            </a:r>
            <a:endParaRPr lang="en-US" sz="1600" dirty="0"/>
          </a:p>
          <a:p>
            <a:r>
              <a:rPr lang="en-US" sz="2000" dirty="0"/>
              <a:t>Moved: Jon Rosdahl</a:t>
            </a:r>
          </a:p>
          <a:p>
            <a:r>
              <a:rPr lang="en-US" sz="2000" dirty="0"/>
              <a:t>2</a:t>
            </a:r>
            <a:r>
              <a:rPr lang="en-US" sz="2000" baseline="30000" dirty="0"/>
              <a:t>nd</a:t>
            </a:r>
            <a:r>
              <a:rPr lang="en-US" sz="2000" dirty="0"/>
              <a:t>: Jonathan Segev</a:t>
            </a:r>
          </a:p>
          <a:p>
            <a:r>
              <a:rPr lang="en-US" sz="2000" dirty="0"/>
              <a:t>Results: 48-3-3</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pPr defTabSz="336947"/>
            <a:r>
              <a:rPr lang="en-GB"/>
              <a:t>Slide </a:t>
            </a:r>
            <a:fld id="{440F5867-744E-4AA6-B0ED-4C44D2DFBB7B}" type="slidenum">
              <a:rPr lang="en-GB" smtClean="0"/>
              <a:pPr defTabSz="336947"/>
              <a:t>8</a:t>
            </a:fld>
            <a:endParaRPr lang="en-GB" dirty="0"/>
          </a:p>
        </p:txBody>
      </p:sp>
      <p:sp>
        <p:nvSpPr>
          <p:cNvPr id="5" name="Footer Placeholder 4"/>
          <p:cNvSpPr>
            <a:spLocks noGrp="1"/>
          </p:cNvSpPr>
          <p:nvPr>
            <p:ph type="ftr" idx="14"/>
          </p:nvPr>
        </p:nvSpPr>
        <p:spPr/>
        <p:txBody>
          <a:bodyPr/>
          <a:lstStyle/>
          <a:p>
            <a:pPr defTabSz="336947"/>
            <a:r>
              <a:rPr lang="en-GB"/>
              <a:t>Jon Rosdahl, Qualcomm</a:t>
            </a:r>
            <a:endParaRPr lang="en-GB" dirty="0"/>
          </a:p>
        </p:txBody>
      </p:sp>
      <p:sp>
        <p:nvSpPr>
          <p:cNvPr id="6" name="Date Placeholder 5"/>
          <p:cNvSpPr>
            <a:spLocks noGrp="1"/>
          </p:cNvSpPr>
          <p:nvPr>
            <p:ph type="dt" idx="15"/>
          </p:nvPr>
        </p:nvSpPr>
        <p:spPr/>
        <p:txBody>
          <a:bodyPr/>
          <a:lstStyle/>
          <a:p>
            <a:pPr defTabSz="336947"/>
            <a:r>
              <a:rPr lang="en-US"/>
              <a:t>May 2018</a:t>
            </a:r>
            <a:endParaRPr lang="en-GB" dirty="0"/>
          </a:p>
        </p:txBody>
      </p:sp>
    </p:spTree>
    <p:extLst>
      <p:ext uri="{BB962C8B-B14F-4D97-AF65-F5344CB8AC3E}">
        <p14:creationId xmlns:p14="http://schemas.microsoft.com/office/powerpoint/2010/main" val="1325059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TotalTime>
  <Words>643</Words>
  <Application>Microsoft Office PowerPoint</Application>
  <PresentationFormat>On-screen Show (4:3)</PresentationFormat>
  <Paragraphs>93</Paragraphs>
  <Slides>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MS Gothic</vt:lpstr>
      <vt:lpstr>Arial</vt:lpstr>
      <vt:lpstr>Times New Roman</vt:lpstr>
      <vt:lpstr>Office Theme</vt:lpstr>
      <vt:lpstr>Microsoft Word 97 - 2003 Document</vt:lpstr>
      <vt:lpstr>XT TIG Timeline Discussion</vt:lpstr>
      <vt:lpstr>Abstract</vt:lpstr>
      <vt:lpstr>PowerPoint Presentation</vt:lpstr>
      <vt:lpstr>Extreme throughput (XT) study group (original Strawpoll wording in WNG)</vt:lpstr>
      <vt:lpstr>Motion to form Extreme throughput (XT) TIG</vt:lpstr>
      <vt:lpstr>Extreme throughput (XT) TIG – Amended Motion</vt:lpstr>
      <vt:lpstr>Extreme throughput (XT) TIG – Current Main Motion</vt:lpstr>
      <vt:lpstr>Extremely High throughput (EHT) TIG – Current Main Motion (after name change)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Jon Rosdahl</dc:creator>
  <cp:lastModifiedBy>Jon Rosdahl</cp:lastModifiedBy>
  <cp:revision>7</cp:revision>
  <cp:lastPrinted>1601-01-01T00:00:00Z</cp:lastPrinted>
  <dcterms:created xsi:type="dcterms:W3CDTF">2018-05-11T06:55:48Z</dcterms:created>
  <dcterms:modified xsi:type="dcterms:W3CDTF">2018-05-11T08:53:43Z</dcterms:modified>
</cp:coreProperties>
</file>