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60" r:id="rId2"/>
  </p:sldMasterIdLst>
  <p:notesMasterIdLst>
    <p:notesMasterId r:id="rId9"/>
  </p:notesMasterIdLst>
  <p:handoutMasterIdLst>
    <p:handoutMasterId r:id="rId10"/>
  </p:handoutMasterIdLst>
  <p:sldIdLst>
    <p:sldId id="256" r:id="rId3"/>
    <p:sldId id="257" r:id="rId4"/>
    <p:sldId id="265" r:id="rId5"/>
    <p:sldId id="266" r:id="rId6"/>
    <p:sldId id="267" r:id="rId7"/>
    <p:sldId id="264" r:id="rId8"/>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043" autoAdjust="0"/>
    <p:restoredTop sz="94660"/>
  </p:normalViewPr>
  <p:slideViewPr>
    <p:cSldViewPr>
      <p:cViewPr varScale="1">
        <p:scale>
          <a:sx n="63" d="100"/>
          <a:sy n="63" d="100"/>
        </p:scale>
        <p:origin x="708" y="78"/>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presProps" Target="presProps.xml"/><Relationship Id="rId5" Type="http://schemas.openxmlformats.org/officeDocument/2006/relationships/slide" Target="slides/slide3.xml"/><Relationship Id="rId15" Type="http://schemas.microsoft.com/office/2015/10/relationships/revisionInfo" Target="revisionInfo.xml"/><Relationship Id="rId10" Type="http://schemas.openxmlformats.org/officeDocument/2006/relationships/handoutMaster" Target="handoutMasters/handoutMaster1.xml"/><Relationship Id="rId4" Type="http://schemas.openxmlformats.org/officeDocument/2006/relationships/slide" Target="slides/slide2.xml"/><Relationship Id="rId9" Type="http://schemas.openxmlformats.org/officeDocument/2006/relationships/notesMaster" Target="notesMasters/notesMaster1.xml"/><Relationship Id="rId14"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802.11-18/0991r0</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May 2018</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Jon Rosdahl, Qualcomm</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802.11-18/0991r0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May 2018</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Jon Rosdahl, Qualcomm</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802.11-18/0991r0</a:t>
            </a:r>
          </a:p>
        </p:txBody>
      </p:sp>
      <p:sp>
        <p:nvSpPr>
          <p:cNvPr id="5" name="Rectangle 3"/>
          <p:cNvSpPr>
            <a:spLocks noGrp="1" noChangeArrowheads="1"/>
          </p:cNvSpPr>
          <p:nvPr>
            <p:ph type="dt"/>
          </p:nvPr>
        </p:nvSpPr>
        <p:spPr>
          <a:ln/>
        </p:spPr>
        <p:txBody>
          <a:bodyPr/>
          <a:lstStyle/>
          <a:p>
            <a:r>
              <a:rPr lang="en-US"/>
              <a:t>May 2018</a:t>
            </a:r>
          </a:p>
        </p:txBody>
      </p:sp>
      <p:sp>
        <p:nvSpPr>
          <p:cNvPr id="6" name="Rectangle 6"/>
          <p:cNvSpPr>
            <a:spLocks noGrp="1" noChangeArrowheads="1"/>
          </p:cNvSpPr>
          <p:nvPr>
            <p:ph type="ftr"/>
          </p:nvPr>
        </p:nvSpPr>
        <p:spPr>
          <a:ln/>
        </p:spPr>
        <p:txBody>
          <a:bodyPr/>
          <a:lstStyle/>
          <a:p>
            <a:r>
              <a:rPr lang="en-US"/>
              <a:t>Jon Rosdahl, Qualcomm</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802.11-18/0991r0</a:t>
            </a:r>
          </a:p>
        </p:txBody>
      </p:sp>
      <p:sp>
        <p:nvSpPr>
          <p:cNvPr id="5" name="Rectangle 3"/>
          <p:cNvSpPr>
            <a:spLocks noGrp="1" noChangeArrowheads="1"/>
          </p:cNvSpPr>
          <p:nvPr>
            <p:ph type="dt"/>
          </p:nvPr>
        </p:nvSpPr>
        <p:spPr>
          <a:ln/>
        </p:spPr>
        <p:txBody>
          <a:bodyPr/>
          <a:lstStyle/>
          <a:p>
            <a:r>
              <a:rPr lang="en-US"/>
              <a:t>May 2018</a:t>
            </a:r>
          </a:p>
        </p:txBody>
      </p:sp>
      <p:sp>
        <p:nvSpPr>
          <p:cNvPr id="6" name="Rectangle 6"/>
          <p:cNvSpPr>
            <a:spLocks noGrp="1" noChangeArrowheads="1"/>
          </p:cNvSpPr>
          <p:nvPr>
            <p:ph type="ftr"/>
          </p:nvPr>
        </p:nvSpPr>
        <p:spPr>
          <a:ln/>
        </p:spPr>
        <p:txBody>
          <a:bodyPr/>
          <a:lstStyle/>
          <a:p>
            <a:r>
              <a:rPr lang="en-US"/>
              <a:t>Jon Rosdahl, Qualcomm</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802.11-18/0991r0</a:t>
            </a:r>
          </a:p>
        </p:txBody>
      </p:sp>
      <p:sp>
        <p:nvSpPr>
          <p:cNvPr id="5" name="Rectangle 3"/>
          <p:cNvSpPr>
            <a:spLocks noGrp="1" noChangeArrowheads="1"/>
          </p:cNvSpPr>
          <p:nvPr>
            <p:ph type="dt"/>
          </p:nvPr>
        </p:nvSpPr>
        <p:spPr>
          <a:ln/>
        </p:spPr>
        <p:txBody>
          <a:bodyPr/>
          <a:lstStyle/>
          <a:p>
            <a:r>
              <a:rPr lang="en-US"/>
              <a:t>May 2018</a:t>
            </a:r>
          </a:p>
        </p:txBody>
      </p:sp>
      <p:sp>
        <p:nvSpPr>
          <p:cNvPr id="6" name="Rectangle 6"/>
          <p:cNvSpPr>
            <a:spLocks noGrp="1" noChangeArrowheads="1"/>
          </p:cNvSpPr>
          <p:nvPr>
            <p:ph type="ftr"/>
          </p:nvPr>
        </p:nvSpPr>
        <p:spPr>
          <a:ln/>
        </p:spPr>
        <p:txBody>
          <a:bodyPr/>
          <a:lstStyle/>
          <a:p>
            <a:r>
              <a:rPr lang="en-US"/>
              <a:t>Jon Rosdahl, Qualcomm</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6</a:t>
            </a:fld>
            <a:endParaRPr lang="en-US"/>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May 2018</a:t>
            </a:r>
            <a:endParaRPr lang="en-GB"/>
          </a:p>
        </p:txBody>
      </p:sp>
      <p:sp>
        <p:nvSpPr>
          <p:cNvPr id="5" name="Footer Placeholder 4"/>
          <p:cNvSpPr>
            <a:spLocks noGrp="1"/>
          </p:cNvSpPr>
          <p:nvPr>
            <p:ph type="ftr" idx="11"/>
          </p:nvPr>
        </p:nvSpPr>
        <p:spPr/>
        <p:txBody>
          <a:bodyPr/>
          <a:lstStyle>
            <a:lvl1pPr>
              <a:defRPr/>
            </a:lvl1pPr>
          </a:lstStyle>
          <a:p>
            <a:r>
              <a:rPr lang="en-GB"/>
              <a:t>Jon Rosdahl, Qualcomm</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7"/>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May 2018</a:t>
            </a:r>
            <a:endParaRPr lang="en-GB"/>
          </a:p>
        </p:txBody>
      </p:sp>
      <p:sp>
        <p:nvSpPr>
          <p:cNvPr id="5" name="Footer Placeholder 4"/>
          <p:cNvSpPr>
            <a:spLocks noGrp="1"/>
          </p:cNvSpPr>
          <p:nvPr>
            <p:ph type="ftr" idx="11"/>
          </p:nvPr>
        </p:nvSpPr>
        <p:spPr/>
        <p:txBody>
          <a:bodyPr/>
          <a:lstStyle>
            <a:lvl1pPr>
              <a:defRPr/>
            </a:lvl1pPr>
          </a:lstStyle>
          <a:p>
            <a:r>
              <a:rPr lang="en-GB"/>
              <a:t>Jon Rosdahl, Qualcomm</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extLst>
      <p:ext uri="{BB962C8B-B14F-4D97-AF65-F5344CB8AC3E}">
        <p14:creationId xmlns:p14="http://schemas.microsoft.com/office/powerpoint/2010/main" val="18216070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5"/>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Jon Rosdahl, Qualcomm</a:t>
            </a:r>
            <a:endParaRPr lang="en-GB" dirty="0"/>
          </a:p>
        </p:txBody>
      </p:sp>
      <p:sp>
        <p:nvSpPr>
          <p:cNvPr id="12" name="Rectangle 3"/>
          <p:cNvSpPr>
            <a:spLocks noGrp="1" noChangeArrowheads="1"/>
          </p:cNvSpPr>
          <p:nvPr>
            <p:ph type="dt" idx="15"/>
          </p:nvPr>
        </p:nvSpPr>
        <p:spPr bwMode="auto">
          <a:xfrm>
            <a:off x="696913"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350" b="1">
                <a:solidFill>
                  <a:srgbClr val="000000"/>
                </a:solidFill>
                <a:cs typeface="Arial Unicode MS" charset="0"/>
              </a:defRPr>
            </a:lvl1pPr>
          </a:lstStyle>
          <a:p>
            <a:r>
              <a:rPr lang="en-US"/>
              <a:t>May 2018</a:t>
            </a:r>
            <a:endParaRPr lang="en-GB" dirty="0"/>
          </a:p>
        </p:txBody>
      </p:sp>
    </p:spTree>
    <p:extLst>
      <p:ext uri="{BB962C8B-B14F-4D97-AF65-F5344CB8AC3E}">
        <p14:creationId xmlns:p14="http://schemas.microsoft.com/office/powerpoint/2010/main" val="418828889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2"/>
            <a:ext cx="7772400" cy="1362075"/>
          </a:xfrm>
        </p:spPr>
        <p:txBody>
          <a:bodyPr anchor="t"/>
          <a:lstStyle>
            <a:lvl1pPr algn="l">
              <a:defRPr sz="3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May 2018</a:t>
            </a:r>
            <a:endParaRPr lang="en-GB"/>
          </a:p>
        </p:txBody>
      </p:sp>
      <p:sp>
        <p:nvSpPr>
          <p:cNvPr id="5" name="Footer Placeholder 4"/>
          <p:cNvSpPr>
            <a:spLocks noGrp="1"/>
          </p:cNvSpPr>
          <p:nvPr>
            <p:ph type="ftr" idx="11"/>
          </p:nvPr>
        </p:nvSpPr>
        <p:spPr/>
        <p:txBody>
          <a:bodyPr/>
          <a:lstStyle>
            <a:lvl1pPr>
              <a:defRPr/>
            </a:lvl1pPr>
          </a:lstStyle>
          <a:p>
            <a:r>
              <a:rPr lang="en-GB"/>
              <a:t>Jon Rosdahl, Qualcomm</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extLst>
      <p:ext uri="{BB962C8B-B14F-4D97-AF65-F5344CB8AC3E}">
        <p14:creationId xmlns:p14="http://schemas.microsoft.com/office/powerpoint/2010/main" val="427357406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1" y="1981201"/>
            <a:ext cx="3808413"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1"/>
            <a:ext cx="381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May 2018</a:t>
            </a:r>
            <a:endParaRPr lang="en-GB"/>
          </a:p>
        </p:txBody>
      </p:sp>
      <p:sp>
        <p:nvSpPr>
          <p:cNvPr id="6" name="Footer Placeholder 5"/>
          <p:cNvSpPr>
            <a:spLocks noGrp="1"/>
          </p:cNvSpPr>
          <p:nvPr>
            <p:ph type="ftr" idx="11"/>
          </p:nvPr>
        </p:nvSpPr>
        <p:spPr/>
        <p:txBody>
          <a:bodyPr/>
          <a:lstStyle>
            <a:lvl1pPr>
              <a:defRPr/>
            </a:lvl1pPr>
          </a:lstStyle>
          <a:p>
            <a:r>
              <a:rPr lang="en-GB"/>
              <a:t>Jon Rosdahl, Qualcomm</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extLst>
      <p:ext uri="{BB962C8B-B14F-4D97-AF65-F5344CB8AC3E}">
        <p14:creationId xmlns:p14="http://schemas.microsoft.com/office/powerpoint/2010/main" val="214723996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6" y="1535113"/>
            <a:ext cx="4041775"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4645026" y="2174875"/>
            <a:ext cx="4041775"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May 2018</a:t>
            </a:r>
            <a:endParaRPr lang="en-GB"/>
          </a:p>
        </p:txBody>
      </p:sp>
      <p:sp>
        <p:nvSpPr>
          <p:cNvPr id="8" name="Footer Placeholder 7"/>
          <p:cNvSpPr>
            <a:spLocks noGrp="1"/>
          </p:cNvSpPr>
          <p:nvPr>
            <p:ph type="ftr" idx="11"/>
          </p:nvPr>
        </p:nvSpPr>
        <p:spPr>
          <a:xfrm>
            <a:off x="5643570" y="6475415"/>
            <a:ext cx="2898768" cy="180975"/>
          </a:xfrm>
        </p:spPr>
        <p:txBody>
          <a:bodyPr/>
          <a:lstStyle>
            <a:lvl1pPr>
              <a:defRPr/>
            </a:lvl1pPr>
          </a:lstStyle>
          <a:p>
            <a:r>
              <a:rPr lang="en-GB"/>
              <a:t>Jon Rosdahl, Qualcomm</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extLst>
      <p:ext uri="{BB962C8B-B14F-4D97-AF65-F5344CB8AC3E}">
        <p14:creationId xmlns:p14="http://schemas.microsoft.com/office/powerpoint/2010/main" val="258445207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May 2018</a:t>
            </a:r>
            <a:endParaRPr lang="en-GB"/>
          </a:p>
        </p:txBody>
      </p:sp>
      <p:sp>
        <p:nvSpPr>
          <p:cNvPr id="4" name="Footer Placeholder 3"/>
          <p:cNvSpPr>
            <a:spLocks noGrp="1"/>
          </p:cNvSpPr>
          <p:nvPr>
            <p:ph type="ftr" idx="11"/>
          </p:nvPr>
        </p:nvSpPr>
        <p:spPr/>
        <p:txBody>
          <a:bodyPr/>
          <a:lstStyle>
            <a:lvl1pPr>
              <a:defRPr/>
            </a:lvl1pPr>
          </a:lstStyle>
          <a:p>
            <a:r>
              <a:rPr lang="en-GB"/>
              <a:t>Jon Rosdahl, Qualcomm</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extLst>
      <p:ext uri="{BB962C8B-B14F-4D97-AF65-F5344CB8AC3E}">
        <p14:creationId xmlns:p14="http://schemas.microsoft.com/office/powerpoint/2010/main" val="52239119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May 2018</a:t>
            </a:r>
            <a:endParaRPr lang="en-GB"/>
          </a:p>
        </p:txBody>
      </p:sp>
      <p:sp>
        <p:nvSpPr>
          <p:cNvPr id="3" name="Footer Placeholder 2"/>
          <p:cNvSpPr>
            <a:spLocks noGrp="1"/>
          </p:cNvSpPr>
          <p:nvPr>
            <p:ph type="ftr" idx="11"/>
          </p:nvPr>
        </p:nvSpPr>
        <p:spPr/>
        <p:txBody>
          <a:bodyPr/>
          <a:lstStyle>
            <a:lvl1pPr>
              <a:defRPr/>
            </a:lvl1pPr>
          </a:lstStyle>
          <a:p>
            <a:r>
              <a:rPr lang="en-GB"/>
              <a:t>Jon Rosdahl, Qualcomm</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extLst>
      <p:ext uri="{BB962C8B-B14F-4D97-AF65-F5344CB8AC3E}">
        <p14:creationId xmlns:p14="http://schemas.microsoft.com/office/powerpoint/2010/main" val="220801460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May 2018</a:t>
            </a:r>
            <a:endParaRPr lang="en-GB"/>
          </a:p>
        </p:txBody>
      </p:sp>
      <p:sp>
        <p:nvSpPr>
          <p:cNvPr id="5" name="Footer Placeholder 4"/>
          <p:cNvSpPr>
            <a:spLocks noGrp="1"/>
          </p:cNvSpPr>
          <p:nvPr>
            <p:ph type="ftr" idx="11"/>
          </p:nvPr>
        </p:nvSpPr>
        <p:spPr/>
        <p:txBody>
          <a:bodyPr/>
          <a:lstStyle>
            <a:lvl1pPr>
              <a:defRPr/>
            </a:lvl1pPr>
          </a:lstStyle>
          <a:p>
            <a:r>
              <a:rPr lang="en-GB"/>
              <a:t>Jon Rosdahl, Qualcomm</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extLst>
      <p:ext uri="{BB962C8B-B14F-4D97-AF65-F5344CB8AC3E}">
        <p14:creationId xmlns:p14="http://schemas.microsoft.com/office/powerpoint/2010/main" val="291382899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1" y="685802"/>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2"/>
            <a:ext cx="56769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May 2018</a:t>
            </a:r>
            <a:endParaRPr lang="en-GB"/>
          </a:p>
        </p:txBody>
      </p:sp>
      <p:sp>
        <p:nvSpPr>
          <p:cNvPr id="5" name="Footer Placeholder 4"/>
          <p:cNvSpPr>
            <a:spLocks noGrp="1"/>
          </p:cNvSpPr>
          <p:nvPr>
            <p:ph type="ftr" idx="11"/>
          </p:nvPr>
        </p:nvSpPr>
        <p:spPr/>
        <p:txBody>
          <a:bodyPr/>
          <a:lstStyle>
            <a:lvl1pPr>
              <a:defRPr/>
            </a:lvl1pPr>
          </a:lstStyle>
          <a:p>
            <a:r>
              <a:rPr lang="en-GB"/>
              <a:t>Jon Rosdahl, Qualcomm</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extLst>
      <p:ext uri="{BB962C8B-B14F-4D97-AF65-F5344CB8AC3E}">
        <p14:creationId xmlns:p14="http://schemas.microsoft.com/office/powerpoint/2010/main" val="18063953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 Rosdahl, Qualcomm</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May 2018</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US"/>
              <a:t>May 2018</a:t>
            </a:r>
            <a:endParaRPr lang="en-GB"/>
          </a:p>
        </p:txBody>
      </p:sp>
      <p:sp>
        <p:nvSpPr>
          <p:cNvPr id="5" name="Footer Placeholder 4"/>
          <p:cNvSpPr>
            <a:spLocks noGrp="1"/>
          </p:cNvSpPr>
          <p:nvPr>
            <p:ph type="ftr" idx="11"/>
          </p:nvPr>
        </p:nvSpPr>
        <p:spPr/>
        <p:txBody>
          <a:bodyPr/>
          <a:lstStyle>
            <a:lvl1pPr>
              <a:defRPr/>
            </a:lvl1pPr>
          </a:lstStyle>
          <a:p>
            <a:r>
              <a:rPr lang="en-GB"/>
              <a:t>Jon Rosdahl, Qualcomm</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May 2018</a:t>
            </a:r>
            <a:endParaRPr lang="en-GB"/>
          </a:p>
        </p:txBody>
      </p:sp>
      <p:sp>
        <p:nvSpPr>
          <p:cNvPr id="6" name="Footer Placeholder 5"/>
          <p:cNvSpPr>
            <a:spLocks noGrp="1"/>
          </p:cNvSpPr>
          <p:nvPr>
            <p:ph type="ftr" idx="11"/>
          </p:nvPr>
        </p:nvSpPr>
        <p:spPr/>
        <p:txBody>
          <a:bodyPr/>
          <a:lstStyle>
            <a:lvl1pPr>
              <a:defRPr/>
            </a:lvl1pPr>
          </a:lstStyle>
          <a:p>
            <a:r>
              <a:rPr lang="en-GB"/>
              <a:t>Jon Rosdahl, Qualcomm</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May 2018</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a:t>Jon Rosdahl, Qualcomm</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May 2018</a:t>
            </a:r>
            <a:endParaRPr lang="en-GB"/>
          </a:p>
        </p:txBody>
      </p:sp>
      <p:sp>
        <p:nvSpPr>
          <p:cNvPr id="4" name="Footer Placeholder 3"/>
          <p:cNvSpPr>
            <a:spLocks noGrp="1"/>
          </p:cNvSpPr>
          <p:nvPr>
            <p:ph type="ftr" idx="11"/>
          </p:nvPr>
        </p:nvSpPr>
        <p:spPr/>
        <p:txBody>
          <a:bodyPr/>
          <a:lstStyle>
            <a:lvl1pPr>
              <a:defRPr/>
            </a:lvl1pPr>
          </a:lstStyle>
          <a:p>
            <a:r>
              <a:rPr lang="en-GB"/>
              <a:t>Jon Rosdahl, Qualcomm</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May 2018</a:t>
            </a:r>
            <a:endParaRPr lang="en-GB"/>
          </a:p>
        </p:txBody>
      </p:sp>
      <p:sp>
        <p:nvSpPr>
          <p:cNvPr id="3" name="Footer Placeholder 2"/>
          <p:cNvSpPr>
            <a:spLocks noGrp="1"/>
          </p:cNvSpPr>
          <p:nvPr>
            <p:ph type="ftr" idx="11"/>
          </p:nvPr>
        </p:nvSpPr>
        <p:spPr/>
        <p:txBody>
          <a:bodyPr/>
          <a:lstStyle>
            <a:lvl1pPr>
              <a:defRPr/>
            </a:lvl1pPr>
          </a:lstStyle>
          <a:p>
            <a:r>
              <a:rPr lang="en-GB"/>
              <a:t>Jon Rosdahl, Qualcomm</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May 2018</a:t>
            </a:r>
            <a:endParaRPr lang="en-GB"/>
          </a:p>
        </p:txBody>
      </p:sp>
      <p:sp>
        <p:nvSpPr>
          <p:cNvPr id="5" name="Footer Placeholder 4"/>
          <p:cNvSpPr>
            <a:spLocks noGrp="1"/>
          </p:cNvSpPr>
          <p:nvPr>
            <p:ph type="ftr" idx="11"/>
          </p:nvPr>
        </p:nvSpPr>
        <p:spPr/>
        <p:txBody>
          <a:bodyPr/>
          <a:lstStyle>
            <a:lvl1pPr>
              <a:defRPr/>
            </a:lvl1pPr>
          </a:lstStyle>
          <a:p>
            <a:r>
              <a:rPr lang="en-GB"/>
              <a:t>Jon Rosdahl, Qualcomm</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May 2018</a:t>
            </a:r>
            <a:endParaRPr lang="en-GB"/>
          </a:p>
        </p:txBody>
      </p:sp>
      <p:sp>
        <p:nvSpPr>
          <p:cNvPr id="5" name="Footer Placeholder 4"/>
          <p:cNvSpPr>
            <a:spLocks noGrp="1"/>
          </p:cNvSpPr>
          <p:nvPr>
            <p:ph type="ftr" idx="11"/>
          </p:nvPr>
        </p:nvSpPr>
        <p:spPr/>
        <p:txBody>
          <a:bodyPr/>
          <a:lstStyle>
            <a:lvl1pPr>
              <a:defRPr/>
            </a:lvl1pPr>
          </a:lstStyle>
          <a:p>
            <a:r>
              <a:rPr lang="en-GB"/>
              <a:t>Jon Rosdahl, Qualcomm</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7.xml"/><Relationship Id="rId3" Type="http://schemas.openxmlformats.org/officeDocument/2006/relationships/slideLayout" Target="../slideLayouts/slideLayout12.xml"/><Relationship Id="rId7" Type="http://schemas.openxmlformats.org/officeDocument/2006/relationships/slideLayout" Target="../slideLayouts/slideLayout16.xml"/><Relationship Id="rId2" Type="http://schemas.openxmlformats.org/officeDocument/2006/relationships/slideLayout" Target="../slideLayouts/slideLayout11.xml"/><Relationship Id="rId1" Type="http://schemas.openxmlformats.org/officeDocument/2006/relationships/slideLayout" Target="../slideLayouts/slideLayout10.xml"/><Relationship Id="rId6" Type="http://schemas.openxmlformats.org/officeDocument/2006/relationships/slideLayout" Target="../slideLayouts/slideLayout15.xml"/><Relationship Id="rId5" Type="http://schemas.openxmlformats.org/officeDocument/2006/relationships/slideLayout" Target="../slideLayouts/slideLayout14.xml"/><Relationship Id="rId10" Type="http://schemas.openxmlformats.org/officeDocument/2006/relationships/theme" Target="../theme/theme2.xml"/><Relationship Id="rId4" Type="http://schemas.openxmlformats.org/officeDocument/2006/relationships/slideLayout" Target="../slideLayouts/slideLayout13.xml"/><Relationship Id="rId9" Type="http://schemas.openxmlformats.org/officeDocument/2006/relationships/slideLayout" Target="../slideLayouts/slideLayout1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May 2018</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 Rosdahl, Qualcomm</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802.11-18/0991r0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1" y="685802"/>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1" y="1981201"/>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3"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350" b="1">
                <a:solidFill>
                  <a:srgbClr val="000000"/>
                </a:solidFill>
                <a:cs typeface="Arial Unicode MS" charset="0"/>
              </a:defRPr>
            </a:lvl1pPr>
          </a:lstStyle>
          <a:p>
            <a:r>
              <a:rPr lang="en-US"/>
              <a:t>May 2018</a:t>
            </a:r>
            <a:endParaRPr lang="en-GB" dirty="0"/>
          </a:p>
        </p:txBody>
      </p:sp>
      <p:sp>
        <p:nvSpPr>
          <p:cNvPr id="1028" name="Rectangle 4"/>
          <p:cNvSpPr>
            <a:spLocks noGrp="1" noChangeArrowheads="1"/>
          </p:cNvSpPr>
          <p:nvPr>
            <p:ph type="ftr"/>
          </p:nvPr>
        </p:nvSpPr>
        <p:spPr bwMode="auto">
          <a:xfrm>
            <a:off x="5357818" y="6475415"/>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Jon Rosdahl, Qualcomm</a:t>
            </a:r>
            <a:endParaRPr lang="en-GB" dirty="0"/>
          </a:p>
        </p:txBody>
      </p:sp>
      <p:sp>
        <p:nvSpPr>
          <p:cNvPr id="1029" name="Rectangle 5"/>
          <p:cNvSpPr>
            <a:spLocks noGrp="1" noChangeArrowheads="1"/>
          </p:cNvSpPr>
          <p:nvPr>
            <p:ph type="sldNum"/>
          </p:nvPr>
        </p:nvSpPr>
        <p:spPr bwMode="auto">
          <a:xfrm>
            <a:off x="4344989" y="6475415"/>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sz="1800"/>
          </a:p>
        </p:txBody>
      </p:sp>
      <p:sp>
        <p:nvSpPr>
          <p:cNvPr id="1031" name="Rectangle 7"/>
          <p:cNvSpPr>
            <a:spLocks noChangeArrowheads="1"/>
          </p:cNvSpPr>
          <p:nvPr/>
        </p:nvSpPr>
        <p:spPr bwMode="auto">
          <a:xfrm>
            <a:off x="684214" y="6475414"/>
            <a:ext cx="538609" cy="138499"/>
          </a:xfrm>
          <a:prstGeom prst="rect">
            <a:avLst/>
          </a:prstGeom>
          <a:noFill/>
          <a:ln w="9525">
            <a:noFill/>
            <a:round/>
            <a:headEnd/>
            <a:tailEnd/>
          </a:ln>
          <a:effectLst/>
        </p:spPr>
        <p:txBody>
          <a:bodyPr wrap="none" lIns="0" tIns="0" rIns="0" bIns="0">
            <a:spAutoFit/>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9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sz="1800"/>
          </a:p>
        </p:txBody>
      </p:sp>
      <p:sp>
        <p:nvSpPr>
          <p:cNvPr id="10" name="Date Placeholder 3"/>
          <p:cNvSpPr txBox="1">
            <a:spLocks/>
          </p:cNvSpPr>
          <p:nvPr userDrawn="1"/>
        </p:nvSpPr>
        <p:spPr bwMode="auto">
          <a:xfrm>
            <a:off x="5000629"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336947"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35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802.11-17/xxxxr0</a:t>
            </a:r>
          </a:p>
        </p:txBody>
      </p:sp>
    </p:spTree>
    <p:extLst>
      <p:ext uri="{BB962C8B-B14F-4D97-AF65-F5344CB8AC3E}">
        <p14:creationId xmlns:p14="http://schemas.microsoft.com/office/powerpoint/2010/main" val="245800673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Lst>
  <p:hf hdr="0"/>
  <p:txStyles>
    <p:titleStyle>
      <a:lvl1pPr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mj-lt"/>
          <a:ea typeface="+mj-ea"/>
          <a:cs typeface="+mj-cs"/>
        </a:defRPr>
      </a:lvl1pPr>
      <a:lvl2pPr marL="557213" indent="-214313"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2pPr>
      <a:lvl3pPr marL="8572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3pPr>
      <a:lvl4pPr marL="12001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4pPr>
      <a:lvl5pPr marL="15430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5pPr>
      <a:lvl6pPr marL="18859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6pPr>
      <a:lvl7pPr marL="22288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7pPr>
      <a:lvl8pPr marL="25717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8pPr>
      <a:lvl9pPr marL="29146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9pPr>
    </p:titleStyle>
    <p:bodyStyle>
      <a:lvl1pPr marL="257175" indent="-257175" algn="l" defTabSz="336947" rtl="0" eaLnBrk="1" fontAlgn="base" hangingPunct="1">
        <a:spcBef>
          <a:spcPts val="450"/>
        </a:spcBef>
        <a:spcAft>
          <a:spcPct val="0"/>
        </a:spcAft>
        <a:buClr>
          <a:srgbClr val="000000"/>
        </a:buClr>
        <a:buSzPct val="100000"/>
        <a:buFont typeface="Times New Roman" pitchFamily="16" charset="0"/>
        <a:defRPr sz="1800" b="1">
          <a:solidFill>
            <a:srgbClr val="000000"/>
          </a:solidFill>
          <a:latin typeface="+mn-lt"/>
          <a:ea typeface="+mn-ea"/>
          <a:cs typeface="+mn-cs"/>
        </a:defRPr>
      </a:lvl1pPr>
      <a:lvl2pPr marL="557213" indent="-214313" algn="l" defTabSz="336947" rtl="0" eaLnBrk="1" fontAlgn="base" hangingPunct="1">
        <a:spcBef>
          <a:spcPts val="375"/>
        </a:spcBef>
        <a:spcAft>
          <a:spcPct val="0"/>
        </a:spcAft>
        <a:buClr>
          <a:srgbClr val="000000"/>
        </a:buClr>
        <a:buSzPct val="100000"/>
        <a:buFont typeface="Times New Roman" pitchFamily="16" charset="0"/>
        <a:defRPr sz="1500">
          <a:solidFill>
            <a:srgbClr val="000000"/>
          </a:solidFill>
          <a:latin typeface="+mn-lt"/>
          <a:ea typeface="+mn-ea"/>
        </a:defRPr>
      </a:lvl2pPr>
      <a:lvl3pPr marL="857250" indent="-171450" algn="l" defTabSz="336947" rtl="0" eaLnBrk="1" fontAlgn="base" hangingPunct="1">
        <a:spcBef>
          <a:spcPts val="338"/>
        </a:spcBef>
        <a:spcAft>
          <a:spcPct val="0"/>
        </a:spcAft>
        <a:buClr>
          <a:srgbClr val="000000"/>
        </a:buClr>
        <a:buSzPct val="100000"/>
        <a:buFont typeface="Times New Roman" pitchFamily="16" charset="0"/>
        <a:defRPr>
          <a:solidFill>
            <a:srgbClr val="000000"/>
          </a:solidFill>
          <a:latin typeface="+mn-lt"/>
          <a:ea typeface="+mn-ea"/>
        </a:defRPr>
      </a:lvl3pPr>
      <a:lvl4pPr marL="12001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4pPr>
      <a:lvl5pPr marL="15430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5pPr>
      <a:lvl6pPr marL="18859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6pPr>
      <a:lvl7pPr marL="22288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7pPr>
      <a:lvl8pPr marL="25717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8pPr>
      <a:lvl9pPr marL="29146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mentor.ieee.org/802.11/dcn/18/11-18-0789-10-0wng-extreme-throughput-802-11.pptx" TargetMode="External"/><Relationship Id="rId1" Type="http://schemas.openxmlformats.org/officeDocument/2006/relationships/slideLayout" Target="../slideLayouts/slideLayout1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t>May 2018</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a:t>Jon Rosdahl, Qualcomm</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XT TIG Timeline Discussion</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2018-05-10</a:t>
            </a:r>
          </a:p>
        </p:txBody>
      </p:sp>
      <p:graphicFrame>
        <p:nvGraphicFramePr>
          <p:cNvPr id="3075" name="Object 3"/>
          <p:cNvGraphicFramePr>
            <a:graphicFrameLocks noChangeAspect="1"/>
          </p:cNvGraphicFramePr>
          <p:nvPr>
            <p:extLst>
              <p:ext uri="{D42A27DB-BD31-4B8C-83A1-F6EECF244321}">
                <p14:modId xmlns:p14="http://schemas.microsoft.com/office/powerpoint/2010/main" val="2524423236"/>
              </p:ext>
            </p:extLst>
          </p:nvPr>
        </p:nvGraphicFramePr>
        <p:xfrm>
          <a:off x="517525" y="2278063"/>
          <a:ext cx="8056563" cy="2673350"/>
        </p:xfrm>
        <a:graphic>
          <a:graphicData uri="http://schemas.openxmlformats.org/presentationml/2006/ole">
            <mc:AlternateContent xmlns:mc="http://schemas.openxmlformats.org/markup-compatibility/2006">
              <mc:Choice xmlns:v="urn:schemas-microsoft-com:vml" Requires="v">
                <p:oleObj spid="_x0000_s3079" name="Document" r:id="rId4" imgW="8248712" imgH="2756611" progId="Word.Document.8">
                  <p:embed/>
                </p:oleObj>
              </mc:Choice>
              <mc:Fallback>
                <p:oleObj name="Document" r:id="rId4" imgW="8248712" imgH="2756611" progId="Word.Document.8">
                  <p:embed/>
                  <p:pic>
                    <p:nvPicPr>
                      <p:cNvPr id="0" name="Picture 3"/>
                      <p:cNvPicPr>
                        <a:picLocks noChangeAspect="1" noChangeArrowheads="1"/>
                      </p:cNvPicPr>
                      <p:nvPr/>
                    </p:nvPicPr>
                    <p:blipFill>
                      <a:blip r:embed="rId5"/>
                      <a:srcRect/>
                      <a:stretch>
                        <a:fillRect/>
                      </a:stretch>
                    </p:blipFill>
                    <p:spPr bwMode="auto">
                      <a:xfrm>
                        <a:off x="517525" y="2278063"/>
                        <a:ext cx="8056563" cy="267335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a:t>May 2018</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a:t>Jon Rosdahl, Qualcomm</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type="body" idx="1"/>
          </p:nvPr>
        </p:nvSpPr>
        <p:spPr>
          <a:xfrm>
            <a:off x="685800" y="1981200"/>
            <a:ext cx="7772400" cy="4114800"/>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Discussion on the possible timeline for creating a PAR/CSD in the most efficient time.</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4A176CC-529A-4B7B-A86C-9030FB89E4E9}"/>
              </a:ext>
            </a:extLst>
          </p:cNvPr>
          <p:cNvSpPr>
            <a:spLocks noGrp="1"/>
          </p:cNvSpPr>
          <p:nvPr>
            <p:ph idx="1"/>
          </p:nvPr>
        </p:nvSpPr>
        <p:spPr>
          <a:xfrm>
            <a:off x="723899" y="838200"/>
            <a:ext cx="7770813" cy="3781259"/>
          </a:xfrm>
        </p:spPr>
        <p:txBody>
          <a:bodyPr/>
          <a:lstStyle/>
          <a:p>
            <a:r>
              <a:rPr lang="en-US" dirty="0"/>
              <a:t>Best Possible Timeline:</a:t>
            </a:r>
          </a:p>
          <a:p>
            <a:r>
              <a:rPr lang="en-US" dirty="0"/>
              <a:t>1. Motion TIG May WG Closing Plenary </a:t>
            </a:r>
          </a:p>
          <a:p>
            <a:r>
              <a:rPr lang="en-US" dirty="0"/>
              <a:t>2. Motion SG July in WG Closing plenary </a:t>
            </a:r>
          </a:p>
          <a:p>
            <a:r>
              <a:rPr lang="en-US" dirty="0"/>
              <a:t>3. Motion PAR/CSD in Sept. WG Closing Plenary</a:t>
            </a:r>
          </a:p>
          <a:p>
            <a:r>
              <a:rPr lang="en-US" dirty="0"/>
              <a:t>4. Post to 802 EC Agenda (due Oct 5)</a:t>
            </a:r>
          </a:p>
          <a:p>
            <a:r>
              <a:rPr lang="en-US" dirty="0"/>
              <a:t>5. </a:t>
            </a:r>
            <a:r>
              <a:rPr lang="en-US" dirty="0" err="1"/>
              <a:t>PrePost</a:t>
            </a:r>
            <a:r>
              <a:rPr lang="en-US" dirty="0"/>
              <a:t> to </a:t>
            </a:r>
            <a:r>
              <a:rPr lang="en-US" dirty="0" err="1"/>
              <a:t>NesCom</a:t>
            </a:r>
            <a:r>
              <a:rPr lang="en-US" dirty="0"/>
              <a:t> Agenda by Oct. 15.</a:t>
            </a:r>
          </a:p>
          <a:p>
            <a:r>
              <a:rPr lang="en-US" dirty="0"/>
              <a:t>6. 802 Plenary process PAR comments in November Plenary</a:t>
            </a:r>
          </a:p>
          <a:p>
            <a:r>
              <a:rPr lang="en-US" dirty="0"/>
              <a:t>7. WG final approval  of PAR Nov 2018</a:t>
            </a:r>
          </a:p>
          <a:p>
            <a:r>
              <a:rPr lang="en-US" dirty="0"/>
              <a:t>8. 802 EC Approval of PAR Nov 2018</a:t>
            </a:r>
          </a:p>
          <a:p>
            <a:r>
              <a:rPr lang="en-US" dirty="0"/>
              <a:t>9. SASB/</a:t>
            </a:r>
            <a:r>
              <a:rPr lang="en-US" dirty="0" err="1"/>
              <a:t>NesCom</a:t>
            </a:r>
            <a:r>
              <a:rPr lang="en-US" dirty="0"/>
              <a:t> approval of PAR in December 2018</a:t>
            </a:r>
          </a:p>
          <a:p>
            <a:r>
              <a:rPr lang="en-US" dirty="0"/>
              <a:t>10. Task Group first </a:t>
            </a:r>
            <a:r>
              <a:rPr lang="en-US" dirty="0" err="1"/>
              <a:t>mtg</a:t>
            </a:r>
            <a:r>
              <a:rPr lang="en-US" dirty="0"/>
              <a:t> January 2019</a:t>
            </a:r>
          </a:p>
          <a:p>
            <a:r>
              <a:rPr lang="en-US" dirty="0"/>
              <a:t> </a:t>
            </a:r>
          </a:p>
          <a:p>
            <a:endParaRPr lang="en-US" dirty="0"/>
          </a:p>
        </p:txBody>
      </p:sp>
      <p:sp>
        <p:nvSpPr>
          <p:cNvPr id="4" name="Date Placeholder 3">
            <a:extLst>
              <a:ext uri="{FF2B5EF4-FFF2-40B4-BE49-F238E27FC236}">
                <a16:creationId xmlns:a16="http://schemas.microsoft.com/office/drawing/2014/main" id="{C48A1BAD-FCF2-45A6-89B5-A01EAA03F6B3}"/>
              </a:ext>
            </a:extLst>
          </p:cNvPr>
          <p:cNvSpPr>
            <a:spLocks noGrp="1"/>
          </p:cNvSpPr>
          <p:nvPr>
            <p:ph type="dt" idx="10"/>
          </p:nvPr>
        </p:nvSpPr>
        <p:spPr/>
        <p:txBody>
          <a:bodyPr/>
          <a:lstStyle/>
          <a:p>
            <a:r>
              <a:rPr lang="en-US"/>
              <a:t>May 2018</a:t>
            </a:r>
            <a:endParaRPr lang="en-GB" dirty="0"/>
          </a:p>
        </p:txBody>
      </p:sp>
      <p:sp>
        <p:nvSpPr>
          <p:cNvPr id="5" name="Footer Placeholder 4">
            <a:extLst>
              <a:ext uri="{FF2B5EF4-FFF2-40B4-BE49-F238E27FC236}">
                <a16:creationId xmlns:a16="http://schemas.microsoft.com/office/drawing/2014/main" id="{A1D91C5E-3646-402D-B159-84D42D3438E1}"/>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C8B347EE-3FFC-4A31-A5E2-1B0F20A6EDF8}"/>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Tree>
    <p:extLst>
      <p:ext uri="{BB962C8B-B14F-4D97-AF65-F5344CB8AC3E}">
        <p14:creationId xmlns:p14="http://schemas.microsoft.com/office/powerpoint/2010/main" val="9679095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Extreme throughput (XT) TIG</a:t>
            </a:r>
          </a:p>
        </p:txBody>
      </p:sp>
      <p:sp>
        <p:nvSpPr>
          <p:cNvPr id="3" name="Content Placeholder 2"/>
          <p:cNvSpPr>
            <a:spLocks noGrp="1"/>
          </p:cNvSpPr>
          <p:nvPr>
            <p:ph idx="1"/>
          </p:nvPr>
        </p:nvSpPr>
        <p:spPr/>
        <p:txBody>
          <a:bodyPr/>
          <a:lstStyle/>
          <a:p>
            <a:r>
              <a:rPr lang="en-US" dirty="0"/>
              <a:t>Approve formation of an XT TIG to initiate discussion on new 802.11 features for bands between 1 and 7.125 GHz:</a:t>
            </a:r>
          </a:p>
          <a:p>
            <a:pPr lvl="1">
              <a:buFont typeface="Arial" panose="020B0604020202020204" pitchFamily="34" charset="0"/>
              <a:buChar char="•"/>
            </a:pPr>
            <a:r>
              <a:rPr lang="en-US" dirty="0"/>
              <a:t>with the primary objective to increase peak throughput</a:t>
            </a:r>
          </a:p>
          <a:p>
            <a:pPr lvl="1">
              <a:buFont typeface="Arial" panose="020B0604020202020204" pitchFamily="34" charset="0"/>
              <a:buChar char="•"/>
            </a:pPr>
            <a:r>
              <a:rPr lang="en-US" dirty="0"/>
              <a:t>candidate features include: 320 MHz bandwidth, multiband aggregation and operation, and 16 spatial streams, as described in </a:t>
            </a:r>
            <a:r>
              <a:rPr lang="en-US" dirty="0">
                <a:hlinkClick r:id="rId2"/>
              </a:rPr>
              <a:t>https://mentor.ieee.org/802.11/dcn/18/11-18-0789-10-0wng-extreme-throughput-802-11.pptx</a:t>
            </a:r>
            <a:r>
              <a:rPr lang="en-US" dirty="0"/>
              <a:t>.</a:t>
            </a:r>
          </a:p>
          <a:p>
            <a:pPr lvl="1">
              <a:buFont typeface="Arial" panose="020B0604020202020204" pitchFamily="34" charset="0"/>
              <a:buChar char="•"/>
            </a:pPr>
            <a:r>
              <a:rPr lang="en-US" dirty="0"/>
              <a:t>To support high throughput applications such as video-over-WLAN, AR and VR</a:t>
            </a:r>
          </a:p>
          <a:p>
            <a:pPr lvl="1">
              <a:buFont typeface="Arial" panose="020B0604020202020204" pitchFamily="34" charset="0"/>
              <a:buChar char="•"/>
            </a:pPr>
            <a:endParaRPr lang="en-US" dirty="0"/>
          </a:p>
          <a:p>
            <a:endParaRPr lang="en-US" dirty="0"/>
          </a:p>
        </p:txBody>
      </p:sp>
      <p:sp>
        <p:nvSpPr>
          <p:cNvPr id="4" name="Slide Number Placeholder 3"/>
          <p:cNvSpPr>
            <a:spLocks noGrp="1"/>
          </p:cNvSpPr>
          <p:nvPr>
            <p:ph type="sldNum" idx="12"/>
          </p:nvPr>
        </p:nvSpPr>
        <p:spPr/>
        <p:txBody>
          <a:bodyPr/>
          <a:lstStyle/>
          <a:p>
            <a:pPr defTabSz="336947"/>
            <a:r>
              <a:rPr lang="en-GB"/>
              <a:t>Slide </a:t>
            </a:r>
            <a:fld id="{440F5867-744E-4AA6-B0ED-4C44D2DFBB7B}" type="slidenum">
              <a:rPr lang="en-GB"/>
              <a:pPr defTabSz="336947"/>
              <a:t>4</a:t>
            </a:fld>
            <a:endParaRPr lang="en-GB" dirty="0"/>
          </a:p>
        </p:txBody>
      </p:sp>
      <p:sp>
        <p:nvSpPr>
          <p:cNvPr id="5" name="Footer Placeholder 4"/>
          <p:cNvSpPr>
            <a:spLocks noGrp="1"/>
          </p:cNvSpPr>
          <p:nvPr>
            <p:ph type="ftr" idx="14"/>
          </p:nvPr>
        </p:nvSpPr>
        <p:spPr/>
        <p:txBody>
          <a:bodyPr/>
          <a:lstStyle/>
          <a:p>
            <a:pPr defTabSz="336947"/>
            <a:r>
              <a:rPr lang="en-GB"/>
              <a:t>Jon Rosdahl, Qualcomm</a:t>
            </a:r>
            <a:endParaRPr lang="en-GB" dirty="0"/>
          </a:p>
        </p:txBody>
      </p:sp>
      <p:sp>
        <p:nvSpPr>
          <p:cNvPr id="6" name="Date Placeholder 5"/>
          <p:cNvSpPr>
            <a:spLocks noGrp="1"/>
          </p:cNvSpPr>
          <p:nvPr>
            <p:ph type="dt" idx="15"/>
          </p:nvPr>
        </p:nvSpPr>
        <p:spPr/>
        <p:txBody>
          <a:bodyPr/>
          <a:lstStyle/>
          <a:p>
            <a:pPr defTabSz="336947"/>
            <a:r>
              <a:rPr lang="en-US"/>
              <a:t>May 2018</a:t>
            </a:r>
            <a:endParaRPr lang="en-GB" dirty="0"/>
          </a:p>
        </p:txBody>
      </p:sp>
    </p:spTree>
    <p:extLst>
      <p:ext uri="{BB962C8B-B14F-4D97-AF65-F5344CB8AC3E}">
        <p14:creationId xmlns:p14="http://schemas.microsoft.com/office/powerpoint/2010/main" val="1055252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Extreme throughput (XT) study group</a:t>
            </a:r>
            <a:br>
              <a:rPr lang="en-US" dirty="0"/>
            </a:br>
            <a:r>
              <a:rPr lang="en-US" dirty="0"/>
              <a:t>(original motion wording in WNG)</a:t>
            </a:r>
          </a:p>
        </p:txBody>
      </p:sp>
      <p:sp>
        <p:nvSpPr>
          <p:cNvPr id="3" name="Content Placeholder 2"/>
          <p:cNvSpPr>
            <a:spLocks noGrp="1"/>
          </p:cNvSpPr>
          <p:nvPr>
            <p:ph idx="1"/>
          </p:nvPr>
        </p:nvSpPr>
        <p:spPr>
          <a:xfrm>
            <a:off x="685801" y="2343151"/>
            <a:ext cx="7770813" cy="3257549"/>
          </a:xfrm>
        </p:spPr>
        <p:txBody>
          <a:bodyPr/>
          <a:lstStyle/>
          <a:p>
            <a:r>
              <a:rPr lang="en-US" sz="1200" dirty="0"/>
              <a:t>Request approval by IEEE 802 LMSC to form an 802.11 Study Group with the intent of creating a PAR and CSD to define new features of 802.11 on bands between 1 and 7.125 GHz with the primary objective to increase peak throughput with the following candidate features: 320MHz bandwidth, multiband aggregation and operation, and 16 spatial streams, as described in https://mentor.ieee.org/802.11/dcn/18/11-18-0789-10-0wng-extreme-throughput-802-11.pptx. In addition,</a:t>
            </a:r>
          </a:p>
          <a:p>
            <a:r>
              <a:rPr lang="en-US" sz="1200" dirty="0"/>
              <a:t>-	The study group will discuss high throughput applications such as video-over-WLAN, AR and VR</a:t>
            </a:r>
          </a:p>
          <a:p>
            <a:r>
              <a:rPr lang="en-US" sz="1200" dirty="0"/>
              <a:t>-	The study group may discuss additional objectives and features. Final set of features shall be determined within 6-months, which should be also the maximum duration of study group.</a:t>
            </a:r>
          </a:p>
          <a:p>
            <a:r>
              <a:rPr lang="en-US" sz="1200" dirty="0"/>
              <a:t>-	The study group may define procedural enhancements to make 802.11 standards development more efficient and scalable.</a:t>
            </a:r>
          </a:p>
          <a:p>
            <a:endParaRPr lang="en-US" sz="1200" dirty="0"/>
          </a:p>
          <a:p>
            <a:r>
              <a:rPr lang="en-US" sz="1200" dirty="0"/>
              <a:t>Approve formation of an XT TIG to initiate discussion on XT study group during the July meeting, before approval by IEEE 802 LMSC. The TIG will transition into XT study group after the EC meeting (pending EC approval).</a:t>
            </a:r>
          </a:p>
          <a:p>
            <a:endParaRPr lang="en-US" sz="1200" dirty="0"/>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Jon Rosdahl, Qualcomm</a:t>
            </a:r>
            <a:endParaRPr lang="en-GB" dirty="0"/>
          </a:p>
        </p:txBody>
      </p:sp>
      <p:sp>
        <p:nvSpPr>
          <p:cNvPr id="6" name="Date Placeholder 5"/>
          <p:cNvSpPr>
            <a:spLocks noGrp="1"/>
          </p:cNvSpPr>
          <p:nvPr>
            <p:ph type="dt" idx="15"/>
          </p:nvPr>
        </p:nvSpPr>
        <p:spPr/>
        <p:txBody>
          <a:bodyPr/>
          <a:lstStyle/>
          <a:p>
            <a:r>
              <a:rPr lang="en-US"/>
              <a:t>May 2018</a:t>
            </a:r>
            <a:endParaRPr lang="en-GB" dirty="0"/>
          </a:p>
        </p:txBody>
      </p:sp>
    </p:spTree>
    <p:extLst>
      <p:ext uri="{BB962C8B-B14F-4D97-AF65-F5344CB8AC3E}">
        <p14:creationId xmlns:p14="http://schemas.microsoft.com/office/powerpoint/2010/main" val="31068376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a:t>May 2018</a:t>
            </a:r>
            <a:endParaRPr lang="en-GB"/>
          </a:p>
        </p:txBody>
      </p:sp>
      <p:sp>
        <p:nvSpPr>
          <p:cNvPr id="5" name="Footer Placeholder 4"/>
          <p:cNvSpPr>
            <a:spLocks noGrp="1"/>
          </p:cNvSpPr>
          <p:nvPr>
            <p:ph type="ftr" idx="14"/>
          </p:nvPr>
        </p:nvSpPr>
        <p:spPr>
          <a:xfrm>
            <a:off x="6215074" y="6475413"/>
            <a:ext cx="2327264" cy="180975"/>
          </a:xfrm>
        </p:spPr>
        <p:txBody>
          <a:bodyPr/>
          <a:lstStyle/>
          <a:p>
            <a:r>
              <a:rPr lang="en-GB"/>
              <a:t>Jon Rosdahl, Qualcomm</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6</a:t>
            </a:fld>
            <a:endParaRPr lang="en-GB"/>
          </a:p>
        </p:txBody>
      </p:sp>
      <p:sp>
        <p:nvSpPr>
          <p:cNvPr id="1126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11266" name="Rectangle 2"/>
          <p:cNvSpPr>
            <a:spLocks noGrp="1" noChangeArrowheads="1"/>
          </p:cNvSpPr>
          <p:nvPr>
            <p:ph type="body" idx="1"/>
          </p:nvPr>
        </p:nvSpPr>
        <p:spPr>
          <a:xfrm>
            <a:off x="685800" y="1981200"/>
            <a:ext cx="7772400" cy="4208463"/>
          </a:xfrm>
          <a:ln/>
        </p:spPr>
        <p:txBody>
          <a:bodyPr/>
          <a:lstStyle/>
          <a:p>
            <a:endParaRPr lang="en-US"/>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1_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lace presentation subject title text here].potx" id="{9F2EEA62-9711-4D79-A2F1-C9EE3C92C099}" vid="{BDB7B821-D8C8-422B-824F-241F074B2013}"/>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70</TotalTime>
  <Words>299</Words>
  <Application>Microsoft Office PowerPoint</Application>
  <PresentationFormat>On-screen Show (4:3)</PresentationFormat>
  <Paragraphs>60</Paragraphs>
  <Slides>6</Slides>
  <Notes>3</Notes>
  <HiddenSlides>0</HiddenSlides>
  <MMClips>0</MMClips>
  <ScaleCrop>false</ScaleCrop>
  <HeadingPairs>
    <vt:vector size="8" baseType="variant">
      <vt:variant>
        <vt:lpstr>Fonts Used</vt:lpstr>
      </vt:variant>
      <vt:variant>
        <vt:i4>4</vt:i4>
      </vt:variant>
      <vt:variant>
        <vt:lpstr>Theme</vt:lpstr>
      </vt:variant>
      <vt:variant>
        <vt:i4>2</vt:i4>
      </vt:variant>
      <vt:variant>
        <vt:lpstr>Embedded OLE Servers</vt:lpstr>
      </vt:variant>
      <vt:variant>
        <vt:i4>1</vt:i4>
      </vt:variant>
      <vt:variant>
        <vt:lpstr>Slide Titles</vt:lpstr>
      </vt:variant>
      <vt:variant>
        <vt:i4>6</vt:i4>
      </vt:variant>
    </vt:vector>
  </HeadingPairs>
  <TitlesOfParts>
    <vt:vector size="13" baseType="lpstr">
      <vt:lpstr>Arial Unicode MS</vt:lpstr>
      <vt:lpstr>MS Gothic</vt:lpstr>
      <vt:lpstr>Arial</vt:lpstr>
      <vt:lpstr>Times New Roman</vt:lpstr>
      <vt:lpstr>Office Theme</vt:lpstr>
      <vt:lpstr>1_Office Theme</vt:lpstr>
      <vt:lpstr>Microsoft Word 97 - 2003 Document</vt:lpstr>
      <vt:lpstr>XT TIG Timeline Discussion</vt:lpstr>
      <vt:lpstr>Abstract</vt:lpstr>
      <vt:lpstr>PowerPoint Presentation</vt:lpstr>
      <vt:lpstr>Extreme throughput (XT) TIG</vt:lpstr>
      <vt:lpstr>Extreme throughput (XT) study group (original motion wording in WNG)</vt:lpstr>
      <vt:lpstr>References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Jon Rosdahl</dc:creator>
  <cp:lastModifiedBy>Jon Rosdahl</cp:lastModifiedBy>
  <cp:revision>3</cp:revision>
  <cp:lastPrinted>1601-01-01T00:00:00Z</cp:lastPrinted>
  <dcterms:created xsi:type="dcterms:W3CDTF">2018-05-11T06:55:48Z</dcterms:created>
  <dcterms:modified xsi:type="dcterms:W3CDTF">2018-05-11T08:06:31Z</dcterms:modified>
</cp:coreProperties>
</file>