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8" r:id="rId26"/>
    <p:sldId id="440" r:id="rId27"/>
    <p:sldId id="439" r:id="rId28"/>
    <p:sldId id="436" r:id="rId29"/>
    <p:sldId id="437" r:id="rId30"/>
    <p:sldId id="285" r:id="rId31"/>
    <p:sldId id="461" r:id="rId32"/>
    <p:sldId id="462" r:id="rId33"/>
    <p:sldId id="463" r:id="rId34"/>
    <p:sldId id="286" r:id="rId35"/>
    <p:sldId id="287" r:id="rId36"/>
    <p:sldId id="290" r:id="rId37"/>
    <p:sldId id="289" r:id="rId38"/>
    <p:sldId id="322" r:id="rId39"/>
    <p:sldId id="397" r:id="rId40"/>
    <p:sldId id="404" r:id="rId41"/>
    <p:sldId id="327" r:id="rId42"/>
    <p:sldId id="464" r:id="rId43"/>
    <p:sldId id="465" r:id="rId44"/>
    <p:sldId id="466" r:id="rId45"/>
    <p:sldId id="467" r:id="rId46"/>
    <p:sldId id="469" r:id="rId47"/>
    <p:sldId id="470" r:id="rId48"/>
    <p:sldId id="468" r:id="rId49"/>
    <p:sldId id="471" r:id="rId50"/>
    <p:sldId id="472" r:id="rId51"/>
    <p:sldId id="304" r:id="rId52"/>
    <p:sldId id="308" r:id="rId53"/>
    <p:sldId id="306" r:id="rId54"/>
    <p:sldId id="330" r:id="rId55"/>
    <p:sldId id="305" r:id="rId56"/>
    <p:sldId id="328" r:id="rId57"/>
    <p:sldId id="417" r:id="rId58"/>
    <p:sldId id="499" r:id="rId59"/>
    <p:sldId id="500" r:id="rId60"/>
    <p:sldId id="501" r:id="rId61"/>
    <p:sldId id="325" r:id="rId62"/>
    <p:sldId id="326" r:id="rId63"/>
    <p:sldId id="389" r:id="rId64"/>
    <p:sldId id="390" r:id="rId65"/>
    <p:sldId id="391" r:id="rId66"/>
    <p:sldId id="481" r:id="rId67"/>
    <p:sldId id="502" r:id="rId68"/>
    <p:sldId id="503" r:id="rId69"/>
    <p:sldId id="505" r:id="rId70"/>
    <p:sldId id="504" r:id="rId71"/>
    <p:sldId id="506" r:id="rId72"/>
    <p:sldId id="479" r:id="rId73"/>
    <p:sldId id="480" r:id="rId74"/>
    <p:sldId id="473" r:id="rId75"/>
    <p:sldId id="474" r:id="rId76"/>
    <p:sldId id="459" r:id="rId77"/>
    <p:sldId id="482" r:id="rId78"/>
    <p:sldId id="483" r:id="rId79"/>
    <p:sldId id="484" r:id="rId80"/>
    <p:sldId id="475" r:id="rId81"/>
    <p:sldId id="476" r:id="rId82"/>
    <p:sldId id="460" r:id="rId83"/>
    <p:sldId id="488" r:id="rId84"/>
    <p:sldId id="489" r:id="rId85"/>
    <p:sldId id="490" r:id="rId86"/>
    <p:sldId id="491" r:id="rId87"/>
    <p:sldId id="497" r:id="rId88"/>
    <p:sldId id="498" r:id="rId89"/>
    <p:sldId id="492" r:id="rId90"/>
    <p:sldId id="493" r:id="rId91"/>
    <p:sldId id="494" r:id="rId92"/>
    <p:sldId id="495" r:id="rId93"/>
    <p:sldId id="496" r:id="rId94"/>
    <p:sldId id="392" r:id="rId95"/>
    <p:sldId id="485" r:id="rId96"/>
    <p:sldId id="486" r:id="rId97"/>
    <p:sldId id="487" r:id="rId98"/>
    <p:sldId id="477" r:id="rId99"/>
    <p:sldId id="478" r:id="rId100"/>
    <p:sldId id="383" r:id="rId101"/>
    <p:sldId id="385" r:id="rId102"/>
    <p:sldId id="445" r:id="rId103"/>
    <p:sldId id="446" r:id="rId104"/>
    <p:sldId id="447" r:id="rId105"/>
    <p:sldId id="448" r:id="rId106"/>
    <p:sldId id="449" r:id="rId107"/>
    <p:sldId id="450" r:id="rId108"/>
    <p:sldId id="451" r:id="rId109"/>
    <p:sldId id="452" r:id="rId110"/>
    <p:sldId id="453" r:id="rId111"/>
    <p:sldId id="454" r:id="rId112"/>
    <p:sldId id="298" r:id="rId113"/>
    <p:sldId id="299" r:id="rId114"/>
    <p:sldId id="300" r:id="rId115"/>
    <p:sldId id="301" r:id="rId116"/>
    <p:sldId id="347" r:id="rId117"/>
    <p:sldId id="348" r:id="rId118"/>
    <p:sldId id="258" r:id="rId119"/>
    <p:sldId id="259" r:id="rId120"/>
    <p:sldId id="260" r:id="rId121"/>
    <p:sldId id="261" r:id="rId122"/>
    <p:sldId id="262" r:id="rId123"/>
    <p:sldId id="263" r:id="rId124"/>
    <p:sldId id="264" r:id="rId1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8"/>
            <p14:sldId id="440"/>
            <p14:sldId id="439"/>
            <p14:sldId id="436"/>
            <p14:sldId id="437"/>
            <p14:sldId id="285"/>
            <p14:sldId id="461"/>
            <p14:sldId id="462"/>
            <p14:sldId id="463"/>
            <p14:sldId id="286"/>
            <p14:sldId id="287"/>
          </p14:sldIdLst>
        </p14:section>
        <p14:section name="Slot # 2" id="{5DEA695E-ACCD-4583-8C8C-713FC3EAA3F2}">
          <p14:sldIdLst>
            <p14:sldId id="290"/>
            <p14:sldId id="289"/>
            <p14:sldId id="322"/>
            <p14:sldId id="397"/>
            <p14:sldId id="404"/>
            <p14:sldId id="327"/>
            <p14:sldId id="464"/>
            <p14:sldId id="465"/>
            <p14:sldId id="466"/>
            <p14:sldId id="467"/>
            <p14:sldId id="469"/>
            <p14:sldId id="470"/>
            <p14:sldId id="468"/>
            <p14:sldId id="471"/>
            <p14:sldId id="472"/>
            <p14:sldId id="304"/>
            <p14:sldId id="308"/>
          </p14:sldIdLst>
        </p14:section>
        <p14:section name="Slot #3" id="{630C644C-9DFD-4620-9650-24BD26CEB6E3}">
          <p14:sldIdLst>
            <p14:sldId id="306"/>
            <p14:sldId id="330"/>
            <p14:sldId id="305"/>
            <p14:sldId id="328"/>
            <p14:sldId id="417"/>
            <p14:sldId id="499"/>
            <p14:sldId id="500"/>
            <p14:sldId id="501"/>
            <p14:sldId id="325"/>
            <p14:sldId id="326"/>
          </p14:sldIdLst>
        </p14:section>
        <p14:section name="Slot #4" id="{CDC757FB-C0E6-4FEB-ABB0-2BED9C8E83AE}">
          <p14:sldIdLst>
            <p14:sldId id="389"/>
            <p14:sldId id="390"/>
            <p14:sldId id="391"/>
            <p14:sldId id="481"/>
            <p14:sldId id="502"/>
            <p14:sldId id="503"/>
            <p14:sldId id="505"/>
            <p14:sldId id="504"/>
            <p14:sldId id="506"/>
            <p14:sldId id="479"/>
            <p14:sldId id="480"/>
          </p14:sldIdLst>
        </p14:section>
        <p14:section name="Slot #5" id="{FC196339-DA60-4E45-B879-34FEE4D131BB}">
          <p14:sldIdLst>
            <p14:sldId id="473"/>
            <p14:sldId id="474"/>
            <p14:sldId id="459"/>
            <p14:sldId id="482"/>
            <p14:sldId id="483"/>
            <p14:sldId id="484"/>
          </p14:sldIdLst>
        </p14:section>
        <p14:section name="Slot #6" id="{86A8300C-E726-45BB-B384-A6D0BCBF58D0}">
          <p14:sldIdLst>
            <p14:sldId id="475"/>
            <p14:sldId id="476"/>
            <p14:sldId id="460"/>
            <p14:sldId id="488"/>
            <p14:sldId id="489"/>
            <p14:sldId id="490"/>
            <p14:sldId id="491"/>
            <p14:sldId id="497"/>
            <p14:sldId id="498"/>
            <p14:sldId id="492"/>
            <p14:sldId id="493"/>
            <p14:sldId id="494"/>
            <p14:sldId id="495"/>
            <p14:sldId id="496"/>
            <p14:sldId id="392"/>
            <p14:sldId id="485"/>
            <p14:sldId id="486"/>
            <p14:sldId id="487"/>
          </p14:sldIdLst>
        </p14:section>
        <p14:section name="Slot #7" id="{AB5CF388-F68F-4BEB-B0AB-1D057411EF62}">
          <p14:sldIdLst>
            <p14:sldId id="477"/>
            <p14:sldId id="478"/>
            <p14:sldId id="383"/>
            <p14:sldId id="385"/>
            <p14:sldId id="445"/>
            <p14:sldId id="446"/>
            <p14:sldId id="447"/>
            <p14:sldId id="448"/>
            <p14:sldId id="449"/>
            <p14:sldId id="450"/>
            <p14:sldId id="451"/>
            <p14:sldId id="452"/>
            <p14:sldId id="453"/>
            <p14:sldId id="454"/>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0" autoAdjust="0"/>
    <p:restoredTop sz="94660"/>
  </p:normalViewPr>
  <p:slideViewPr>
    <p:cSldViewPr>
      <p:cViewPr>
        <p:scale>
          <a:sx n="100" d="100"/>
          <a:sy n="100" d="100"/>
        </p:scale>
        <p:origin x="1066"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589470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82</a:t>
            </a:fld>
            <a:endParaRPr lang="en-US"/>
          </a:p>
        </p:txBody>
      </p:sp>
    </p:spTree>
    <p:extLst>
      <p:ext uri="{BB962C8B-B14F-4D97-AF65-F5344CB8AC3E}">
        <p14:creationId xmlns:p14="http://schemas.microsoft.com/office/powerpoint/2010/main" val="1184026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3090453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205530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93</a:t>
            </a:fld>
            <a:endParaRPr lang="en-US"/>
          </a:p>
        </p:txBody>
      </p:sp>
    </p:spTree>
    <p:extLst>
      <p:ext uri="{BB962C8B-B14F-4D97-AF65-F5344CB8AC3E}">
        <p14:creationId xmlns:p14="http://schemas.microsoft.com/office/powerpoint/2010/main" val="3546164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102</a:t>
            </a:fld>
            <a:endParaRPr lang="en-US"/>
          </a:p>
        </p:txBody>
      </p:sp>
    </p:spTree>
    <p:extLst>
      <p:ext uri="{BB962C8B-B14F-4D97-AF65-F5344CB8AC3E}">
        <p14:creationId xmlns:p14="http://schemas.microsoft.com/office/powerpoint/2010/main" val="2545385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103</a:t>
            </a:fld>
            <a:endParaRPr lang="en-US"/>
          </a:p>
        </p:txBody>
      </p:sp>
    </p:spTree>
    <p:extLst>
      <p:ext uri="{BB962C8B-B14F-4D97-AF65-F5344CB8AC3E}">
        <p14:creationId xmlns:p14="http://schemas.microsoft.com/office/powerpoint/2010/main" val="23231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108</a:t>
            </a:fld>
            <a:endParaRPr lang="en-US"/>
          </a:p>
        </p:txBody>
      </p:sp>
    </p:spTree>
    <p:extLst>
      <p:ext uri="{BB962C8B-B14F-4D97-AF65-F5344CB8AC3E}">
        <p14:creationId xmlns:p14="http://schemas.microsoft.com/office/powerpoint/2010/main" val="4005694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802.11-18/0982r6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400"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889020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510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8083627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9281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6189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491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0546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96131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979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344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118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060252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a:t>Review and approval of submissions towards SFD text.</a:t>
            </a:r>
          </a:p>
          <a:p>
            <a:pPr algn="just">
              <a:spcBef>
                <a:spcPct val="20000"/>
              </a:spcBef>
              <a:buFontTx/>
              <a:buChar char="•"/>
            </a:pPr>
            <a:r>
              <a:rPr lang="en-US" altLang="en-US" sz="2000" b="0" dirty="0" smtClean="0"/>
              <a:t>Review and approval of submissions toward amendment text.</a:t>
            </a:r>
          </a:p>
          <a:p>
            <a:pPr algn="just">
              <a:spcBef>
                <a:spcPct val="20000"/>
              </a:spcBef>
              <a:buFontTx/>
              <a:buChar char="•"/>
            </a:pPr>
            <a:r>
              <a:rPr lang="en-US" altLang="en-US" sz="2000" b="0" dirty="0" smtClean="0"/>
              <a:t>Technical 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815901201"/>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31167364"/>
              </p:ext>
            </p:extLst>
          </p:nvPr>
        </p:nvGraphicFramePr>
        <p:xfrm>
          <a:off x="380206" y="1484784"/>
          <a:ext cx="8458200" cy="4712064"/>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Das Dibakar</a:t>
                      </a:r>
                    </a:p>
                  </a:txBody>
                  <a:tcPr marT="45712" marB="45712"/>
                </a:tc>
                <a:tc>
                  <a:txBody>
                    <a:bodyPr/>
                    <a:lstStyle/>
                    <a:p>
                      <a:r>
                        <a:rPr lang="en-US" sz="1400" strike="sngStrike" dirty="0" err="1" smtClean="0">
                          <a:effectLst/>
                        </a:rPr>
                        <a:t>HEz</a:t>
                      </a:r>
                      <a:r>
                        <a:rPr lang="en-US" sz="1400" strike="sngStrike" dirty="0" smtClean="0">
                          <a:effectLst/>
                        </a:rPr>
                        <a:t> Polling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(follow up</a:t>
                      </a:r>
                      <a:r>
                        <a:rPr lang="en-US" sz="1400" kern="1200" baseline="0" dirty="0" smtClean="0">
                          <a:solidFill>
                            <a:schemeClr val="dk1"/>
                          </a:solidFill>
                          <a:effectLst/>
                          <a:latin typeface="+mn-lt"/>
                          <a:ea typeface="+mn-ea"/>
                          <a:cs typeface="+mn-cs"/>
                        </a:rPr>
                        <a:t> from r1)</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11-18-TBD</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11-18-1274</a:t>
                      </a:r>
                      <a:endParaRPr lang="en-US" sz="1400" dirty="0"/>
                    </a:p>
                  </a:txBody>
                  <a:tcPr marT="45712" marB="45712"/>
                </a:tc>
                <a:tc>
                  <a:txBody>
                    <a:bodyPr/>
                    <a:lstStyle/>
                    <a:p>
                      <a:r>
                        <a:rPr lang="en-US" sz="1400" dirty="0" smtClean="0"/>
                        <a:t>SK Yong</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D0.3.</a:t>
            </a:r>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109973691"/>
              </p:ext>
            </p:extLst>
          </p:nvPr>
        </p:nvGraphicFramePr>
        <p:xfrm>
          <a:off x="288826" y="1507333"/>
          <a:ext cx="8640960" cy="3323464"/>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May</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35 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11-17-462</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Spec Frame Work R15</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SFD baseline</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a:t>
                      </a:r>
                      <a:r>
                        <a:rPr lang="en-US" sz="1400" baseline="0" dirty="0" smtClean="0"/>
                        <a:t> 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Draft P802.11az_D0.3</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Draft 0.3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10min</a:t>
                      </a: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 Assaf Kasher</a:t>
            </a:r>
            <a:endParaRPr lang="en-US" b="0" dirty="0"/>
          </a:p>
          <a:p>
            <a:r>
              <a:rPr lang="en-US" b="0" dirty="0"/>
              <a:t>Seconded </a:t>
            </a:r>
            <a:r>
              <a:rPr lang="en-US" b="0" dirty="0" smtClean="0"/>
              <a:t>by: Roy Want </a:t>
            </a:r>
          </a:p>
          <a:p>
            <a:r>
              <a:rPr lang="en-US" b="0" dirty="0" smtClean="0"/>
              <a:t>Results </a:t>
            </a:r>
            <a:r>
              <a:rPr lang="en-US" b="0" dirty="0"/>
              <a:t>(Y/N/A</a:t>
            </a:r>
            <a:r>
              <a:rPr lang="en-US" b="0" dirty="0" smtClean="0"/>
              <a:t>): 15/0/0</a:t>
            </a:r>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25</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2256880" cy="9665"/>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as </a:t>
            </a:r>
            <a:r>
              <a:rPr lang="en-GB" b="0" dirty="0" err="1"/>
              <a:t>TGaz</a:t>
            </a:r>
            <a:r>
              <a:rPr lang="en-GB" b="0" dirty="0"/>
              <a:t> Spec Framework working draft document.</a:t>
            </a:r>
            <a:endParaRPr lang="en-US" b="0" dirty="0"/>
          </a:p>
          <a:p>
            <a:pPr marL="0" indent="0"/>
            <a:r>
              <a:rPr lang="en-GB" dirty="0"/>
              <a:t>Mover</a:t>
            </a:r>
            <a:r>
              <a:rPr lang="en-GB" dirty="0" smtClean="0"/>
              <a:t>: </a:t>
            </a:r>
            <a:r>
              <a:rPr lang="en-GB" b="0" dirty="0" smtClean="0"/>
              <a:t>Chao Chun Wang</a:t>
            </a:r>
            <a:endParaRPr lang="en-GB" b="0" dirty="0"/>
          </a:p>
          <a:p>
            <a:pPr marL="0" indent="0"/>
            <a:r>
              <a:rPr lang="en-GB" dirty="0"/>
              <a:t>Seconder</a:t>
            </a:r>
            <a:r>
              <a:rPr lang="en-GB" dirty="0" smtClean="0"/>
              <a:t>: </a:t>
            </a:r>
            <a:r>
              <a:rPr lang="en-GB" b="0" dirty="0" smtClean="0"/>
              <a:t>Qinghua Li</a:t>
            </a:r>
            <a:endParaRPr lang="en-GB" b="0" dirty="0"/>
          </a:p>
          <a:p>
            <a:pPr marL="0" indent="0"/>
            <a:r>
              <a:rPr lang="en-GB" dirty="0"/>
              <a:t>Results </a:t>
            </a:r>
            <a:r>
              <a:rPr lang="en-GB" b="0" dirty="0"/>
              <a:t>(Y/N/A</a:t>
            </a:r>
            <a:r>
              <a:rPr lang="en-GB" b="0" dirty="0" smtClean="0"/>
              <a:t>): 14/0/1 </a:t>
            </a:r>
          </a:p>
          <a:p>
            <a:pPr marL="0" indent="0"/>
            <a:r>
              <a:rPr lang="en-GB" b="0" dirty="0" smtClean="0"/>
              <a:t>Motion passes.</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We adopt document P802.11az D0.3 as the </a:t>
            </a:r>
            <a:r>
              <a:rPr lang="en-US" b="0" dirty="0" err="1" smtClean="0"/>
              <a:t>TGaz</a:t>
            </a:r>
            <a:r>
              <a:rPr lang="en-US" b="0" dirty="0" smtClean="0"/>
              <a:t> working draft document.</a:t>
            </a:r>
          </a:p>
          <a:p>
            <a:pPr marL="0" indent="0"/>
            <a:endParaRPr lang="en-US" b="0" dirty="0"/>
          </a:p>
          <a:p>
            <a:pPr marL="0" indent="0"/>
            <a:r>
              <a:rPr lang="en-US" b="0" dirty="0" smtClean="0"/>
              <a:t>Moved: Ganesh </a:t>
            </a:r>
            <a:r>
              <a:rPr lang="en-US" b="0" dirty="0" err="1" smtClean="0"/>
              <a:t>Venkatesan</a:t>
            </a:r>
            <a:r>
              <a:rPr lang="en-US" b="0" dirty="0" smtClean="0"/>
              <a:t> </a:t>
            </a:r>
          </a:p>
          <a:p>
            <a:pPr marL="0" indent="0"/>
            <a:r>
              <a:rPr lang="en-US" b="0" dirty="0" smtClean="0"/>
              <a:t>Second: Qinghua Li</a:t>
            </a:r>
          </a:p>
          <a:p>
            <a:pPr marL="0" indent="0"/>
            <a:r>
              <a:rPr lang="en-US" b="0" dirty="0" smtClean="0"/>
              <a:t>Results: 14/0/2</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smtClean="0"/>
              <a:t>In </a:t>
            </a:r>
            <a:r>
              <a:rPr lang="en-US" b="0" dirty="0" err="1"/>
              <a:t>HEz</a:t>
            </a:r>
            <a:r>
              <a:rPr lang="en-US" b="0" dirty="0"/>
              <a:t> and </a:t>
            </a:r>
            <a:r>
              <a:rPr lang="en-US" b="0" dirty="0" err="1"/>
              <a:t>VHTz</a:t>
            </a:r>
            <a:r>
              <a:rPr lang="en-US" b="0" dirty="0"/>
              <a:t> ISTA2RSTA LMR, do you support that</a:t>
            </a:r>
          </a:p>
          <a:p>
            <a:r>
              <a:rPr lang="en-US" b="0" dirty="0"/>
              <a:t> The ISTA2RSTA LMR shall include a CFO feedback,</a:t>
            </a:r>
          </a:p>
          <a:p>
            <a:r>
              <a:rPr lang="en-US" b="0" dirty="0"/>
              <a:t> Based on the CFO feedback, RSTA can tune t4, t1</a:t>
            </a:r>
          </a:p>
          <a:p>
            <a:endParaRPr lang="en-US" b="0" dirty="0"/>
          </a:p>
          <a:p>
            <a:endParaRPr lang="en-US" b="0" dirty="0"/>
          </a:p>
          <a:p>
            <a:r>
              <a:rPr lang="en-US" b="0" dirty="0"/>
              <a:t>       Y:   </a:t>
            </a:r>
            <a:r>
              <a:rPr lang="en-US" b="0" dirty="0" smtClean="0"/>
              <a:t>13            </a:t>
            </a:r>
            <a:r>
              <a:rPr lang="en-US" b="0" dirty="0"/>
              <a:t>N:     </a:t>
            </a:r>
            <a:r>
              <a:rPr lang="en-US" b="0" dirty="0" smtClean="0"/>
              <a:t>0           Abstain: 6</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88237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a:xfrm>
            <a:off x="685800" y="1484784"/>
            <a:ext cx="7770813" cy="4609629"/>
          </a:xfrm>
        </p:spPr>
        <p:txBody>
          <a:bodyPr/>
          <a:lstStyle/>
          <a:p>
            <a:r>
              <a:rPr lang="en-US" b="0" dirty="0" smtClean="0"/>
              <a:t>Motion</a:t>
            </a:r>
          </a:p>
          <a:p>
            <a:r>
              <a:rPr lang="en-US" b="0" dirty="0" smtClean="0"/>
              <a:t>Move </a:t>
            </a:r>
            <a:r>
              <a:rPr lang="en-US" b="0" dirty="0"/>
              <a:t>to adopt the </a:t>
            </a:r>
            <a:r>
              <a:rPr lang="en-US" b="0" dirty="0" smtClean="0"/>
              <a:t>following requirements to section 3.2.2 </a:t>
            </a:r>
            <a:r>
              <a:rPr lang="en-US" b="0" dirty="0" err="1" smtClean="0"/>
              <a:t>VHTz</a:t>
            </a:r>
            <a:r>
              <a:rPr lang="en-US" b="0" dirty="0" smtClean="0"/>
              <a:t> Measurement Exchange and 3.2.3 </a:t>
            </a:r>
            <a:r>
              <a:rPr lang="en-US" b="0" dirty="0" err="1" smtClean="0"/>
              <a:t>HEz</a:t>
            </a:r>
            <a:r>
              <a:rPr lang="en-US" b="0" dirty="0" smtClean="0"/>
              <a:t> </a:t>
            </a:r>
            <a:r>
              <a:rPr lang="en-US" b="0" dirty="0"/>
              <a:t>Measurement </a:t>
            </a:r>
            <a:r>
              <a:rPr lang="en-US" b="0" dirty="0" smtClean="0"/>
              <a:t>Exchange, </a:t>
            </a:r>
            <a:r>
              <a:rPr lang="en-US" b="0" dirty="0"/>
              <a:t>instruct the SFD editor to incorporate it in the SFD and empower the editor to perform editorial changes.</a:t>
            </a:r>
          </a:p>
          <a:p>
            <a:r>
              <a:rPr lang="en-US" dirty="0" smtClean="0"/>
              <a:t>“</a:t>
            </a:r>
            <a:r>
              <a:rPr lang="en-US" b="0" dirty="0"/>
              <a:t>In </a:t>
            </a:r>
            <a:r>
              <a:rPr lang="en-US" b="0" dirty="0" err="1"/>
              <a:t>HEz</a:t>
            </a:r>
            <a:r>
              <a:rPr lang="en-US" b="0" dirty="0"/>
              <a:t> and </a:t>
            </a:r>
            <a:r>
              <a:rPr lang="en-US" b="0" dirty="0" err="1"/>
              <a:t>VHTz</a:t>
            </a:r>
            <a:r>
              <a:rPr lang="en-US" b="0" dirty="0"/>
              <a:t> </a:t>
            </a:r>
            <a:r>
              <a:rPr lang="en-US" b="0" dirty="0" smtClean="0"/>
              <a:t>measurement exchange sequences, the </a:t>
            </a:r>
            <a:r>
              <a:rPr lang="en-US" b="0" dirty="0"/>
              <a:t>ISTA2RSTA LMR shall include a CFO </a:t>
            </a:r>
            <a:r>
              <a:rPr lang="en-US" b="0" dirty="0" smtClean="0"/>
              <a:t>feedback.”</a:t>
            </a:r>
            <a:endParaRPr lang="en-US" b="0" dirty="0"/>
          </a:p>
          <a:p>
            <a:r>
              <a:rPr lang="en-US" dirty="0" smtClean="0"/>
              <a:t>Move: </a:t>
            </a:r>
            <a:r>
              <a:rPr lang="en-US" b="0" dirty="0" smtClean="0"/>
              <a:t>Qinghua Li</a:t>
            </a:r>
          </a:p>
          <a:p>
            <a:r>
              <a:rPr lang="en-US" dirty="0" smtClean="0"/>
              <a:t>Second: </a:t>
            </a:r>
            <a:r>
              <a:rPr lang="en-US" b="0" dirty="0" smtClean="0"/>
              <a:t>Feng Jiang</a:t>
            </a:r>
            <a:endParaRPr lang="en-US" dirty="0" smtClean="0"/>
          </a:p>
          <a:p>
            <a:r>
              <a:rPr lang="en-US" b="0" dirty="0" smtClean="0"/>
              <a:t>Results (Y/N/A): 11/0/2</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8491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11-18-1261</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Move to adopt the conventions depicted by submission 11-18-1261 as </a:t>
            </a:r>
            <a:r>
              <a:rPr lang="en-US" b="0" dirty="0" err="1" smtClean="0"/>
              <a:t>TGaz</a:t>
            </a:r>
            <a:r>
              <a:rPr lang="en-US" b="0" dirty="0" smtClean="0"/>
              <a:t> convention set for draft text contributions.</a:t>
            </a:r>
          </a:p>
          <a:p>
            <a:endParaRPr lang="en-US" b="0" dirty="0" smtClean="0"/>
          </a:p>
          <a:p>
            <a:r>
              <a:rPr lang="en-US" b="0" dirty="0" smtClean="0"/>
              <a:t>Moved: Assaf Kasher </a:t>
            </a:r>
          </a:p>
          <a:p>
            <a:r>
              <a:rPr lang="en-US" b="0" dirty="0" smtClean="0"/>
              <a:t>Second: Chao Chun Wang </a:t>
            </a:r>
          </a:p>
          <a:p>
            <a:r>
              <a:rPr lang="en-US" b="0" dirty="0" smtClean="0"/>
              <a:t>Results (Y/N/A): 11/0/0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06671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39968131"/>
              </p:ext>
            </p:extLst>
          </p:nvPr>
        </p:nvGraphicFramePr>
        <p:xfrm>
          <a:off x="251520" y="1484784"/>
          <a:ext cx="8712967" cy="2174016"/>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kern="1200" dirty="0" smtClean="0">
                          <a:solidFill>
                            <a:schemeClr val="dk1"/>
                          </a:solidFill>
                          <a:effectLst/>
                          <a:latin typeface="+mn-lt"/>
                          <a:ea typeface="+mn-ea"/>
                          <a:cs typeface="+mn-cs"/>
                        </a:rPr>
                        <a:t>30min</a:t>
                      </a:r>
                      <a:endParaRPr lang="en-US" sz="1400" dirty="0"/>
                    </a:p>
                  </a:txBody>
                  <a:tcPr marT="45712" marB="45712"/>
                </a:tc>
              </a:tr>
              <a:tr h="274308">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dirty="0" smtClean="0"/>
                        <a:t>30min</a:t>
                      </a:r>
                      <a:endParaRPr lang="en-US" dirty="0"/>
                    </a:p>
                  </a:txBody>
                  <a:tcPr marT="45712" marB="45712"/>
                </a:tc>
              </a:tr>
              <a:tr h="182872">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time permits</a:t>
                      </a:r>
                      <a:endParaRPr lang="en-US" sz="14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err="1" smtClean="0"/>
              <a:t>TGaz</a:t>
            </a:r>
            <a:r>
              <a:rPr lang="en-US" dirty="0" smtClean="0"/>
              <a:t> Elections:</a:t>
            </a:r>
            <a:endParaRPr lang="en-US" dirty="0"/>
          </a:p>
          <a:p>
            <a:r>
              <a:rPr lang="en-US" b="0" dirty="0" smtClean="0"/>
              <a:t>For </a:t>
            </a:r>
            <a:r>
              <a:rPr lang="en-US" b="0" dirty="0" err="1" smtClean="0"/>
              <a:t>TGaz</a:t>
            </a:r>
            <a:r>
              <a:rPr lang="en-US" b="0" dirty="0" smtClean="0"/>
              <a:t> vice chair position we support:</a:t>
            </a:r>
          </a:p>
          <a:p>
            <a:r>
              <a:rPr lang="en-US" b="0" dirty="0" smtClean="0"/>
              <a:t>O1) Assaf Kasher</a:t>
            </a:r>
          </a:p>
          <a:p>
            <a:r>
              <a:rPr lang="en-US" b="0" dirty="0" smtClean="0"/>
              <a:t>O2) Roy Want</a:t>
            </a:r>
            <a:endParaRPr lang="en-US" b="0" dirty="0"/>
          </a:p>
          <a:p>
            <a:endParaRPr lang="en-US" b="0" dirty="0" smtClean="0"/>
          </a:p>
          <a:p>
            <a:r>
              <a:rPr lang="en-US" b="0" dirty="0" smtClean="0"/>
              <a:t>Results:</a:t>
            </a:r>
          </a:p>
          <a:p>
            <a:r>
              <a:rPr lang="en-US" b="0" dirty="0" smtClean="0"/>
              <a:t>O1) 11</a:t>
            </a:r>
          </a:p>
          <a:p>
            <a:r>
              <a:rPr lang="en-US" b="0" dirty="0" smtClean="0"/>
              <a:t>O2) 6</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11-18-1272</a:t>
            </a:r>
            <a:endParaRPr lang="en-US" dirty="0"/>
          </a:p>
        </p:txBody>
      </p:sp>
      <p:sp>
        <p:nvSpPr>
          <p:cNvPr id="3" name="Content Placeholder 2"/>
          <p:cNvSpPr>
            <a:spLocks noGrp="1"/>
          </p:cNvSpPr>
          <p:nvPr>
            <p:ph idx="1"/>
          </p:nvPr>
        </p:nvSpPr>
        <p:spPr/>
        <p:txBody>
          <a:bodyPr/>
          <a:lstStyle/>
          <a:p>
            <a:pPr marL="0" indent="0">
              <a:buNone/>
            </a:pPr>
            <a:r>
              <a:rPr lang="en-US" b="0" dirty="0" err="1" smtClean="0"/>
              <a:t>Strawpoll</a:t>
            </a:r>
            <a:endParaRPr lang="en-US" b="0" dirty="0" smtClean="0"/>
          </a:p>
          <a:p>
            <a:pPr marL="0" indent="0">
              <a:buNone/>
            </a:pPr>
            <a:r>
              <a:rPr lang="en-US" b="0" dirty="0" smtClean="0"/>
              <a:t>Do </a:t>
            </a:r>
            <a:r>
              <a:rPr lang="en-US" b="0" dirty="0"/>
              <a:t>you support to include optional Angle-of-Arrival (</a:t>
            </a:r>
            <a:r>
              <a:rPr lang="en-US" b="0" dirty="0" err="1"/>
              <a:t>AoA</a:t>
            </a:r>
            <a:r>
              <a:rPr lang="en-US" b="0" dirty="0"/>
              <a:t>) feedback in the Fine Timing Measurement Report field of the </a:t>
            </a:r>
            <a:r>
              <a:rPr lang="en-US" b="0" dirty="0" err="1"/>
              <a:t>VHTz</a:t>
            </a:r>
            <a:r>
              <a:rPr lang="en-US" b="0" dirty="0"/>
              <a:t> and </a:t>
            </a:r>
            <a:r>
              <a:rPr lang="en-US" b="0" dirty="0" err="1"/>
              <a:t>HEz</a:t>
            </a:r>
            <a:r>
              <a:rPr lang="en-US" b="0" dirty="0"/>
              <a:t> LMR (RSTA-ISTA</a:t>
            </a:r>
            <a:r>
              <a:rPr lang="en-US" b="0" dirty="0" smtClean="0"/>
              <a:t>)?</a:t>
            </a:r>
          </a:p>
          <a:p>
            <a:pPr marL="0" indent="0">
              <a:buNone/>
            </a:pPr>
            <a:r>
              <a:rPr lang="en-US" b="0" dirty="0" smtClean="0"/>
              <a:t>Results (Y/N/A): 22/0/1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16214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11-18-1272</a:t>
            </a:r>
            <a:endParaRPr lang="en-US" dirty="0"/>
          </a:p>
        </p:txBody>
      </p:sp>
      <p:sp>
        <p:nvSpPr>
          <p:cNvPr id="3" name="Content Placeholder 2"/>
          <p:cNvSpPr>
            <a:spLocks noGrp="1"/>
          </p:cNvSpPr>
          <p:nvPr>
            <p:ph idx="1"/>
          </p:nvPr>
        </p:nvSpPr>
        <p:spPr>
          <a:xfrm>
            <a:off x="685800" y="1412776"/>
            <a:ext cx="7770813" cy="4681637"/>
          </a:xfrm>
        </p:spPr>
        <p:txBody>
          <a:bodyPr/>
          <a:lstStyle/>
          <a:p>
            <a:r>
              <a:rPr lang="en-US" sz="2000" dirty="0" smtClean="0"/>
              <a:t>Motion</a:t>
            </a:r>
          </a:p>
          <a:p>
            <a:r>
              <a:rPr lang="en-US" sz="2000" dirty="0" smtClean="0"/>
              <a:t>Move to adopt the following requirements to section 3.2.2 </a:t>
            </a:r>
            <a:r>
              <a:rPr lang="en-US" sz="2000" dirty="0" err="1" smtClean="0"/>
              <a:t>VHTz</a:t>
            </a:r>
            <a:r>
              <a:rPr lang="en-US" sz="2000" dirty="0" smtClean="0"/>
              <a:t> Measurement Exchange and 3.2.3 </a:t>
            </a:r>
            <a:r>
              <a:rPr lang="en-US" sz="2000" dirty="0" err="1" smtClean="0"/>
              <a:t>HEz</a:t>
            </a:r>
            <a:r>
              <a:rPr lang="en-US" sz="2000" dirty="0" smtClean="0"/>
              <a:t> Measurement Exchange, instruct SFD editor to incorporate it in the SFD and empower the editor to perform editorial changes.</a:t>
            </a:r>
          </a:p>
          <a:p>
            <a:r>
              <a:rPr lang="en-US" sz="2000" dirty="0" smtClean="0"/>
              <a:t>“The Fine Timing Measurement Report field of the </a:t>
            </a:r>
            <a:r>
              <a:rPr lang="en-US" sz="2000" dirty="0" err="1" smtClean="0"/>
              <a:t>VHTz</a:t>
            </a:r>
            <a:r>
              <a:rPr lang="en-US" sz="2000" dirty="0" smtClean="0"/>
              <a:t> and </a:t>
            </a:r>
            <a:r>
              <a:rPr lang="en-US" sz="2000" dirty="0" err="1" smtClean="0"/>
              <a:t>HEz</a:t>
            </a:r>
            <a:r>
              <a:rPr lang="en-US" sz="2000" dirty="0" smtClean="0"/>
              <a:t> LMR (RSTA to ISTA) shall include an optional Angle Of Arrival (</a:t>
            </a:r>
            <a:r>
              <a:rPr lang="en-US" sz="2000" dirty="0" err="1" smtClean="0"/>
              <a:t>AoA</a:t>
            </a:r>
            <a:r>
              <a:rPr lang="en-US" sz="2000" dirty="0" smtClean="0"/>
              <a:t>) feedback field. </a:t>
            </a:r>
          </a:p>
          <a:p>
            <a:endParaRPr lang="en-US" sz="2000" dirty="0" smtClean="0"/>
          </a:p>
          <a:p>
            <a:r>
              <a:rPr lang="en-US" sz="2000" dirty="0" smtClean="0"/>
              <a:t>Moved: Christian Berger</a:t>
            </a:r>
          </a:p>
          <a:p>
            <a:r>
              <a:rPr lang="en-US" sz="2000" dirty="0" smtClean="0"/>
              <a:t>Second: Assaf Kasher</a:t>
            </a:r>
          </a:p>
          <a:p>
            <a:r>
              <a:rPr lang="en-US" sz="2000" dirty="0" smtClean="0"/>
              <a:t>Results (Y/N/A): 15/0/1</a:t>
            </a:r>
          </a:p>
          <a:p>
            <a:r>
              <a:rPr lang="en-US" sz="2000" dirty="0" smtClean="0"/>
              <a:t>Motion passes.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0674958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that the Poll Response frame for </a:t>
            </a:r>
            <a:r>
              <a:rPr lang="en-US" dirty="0" err="1" smtClean="0"/>
              <a:t>HEz</a:t>
            </a:r>
            <a:r>
              <a:rPr lang="en-US" dirty="0" smtClean="0"/>
              <a:t> ranging shall be a CTS-to-self frame carried in a HE TB PPDU ?</a:t>
            </a:r>
          </a:p>
          <a:p>
            <a:endParaRPr lang="en-US" dirty="0" smtClean="0"/>
          </a:p>
          <a:p>
            <a:r>
              <a:rPr lang="en-US" dirty="0" smtClean="0"/>
              <a:t>Results (Y/N/A): 10/0/8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3867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b="0" dirty="0" smtClean="0"/>
              <a:t>Motion </a:t>
            </a:r>
          </a:p>
          <a:p>
            <a:r>
              <a:rPr lang="en-US" sz="2000" b="0" dirty="0"/>
              <a:t>Move to adopt the following requirements to section </a:t>
            </a:r>
            <a:r>
              <a:rPr lang="en-US" sz="2000" b="0" dirty="0" smtClean="0"/>
              <a:t>3.2.3 </a:t>
            </a:r>
            <a:r>
              <a:rPr lang="en-US" sz="2000" b="0" dirty="0" err="1"/>
              <a:t>HEz</a:t>
            </a:r>
            <a:r>
              <a:rPr lang="en-US" sz="2000" b="0" dirty="0"/>
              <a:t> Measurement Exchange, instruct SFD editor to incorporate it in the SFD and empower the editor to perform editorial </a:t>
            </a:r>
            <a:r>
              <a:rPr lang="en-US" sz="2000" b="0" dirty="0" smtClean="0"/>
              <a:t>changes:</a:t>
            </a:r>
          </a:p>
          <a:p>
            <a:r>
              <a:rPr lang="en-US" sz="2000" b="0" dirty="0" smtClean="0"/>
              <a:t>“The </a:t>
            </a:r>
            <a:r>
              <a:rPr lang="en-US" sz="2000" b="0" dirty="0"/>
              <a:t>Poll Response frame for </a:t>
            </a:r>
            <a:r>
              <a:rPr lang="en-US" sz="2000" b="0" dirty="0" err="1"/>
              <a:t>HEz</a:t>
            </a:r>
            <a:r>
              <a:rPr lang="en-US" sz="2000" b="0" dirty="0"/>
              <a:t> ranging shall be a CTS-to-self frame carried in </a:t>
            </a:r>
            <a:r>
              <a:rPr lang="en-US" sz="2000" b="0" dirty="0" smtClean="0"/>
              <a:t>an </a:t>
            </a:r>
            <a:r>
              <a:rPr lang="en-US" sz="2000" b="0" dirty="0"/>
              <a:t>HE TB </a:t>
            </a:r>
            <a:r>
              <a:rPr lang="en-US" sz="2000" b="0" dirty="0" smtClean="0"/>
              <a:t>PPDU”.</a:t>
            </a:r>
          </a:p>
          <a:p>
            <a:r>
              <a:rPr lang="en-US" sz="2000" b="0" dirty="0" smtClean="0"/>
              <a:t>Moved: Qinghua Li</a:t>
            </a:r>
          </a:p>
          <a:p>
            <a:r>
              <a:rPr lang="en-US" sz="2000" b="0" dirty="0" smtClean="0"/>
              <a:t>Second: Feng Jiang</a:t>
            </a:r>
          </a:p>
          <a:p>
            <a:endParaRPr lang="en-US" sz="2000" b="0" dirty="0" smtClean="0"/>
          </a:p>
          <a:p>
            <a:r>
              <a:rPr lang="en-US" sz="2000" b="0" dirty="0" smtClean="0"/>
              <a:t>Results (Y/N/A): 8/0/4</a:t>
            </a:r>
          </a:p>
          <a:p>
            <a:r>
              <a:rPr lang="en-US" sz="2000" b="0" dirty="0" smtClean="0"/>
              <a:t>Motion passes.</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6738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the Location Trigger frame subtype </a:t>
            </a:r>
            <a:r>
              <a:rPr lang="en-US" b="0" dirty="0" err="1"/>
              <a:t>HEz</a:t>
            </a:r>
            <a:r>
              <a:rPr lang="en-US" b="0" dirty="0"/>
              <a:t> Poll shall have the following </a:t>
            </a:r>
            <a:r>
              <a:rPr lang="en-US" b="0" dirty="0" smtClean="0"/>
              <a:t>constraint? </a:t>
            </a:r>
            <a:r>
              <a:rPr lang="en-US" b="0" dirty="0"/>
              <a:t>:</a:t>
            </a:r>
          </a:p>
          <a:p>
            <a:pPr marL="0" indent="0"/>
            <a:r>
              <a:rPr lang="en-US" b="0" dirty="0" smtClean="0"/>
              <a:t>No </a:t>
            </a:r>
            <a:r>
              <a:rPr lang="en-US" b="0" dirty="0"/>
              <a:t>Trigger Dependent User Info </a:t>
            </a:r>
            <a:r>
              <a:rPr lang="en-US" b="0" dirty="0" smtClean="0"/>
              <a:t>field.</a:t>
            </a:r>
          </a:p>
          <a:p>
            <a:endParaRPr lang="en-US" b="0" dirty="0" smtClean="0"/>
          </a:p>
          <a:p>
            <a:r>
              <a:rPr lang="en-US" b="0" dirty="0" smtClean="0"/>
              <a:t>Results (Y/N/A): 12/0/3</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14712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dirty="0"/>
              <a:t>Motion </a:t>
            </a:r>
          </a:p>
          <a:p>
            <a:r>
              <a:rPr lang="en-US" b="0" dirty="0"/>
              <a:t>Move to adopt the following requirements to section 3.2.3 </a:t>
            </a:r>
            <a:r>
              <a:rPr lang="en-US" b="0" dirty="0" err="1"/>
              <a:t>HEz</a:t>
            </a:r>
            <a:r>
              <a:rPr lang="en-US" b="0" dirty="0"/>
              <a:t> Measurement Exchange, instruct SFD editor to incorporate it in the SFD and empower the editor to perform editorial changes:</a:t>
            </a:r>
          </a:p>
          <a:p>
            <a:r>
              <a:rPr lang="en-US" b="0" dirty="0" smtClean="0"/>
              <a:t>“The Location Trigger frame subtype </a:t>
            </a:r>
            <a:r>
              <a:rPr lang="en-US" b="0" dirty="0" err="1" smtClean="0"/>
              <a:t>HEz</a:t>
            </a:r>
            <a:r>
              <a:rPr lang="en-US" b="0" dirty="0" smtClean="0"/>
              <a:t> Poll shall have no </a:t>
            </a:r>
            <a:r>
              <a:rPr lang="en-US" b="0" dirty="0"/>
              <a:t>Trigger Dependent User Info </a:t>
            </a:r>
            <a:r>
              <a:rPr lang="en-US" b="0" dirty="0" smtClean="0"/>
              <a:t>field.”</a:t>
            </a:r>
          </a:p>
          <a:p>
            <a:r>
              <a:rPr lang="en-US" b="0" dirty="0" smtClean="0"/>
              <a:t>Moved: </a:t>
            </a:r>
            <a:r>
              <a:rPr lang="en-US" b="0" dirty="0" err="1" smtClean="0"/>
              <a:t>Chitto</a:t>
            </a:r>
            <a:r>
              <a:rPr lang="en-US" b="0" dirty="0" smtClean="0"/>
              <a:t> Ghosh </a:t>
            </a:r>
          </a:p>
          <a:p>
            <a:r>
              <a:rPr lang="en-US" b="0" dirty="0" smtClean="0"/>
              <a:t>Second: Assaf Kasher</a:t>
            </a:r>
          </a:p>
          <a:p>
            <a:endParaRPr lang="en-US" b="0" dirty="0" smtClean="0"/>
          </a:p>
          <a:p>
            <a:r>
              <a:rPr lang="en-US" b="0" dirty="0" smtClean="0"/>
              <a:t>Results (Y/N/A): 9/0/4 </a:t>
            </a:r>
          </a:p>
          <a:p>
            <a:r>
              <a:rPr lang="en-US" b="0" dirty="0" smtClean="0"/>
              <a:t>motion passes.</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5808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a:t>
            </a:r>
            <a:r>
              <a:rPr lang="en-US" b="0" dirty="0" smtClean="0"/>
              <a:t>OFDMA is the mandatory mode for conveying </a:t>
            </a:r>
            <a:r>
              <a:rPr lang="en-US" b="0" dirty="0" err="1" smtClean="0"/>
              <a:t>HEz</a:t>
            </a:r>
            <a:r>
              <a:rPr lang="en-US" b="0" dirty="0" smtClean="0"/>
              <a:t> polling responses?</a:t>
            </a:r>
          </a:p>
          <a:p>
            <a:endParaRPr lang="en-US" b="0" dirty="0" smtClean="0"/>
          </a:p>
          <a:p>
            <a:r>
              <a:rPr lang="en-US" sz="2000" b="0" dirty="0" smtClean="0"/>
              <a:t>Note</a:t>
            </a:r>
            <a:r>
              <a:rPr lang="en-US" sz="2000" b="0" dirty="0"/>
              <a:t>: </a:t>
            </a:r>
            <a:endParaRPr lang="en-US" sz="2000" b="0" dirty="0" smtClean="0"/>
          </a:p>
          <a:p>
            <a:r>
              <a:rPr lang="en-US" sz="2000" b="0" dirty="0" smtClean="0"/>
              <a:t>Support </a:t>
            </a:r>
            <a:r>
              <a:rPr lang="en-US" sz="2000" b="0" dirty="0"/>
              <a:t>for UL MU MIMO and/or mixed mode (UL </a:t>
            </a:r>
            <a:r>
              <a:rPr lang="en-US" sz="2000" b="0" dirty="0" smtClean="0"/>
              <a:t>MU</a:t>
            </a:r>
          </a:p>
          <a:p>
            <a:r>
              <a:rPr lang="en-US" sz="2000" b="0" dirty="0" smtClean="0"/>
              <a:t>MIMO </a:t>
            </a:r>
            <a:r>
              <a:rPr lang="en-US" sz="2000" b="0" dirty="0"/>
              <a:t>and OFDMA concurrently) capabilities is </a:t>
            </a:r>
            <a:r>
              <a:rPr lang="en-US" sz="2000" b="0" dirty="0" smtClean="0"/>
              <a:t>exchanged</a:t>
            </a:r>
          </a:p>
          <a:p>
            <a:r>
              <a:rPr lang="en-US" sz="2000" b="0" dirty="0" smtClean="0"/>
              <a:t>during </a:t>
            </a:r>
            <a:r>
              <a:rPr lang="en-US" sz="2000" b="0" dirty="0"/>
              <a:t>the 11az negotiation; and modes beyond ODFMA </a:t>
            </a:r>
            <a:r>
              <a:rPr lang="en-US" sz="2000" b="0" dirty="0" smtClean="0"/>
              <a:t>can only</a:t>
            </a:r>
          </a:p>
          <a:p>
            <a:r>
              <a:rPr lang="en-US" sz="2000" b="0" dirty="0" smtClean="0"/>
              <a:t>be </a:t>
            </a:r>
            <a:r>
              <a:rPr lang="en-US" sz="2000" b="0" dirty="0"/>
              <a:t>supported if both ends are capable. </a:t>
            </a:r>
          </a:p>
          <a:p>
            <a:endParaRPr lang="en-US" b="0" dirty="0" smtClean="0"/>
          </a:p>
          <a:p>
            <a:r>
              <a:rPr lang="en-US" b="0" dirty="0" smtClean="0"/>
              <a:t>Results (Y/N/A): 13/0/3</a:t>
            </a:r>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550870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a:t>Submission 11-18-1193</a:t>
            </a:r>
          </a:p>
        </p:txBody>
      </p:sp>
      <p:sp>
        <p:nvSpPr>
          <p:cNvPr id="3" name="Content Placeholder 2"/>
          <p:cNvSpPr>
            <a:spLocks noGrp="1"/>
          </p:cNvSpPr>
          <p:nvPr>
            <p:ph idx="1"/>
          </p:nvPr>
        </p:nvSpPr>
        <p:spPr>
          <a:xfrm>
            <a:off x="395536" y="1204120"/>
            <a:ext cx="8424936" cy="5105200"/>
          </a:xfrm>
        </p:spPr>
        <p:txBody>
          <a:bodyPr/>
          <a:lstStyle/>
          <a:p>
            <a:r>
              <a:rPr lang="en-US" sz="1800" dirty="0" smtClean="0"/>
              <a:t>Motion</a:t>
            </a:r>
          </a:p>
          <a:p>
            <a:r>
              <a:rPr lang="en-US" sz="1800" b="0" dirty="0" smtClean="0"/>
              <a:t>Move </a:t>
            </a:r>
            <a:r>
              <a:rPr lang="en-US" sz="1800" b="0" dirty="0"/>
              <a:t>to adopt the following requirements to section 3.2.3 </a:t>
            </a:r>
            <a:r>
              <a:rPr lang="en-US" sz="1800" b="0" dirty="0" err="1"/>
              <a:t>HEz</a:t>
            </a:r>
            <a:r>
              <a:rPr lang="en-US" sz="1800" b="0" dirty="0"/>
              <a:t> Measurement Exchange, instruct SFD editor to incorporate it in the SFD and empower the editor to perform editorial changes:</a:t>
            </a:r>
          </a:p>
          <a:p>
            <a:r>
              <a:rPr lang="en-US" sz="1800" b="0" dirty="0" smtClean="0"/>
              <a:t>“</a:t>
            </a:r>
            <a:r>
              <a:rPr lang="en-US" sz="1800" b="0" dirty="0"/>
              <a:t>OFDMA is the mandatory mode for conveying </a:t>
            </a:r>
            <a:r>
              <a:rPr lang="en-US" sz="1800" b="0" dirty="0" err="1"/>
              <a:t>HEz</a:t>
            </a:r>
            <a:r>
              <a:rPr lang="en-US" sz="1800" b="0" dirty="0"/>
              <a:t> polling </a:t>
            </a:r>
            <a:r>
              <a:rPr lang="en-US" sz="1800" b="0" dirty="0" smtClean="0"/>
              <a:t>responses.</a:t>
            </a:r>
          </a:p>
          <a:p>
            <a:r>
              <a:rPr lang="en-US" sz="1800" b="0" dirty="0" smtClean="0"/>
              <a:t>Note</a:t>
            </a:r>
            <a:r>
              <a:rPr lang="en-US" sz="1800" b="0" dirty="0"/>
              <a:t>: </a:t>
            </a:r>
            <a:endParaRPr lang="en-US" sz="1800" b="0" dirty="0" smtClean="0"/>
          </a:p>
          <a:p>
            <a:r>
              <a:rPr lang="en-US" sz="1800" b="0" dirty="0" smtClean="0"/>
              <a:t>Support </a:t>
            </a:r>
            <a:r>
              <a:rPr lang="en-US" sz="1800" b="0" dirty="0"/>
              <a:t>for UL MU MIMO and/or mixed mode (UL </a:t>
            </a:r>
            <a:r>
              <a:rPr lang="en-US" sz="1800" b="0" dirty="0" smtClean="0"/>
              <a:t>MU</a:t>
            </a:r>
          </a:p>
          <a:p>
            <a:r>
              <a:rPr lang="en-US" sz="1800" b="0" dirty="0" smtClean="0"/>
              <a:t>MIMO </a:t>
            </a:r>
            <a:r>
              <a:rPr lang="en-US" sz="1800" b="0" dirty="0"/>
              <a:t>and OFDMA concurrently) capabilities is </a:t>
            </a:r>
            <a:r>
              <a:rPr lang="en-US" sz="1800" b="0" dirty="0" smtClean="0"/>
              <a:t>exchanged</a:t>
            </a:r>
          </a:p>
          <a:p>
            <a:r>
              <a:rPr lang="en-US" sz="1800" b="0" dirty="0" smtClean="0"/>
              <a:t>during </a:t>
            </a:r>
            <a:r>
              <a:rPr lang="en-US" sz="1800" b="0" dirty="0"/>
              <a:t>the 11az negotiation; and modes beyond ODFMA </a:t>
            </a:r>
            <a:r>
              <a:rPr lang="en-US" sz="1800" b="0" dirty="0" smtClean="0"/>
              <a:t>can only</a:t>
            </a:r>
          </a:p>
          <a:p>
            <a:r>
              <a:rPr lang="en-US" sz="1800" b="0" dirty="0" smtClean="0"/>
              <a:t>be </a:t>
            </a:r>
            <a:r>
              <a:rPr lang="en-US" sz="1800" b="0" dirty="0"/>
              <a:t>supported if both ends are capable. </a:t>
            </a:r>
            <a:r>
              <a:rPr lang="en-US" sz="1800" b="0" dirty="0" smtClean="0"/>
              <a:t>“</a:t>
            </a:r>
            <a:endParaRPr lang="en-US" sz="1800" b="0" dirty="0"/>
          </a:p>
          <a:p>
            <a:endParaRPr lang="en-US" sz="1800" b="0" dirty="0" smtClean="0"/>
          </a:p>
          <a:p>
            <a:r>
              <a:rPr lang="en-US" sz="1800" b="0" dirty="0" smtClean="0"/>
              <a:t>Moved: </a:t>
            </a:r>
            <a:r>
              <a:rPr lang="en-US" sz="1800" b="0" dirty="0" err="1" smtClean="0"/>
              <a:t>Chitto</a:t>
            </a:r>
            <a:r>
              <a:rPr lang="en-US" sz="1800" b="0" dirty="0" smtClean="0"/>
              <a:t> Ghosh</a:t>
            </a:r>
            <a:endParaRPr lang="en-US" sz="1800" b="0" dirty="0"/>
          </a:p>
          <a:p>
            <a:r>
              <a:rPr lang="en-US" sz="1800" b="0" dirty="0" smtClean="0"/>
              <a:t>Second: Ganesh </a:t>
            </a:r>
            <a:r>
              <a:rPr lang="en-US" sz="1800" b="0" dirty="0" err="1" smtClean="0"/>
              <a:t>Venkatesan</a:t>
            </a:r>
            <a:endParaRPr lang="en-US" sz="1800" b="0" dirty="0" smtClean="0"/>
          </a:p>
          <a:p>
            <a:r>
              <a:rPr lang="en-US" sz="1800" b="0" dirty="0" smtClean="0"/>
              <a:t>Results (Y/N/A): 11/0/2 </a:t>
            </a:r>
          </a:p>
          <a:p>
            <a:r>
              <a:rPr lang="en-US" sz="1800" b="0" dirty="0" smtClean="0"/>
              <a:t>Motion passes.</a:t>
            </a:r>
          </a:p>
          <a:p>
            <a:endParaRPr lang="en-US" sz="1800" b="0" dirty="0"/>
          </a:p>
          <a:p>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3960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11-18-1147</a:t>
            </a:r>
            <a:endParaRPr lang="en-US" dirty="0"/>
          </a:p>
        </p:txBody>
      </p:sp>
      <p:sp>
        <p:nvSpPr>
          <p:cNvPr id="3" name="Content Placeholder 2"/>
          <p:cNvSpPr>
            <a:spLocks noGrp="1"/>
          </p:cNvSpPr>
          <p:nvPr>
            <p:ph idx="1"/>
          </p:nvPr>
        </p:nvSpPr>
        <p:spPr/>
        <p:txBody>
          <a:bodyPr/>
          <a:lstStyle/>
          <a:p>
            <a:r>
              <a:rPr lang="en-US" b="0" dirty="0" smtClean="0"/>
              <a:t>Motion</a:t>
            </a:r>
          </a:p>
          <a:p>
            <a:r>
              <a:rPr lang="en-US" b="0" dirty="0" smtClean="0"/>
              <a:t>Move to adopt the text changes proposed in 11-18-1147r0 and instruct the technical editor to incorporate it in the 802.11az draft amendment text.</a:t>
            </a:r>
          </a:p>
          <a:p>
            <a:endParaRPr lang="en-US" b="0" dirty="0" smtClean="0"/>
          </a:p>
          <a:p>
            <a:r>
              <a:rPr lang="en-US" b="0" dirty="0" smtClean="0"/>
              <a:t>Moved: Assaf Kasher</a:t>
            </a:r>
          </a:p>
          <a:p>
            <a:r>
              <a:rPr lang="en-US" b="0" dirty="0" smtClean="0"/>
              <a:t>Second: Eitan Alecsander</a:t>
            </a:r>
          </a:p>
          <a:p>
            <a:r>
              <a:rPr lang="en-US" b="0" dirty="0" smtClean="0"/>
              <a:t>Results (Y/N/A): 8/0/5</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0132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66191782"/>
              </p:ext>
            </p:extLst>
          </p:nvPr>
        </p:nvGraphicFramePr>
        <p:xfrm>
          <a:off x="251519" y="1556792"/>
          <a:ext cx="8640960" cy="26007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200" dirty="0" smtClean="0"/>
                        <a:t>Jonathan Segev</a:t>
                      </a:r>
                      <a:endParaRPr lang="en-US" sz="12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needed</a:t>
                      </a:r>
                      <a:endParaRPr lang="en-US" sz="1400" dirty="0"/>
                    </a:p>
                  </a:txBody>
                  <a:tcPr marT="45712" marB="45712"/>
                </a:tc>
              </a:tr>
              <a:tr h="259072">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r>
                        <a:rPr lang="en-US" sz="1400" dirty="0" smtClean="0"/>
                        <a:t>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167632">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 as time permits</a:t>
                      </a:r>
                      <a:endParaRPr lang="en-US" sz="1400" b="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11-18-939</a:t>
            </a:r>
            <a:endParaRPr lang="en-US" dirty="0"/>
          </a:p>
        </p:txBody>
      </p:sp>
      <p:sp>
        <p:nvSpPr>
          <p:cNvPr id="3" name="Content Placeholder 2"/>
          <p:cNvSpPr>
            <a:spLocks noGrp="1"/>
          </p:cNvSpPr>
          <p:nvPr>
            <p:ph idx="1"/>
          </p:nvPr>
        </p:nvSpPr>
        <p:spPr>
          <a:xfrm>
            <a:off x="685800" y="1751014"/>
            <a:ext cx="7770813" cy="4343400"/>
          </a:xfrm>
        </p:spPr>
        <p:txBody>
          <a:bodyPr/>
          <a:lstStyle/>
          <a:p>
            <a:r>
              <a:rPr lang="en-US" b="0" dirty="0" err="1" smtClean="0"/>
              <a:t>Strawpoll</a:t>
            </a:r>
            <a:endParaRPr lang="en-US" b="0" dirty="0" smtClean="0"/>
          </a:p>
          <a:p>
            <a:r>
              <a:rPr lang="en-US" b="0" dirty="0" smtClean="0"/>
              <a:t>Do </a:t>
            </a:r>
            <a:r>
              <a:rPr lang="en-US" b="0" dirty="0"/>
              <a:t>you support to add the following recommended note in the 11az spec? </a:t>
            </a:r>
          </a:p>
          <a:p>
            <a:pPr lvl="1"/>
            <a:r>
              <a:rPr lang="en-US" dirty="0"/>
              <a:t>“Note:  It is recommended that a device discards ranging measurements when it detects that its ranging peer’s clock drift considering its local clock, exceeds the allowed tolerance from the values specified by the 802.11 requirements. See section 21.3.17.3 for </a:t>
            </a:r>
            <a:r>
              <a:rPr lang="en-US" dirty="0" err="1"/>
              <a:t>VHTz</a:t>
            </a:r>
            <a:r>
              <a:rPr lang="en-US" dirty="0"/>
              <a:t>,  </a:t>
            </a:r>
            <a:r>
              <a:rPr lang="en-US" dirty="0" smtClean="0"/>
              <a:t>28.3.18.3 and 28.3.14.3 </a:t>
            </a:r>
            <a:r>
              <a:rPr lang="en-US" dirty="0"/>
              <a:t>for </a:t>
            </a:r>
            <a:r>
              <a:rPr lang="en-US" dirty="0" err="1"/>
              <a:t>HEz</a:t>
            </a:r>
            <a:r>
              <a:rPr lang="en-US" dirty="0"/>
              <a:t>, and 20.3.3.2.1 for </a:t>
            </a:r>
            <a:r>
              <a:rPr lang="en-US" dirty="0" err="1"/>
              <a:t>DMGz</a:t>
            </a:r>
            <a:r>
              <a:rPr lang="en-US" dirty="0"/>
              <a:t>/</a:t>
            </a:r>
            <a:r>
              <a:rPr lang="en-US" dirty="0" err="1"/>
              <a:t>EDMGz</a:t>
            </a:r>
            <a:r>
              <a:rPr lang="en-US" dirty="0"/>
              <a:t>.”</a:t>
            </a:r>
          </a:p>
          <a:p>
            <a:pPr lvl="2"/>
            <a:endParaRPr lang="en-US" dirty="0"/>
          </a:p>
          <a:p>
            <a:r>
              <a:rPr lang="en-US" b="0" dirty="0" smtClean="0"/>
              <a:t>Results (Y/N/A): 16/0/4</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r>
              <a:rPr lang="en-US" b="0" dirty="0" smtClean="0"/>
              <a:t>Motion:</a:t>
            </a:r>
          </a:p>
          <a:p>
            <a:pPr marL="0" indent="0"/>
            <a:r>
              <a:rPr lang="en-US" b="0" dirty="0" smtClean="0"/>
              <a:t>Move to adopt the text depicted by slide 59-60 of submission 110180982r5, instruct the technical editor to incorporate it in the </a:t>
            </a:r>
            <a:r>
              <a:rPr lang="en-US" b="0" dirty="0"/>
              <a:t>IEEE P802.11az draft amendment </a:t>
            </a:r>
            <a:r>
              <a:rPr lang="en-US" b="0" dirty="0" smtClean="0"/>
              <a:t>under sections </a:t>
            </a:r>
            <a:r>
              <a:rPr lang="fr-FR" b="0" dirty="0"/>
              <a:t>11.22.6.4.6.1 </a:t>
            </a:r>
            <a:r>
              <a:rPr lang="fr-FR" b="0" dirty="0" err="1"/>
              <a:t>VHTz</a:t>
            </a:r>
            <a:r>
              <a:rPr lang="fr-FR" b="0" dirty="0"/>
              <a:t> </a:t>
            </a:r>
            <a:r>
              <a:rPr lang="fr-FR" b="0" dirty="0" smtClean="0"/>
              <a:t>mode, 11.22.6.4.6.2 </a:t>
            </a:r>
            <a:r>
              <a:rPr lang="fr-FR" b="0" dirty="0" err="1"/>
              <a:t>HEz</a:t>
            </a:r>
            <a:r>
              <a:rPr lang="fr-FR" b="0" dirty="0"/>
              <a:t> mode </a:t>
            </a:r>
            <a:r>
              <a:rPr lang="en-US" b="0" dirty="0" smtClean="0"/>
              <a:t>and the section dealing with secured PHY measurement in the DMG/EDMG mode text.</a:t>
            </a:r>
            <a:endParaRPr lang="en-US" dirty="0" smtClean="0"/>
          </a:p>
          <a:p>
            <a:pPr lvl="1"/>
            <a:endParaRPr lang="en-US" dirty="0" smtClean="0"/>
          </a:p>
          <a:p>
            <a:r>
              <a:rPr lang="en-US" b="0" dirty="0" smtClean="0"/>
              <a:t>Moved: Roy Want </a:t>
            </a:r>
          </a:p>
          <a:p>
            <a:r>
              <a:rPr lang="en-US" b="0" dirty="0" smtClean="0"/>
              <a:t>Second: Qi Wang</a:t>
            </a:r>
          </a:p>
          <a:p>
            <a:r>
              <a:rPr lang="en-US" b="0" dirty="0" smtClean="0"/>
              <a:t>Results (Y/N/A): 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89210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r>
              <a:rPr lang="en-US" sz="1800" dirty="0"/>
              <a:t>11.22.6.4.6.1 </a:t>
            </a:r>
            <a:r>
              <a:rPr lang="en-US" sz="1800" dirty="0" err="1"/>
              <a:t>VHTz</a:t>
            </a:r>
            <a:r>
              <a:rPr lang="en-US" sz="1800" dirty="0"/>
              <a:t> mode </a:t>
            </a:r>
            <a:endParaRPr lang="en-US" sz="1800" dirty="0" smtClean="0"/>
          </a:p>
          <a:p>
            <a:pPr lvl="1"/>
            <a:r>
              <a:rPr lang="en-US" sz="1800" dirty="0" smtClean="0"/>
              <a:t>Note:</a:t>
            </a:r>
          </a:p>
          <a:p>
            <a:pPr lvl="1"/>
            <a:r>
              <a:rPr lang="en-US" sz="1800" dirty="0"/>
              <a:t>It is recommended that a device discards ranging measurements when it detects that its ranging peer’s clock drift considering its local clock, exceeds the allowed tolerance from the values specified </a:t>
            </a:r>
            <a:r>
              <a:rPr lang="en-US" sz="1800" dirty="0" smtClean="0"/>
              <a:t>in section 21.3.17.3.</a:t>
            </a:r>
          </a:p>
          <a:p>
            <a:pPr lvl="1"/>
            <a:r>
              <a:rPr lang="en-US" sz="1800" b="1" dirty="0" smtClean="0"/>
              <a:t>…</a:t>
            </a:r>
            <a:endParaRPr lang="en-US" sz="1800" dirty="0"/>
          </a:p>
          <a:p>
            <a:pPr lvl="1"/>
            <a:r>
              <a:rPr lang="en-US" sz="1800" dirty="0" smtClean="0"/>
              <a:t>11.22.6.4.6.2 </a:t>
            </a:r>
            <a:r>
              <a:rPr lang="en-US" sz="1800" dirty="0" err="1"/>
              <a:t>HEz</a:t>
            </a:r>
            <a:r>
              <a:rPr lang="en-US" sz="1800" dirty="0"/>
              <a:t> mode </a:t>
            </a:r>
            <a:endParaRPr lang="en-US" sz="1800" dirty="0" smtClean="0"/>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sections 28.3.18.3 and 28.3.14.3.”</a:t>
            </a:r>
          </a:p>
          <a:p>
            <a:pPr lvl="1"/>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5743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p>
          <a:p>
            <a:pPr lvl="1"/>
            <a:r>
              <a:rPr lang="en-US" sz="1800" dirty="0" smtClean="0"/>
              <a:t>11.24.6.4.7 </a:t>
            </a:r>
            <a:r>
              <a:rPr lang="en-US" sz="1800" dirty="0" err="1"/>
              <a:t>DMGz</a:t>
            </a:r>
            <a:r>
              <a:rPr lang="en-US" sz="1800" dirty="0"/>
              <a:t>/</a:t>
            </a:r>
            <a:r>
              <a:rPr lang="en-US" sz="1800" dirty="0" err="1"/>
              <a:t>EDMGz</a:t>
            </a:r>
            <a:r>
              <a:rPr lang="en-US" sz="1800" dirty="0"/>
              <a:t> measurement exchange</a:t>
            </a:r>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 20.3.3.2.1.”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233535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08499306"/>
              </p:ext>
            </p:extLst>
          </p:nvPr>
        </p:nvGraphicFramePr>
        <p:xfrm>
          <a:off x="251519" y="1556792"/>
          <a:ext cx="8640960" cy="35151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a:t>
                      </a:r>
                      <a:endParaRPr lang="en-US" sz="1400" b="0" dirty="0"/>
                    </a:p>
                  </a:txBody>
                  <a:tcPr marT="45712" marB="45712"/>
                </a:tc>
              </a:tr>
              <a:tr h="259072">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25907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345429">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time permits</a:t>
                      </a:r>
                      <a:endParaRPr lang="en-US" sz="1400" kern="1200" dirty="0">
                        <a:solidFill>
                          <a:schemeClr val="dk1"/>
                        </a:solidFill>
                        <a:latin typeface="+mn-lt"/>
                        <a:ea typeface="+mn-ea"/>
                        <a:cs typeface="+mn-cs"/>
                      </a:endParaRPr>
                    </a:p>
                  </a:txBody>
                  <a:tcPr marT="45712" marB="45712"/>
                </a:tc>
              </a:tr>
              <a:tr h="16763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7286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11-18-1265</a:t>
            </a:r>
            <a:endParaRPr lang="en-US" dirty="0"/>
          </a:p>
        </p:txBody>
      </p:sp>
      <p:sp>
        <p:nvSpPr>
          <p:cNvPr id="3" name="Content Placeholder 2"/>
          <p:cNvSpPr>
            <a:spLocks noGrp="1"/>
          </p:cNvSpPr>
          <p:nvPr>
            <p:ph idx="1"/>
          </p:nvPr>
        </p:nvSpPr>
        <p:spPr>
          <a:xfrm>
            <a:off x="323528" y="1196753"/>
            <a:ext cx="8568952" cy="4897661"/>
          </a:xfrm>
        </p:spPr>
        <p:txBody>
          <a:bodyPr/>
          <a:lstStyle/>
          <a:p>
            <a:endParaRPr lang="en-US" b="0" dirty="0" smtClean="0"/>
          </a:p>
          <a:p>
            <a:r>
              <a:rPr lang="en-US" b="0" dirty="0" err="1" smtClean="0"/>
              <a:t>Strawpoll</a:t>
            </a:r>
            <a:r>
              <a:rPr lang="en-US" b="0" dirty="0" smtClean="0"/>
              <a:t>:</a:t>
            </a:r>
          </a:p>
          <a:p>
            <a:pPr marL="0" indent="0"/>
            <a:r>
              <a:rPr lang="en-US" b="0" dirty="0" smtClean="0"/>
              <a:t>We agree to the spec changes depicted by submission 11-18-1265r1.</a:t>
            </a:r>
            <a:endParaRPr lang="en-US" dirty="0" smtClean="0"/>
          </a:p>
          <a:p>
            <a:pPr lvl="1"/>
            <a:endParaRPr lang="en-US" dirty="0" smtClean="0"/>
          </a:p>
          <a:p>
            <a:r>
              <a:rPr lang="en-US" b="0" dirty="0" smtClean="0"/>
              <a:t>Results (Y/N/A): 17/0/6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694005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11-18-1265</a:t>
            </a:r>
            <a:endParaRPr lang="en-US" dirty="0"/>
          </a:p>
        </p:txBody>
      </p:sp>
      <p:sp>
        <p:nvSpPr>
          <p:cNvPr id="3" name="Content Placeholder 2"/>
          <p:cNvSpPr>
            <a:spLocks noGrp="1"/>
          </p:cNvSpPr>
          <p:nvPr>
            <p:ph idx="1"/>
          </p:nvPr>
        </p:nvSpPr>
        <p:spPr>
          <a:xfrm>
            <a:off x="323528" y="1196753"/>
            <a:ext cx="8568952" cy="4897661"/>
          </a:xfrm>
        </p:spPr>
        <p:txBody>
          <a:bodyPr/>
          <a:lstStyle/>
          <a:p>
            <a:endParaRPr lang="en-US" b="0" dirty="0" smtClean="0"/>
          </a:p>
          <a:p>
            <a:r>
              <a:rPr lang="en-US" b="0" dirty="0" smtClean="0"/>
              <a:t>Motion:</a:t>
            </a:r>
          </a:p>
          <a:p>
            <a:pPr marL="0" indent="0"/>
            <a:r>
              <a:rPr lang="en-US" b="0" dirty="0" smtClean="0"/>
              <a:t>Move to adopt document 11-18-1265r1, instruct the technical editor to incorporate the changes to IEEE </a:t>
            </a:r>
            <a:r>
              <a:rPr lang="en-US" b="0" dirty="0"/>
              <a:t>P802.11az draft amendment </a:t>
            </a:r>
            <a:r>
              <a:rPr lang="en-US" b="0" dirty="0" smtClean="0"/>
              <a:t>and empower </a:t>
            </a:r>
            <a:r>
              <a:rPr lang="en-US" b="0" dirty="0"/>
              <a:t>the editor to perform editorial changes</a:t>
            </a:r>
            <a:r>
              <a:rPr lang="en-US" b="0" dirty="0" smtClean="0"/>
              <a:t>.</a:t>
            </a:r>
            <a:endParaRPr lang="en-US" dirty="0" smtClean="0"/>
          </a:p>
          <a:p>
            <a:pPr lvl="1"/>
            <a:endParaRPr lang="en-US" dirty="0" smtClean="0"/>
          </a:p>
          <a:p>
            <a:r>
              <a:rPr lang="en-US" b="0" dirty="0" smtClean="0"/>
              <a:t>Moved: Yongho Seok</a:t>
            </a:r>
          </a:p>
          <a:p>
            <a:r>
              <a:rPr lang="en-US" b="0" dirty="0" smtClean="0"/>
              <a:t>Second: George </a:t>
            </a:r>
            <a:r>
              <a:rPr lang="en-US" b="0" dirty="0" err="1" smtClean="0"/>
              <a:t>Calcev</a:t>
            </a:r>
            <a:endParaRPr lang="en-US" b="0" dirty="0" smtClean="0"/>
          </a:p>
          <a:p>
            <a:r>
              <a:rPr lang="en-US" b="0" dirty="0" smtClean="0"/>
              <a:t>Results (Y/N/A):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144951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11-18-1138</a:t>
            </a:r>
            <a:endParaRPr lang="en-US" dirty="0"/>
          </a:p>
        </p:txBody>
      </p:sp>
      <p:sp>
        <p:nvSpPr>
          <p:cNvPr id="3" name="Content Placeholder 2"/>
          <p:cNvSpPr>
            <a:spLocks noGrp="1"/>
          </p:cNvSpPr>
          <p:nvPr>
            <p:ph idx="1"/>
          </p:nvPr>
        </p:nvSpPr>
        <p:spPr>
          <a:xfrm>
            <a:off x="323528" y="1751014"/>
            <a:ext cx="8496944" cy="4343400"/>
          </a:xfrm>
        </p:spPr>
        <p:txBody>
          <a:bodyPr/>
          <a:lstStyle/>
          <a:p>
            <a:r>
              <a:rPr lang="en-US" dirty="0" err="1" smtClean="0"/>
              <a:t>Strawpoll</a:t>
            </a:r>
            <a:endParaRPr lang="en-US" dirty="0" smtClean="0"/>
          </a:p>
          <a:p>
            <a:r>
              <a:rPr lang="en-US" dirty="0"/>
              <a:t>We support the proposed Ranging Availability Window assignment procedure described </a:t>
            </a:r>
            <a:r>
              <a:rPr lang="en-US" dirty="0" smtClean="0"/>
              <a:t>in submission 11-18-1138r1</a:t>
            </a:r>
            <a:endParaRPr lang="en-US" dirty="0"/>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smtClean="0"/>
              <a:t>Results (Y/N/A): 13/0/4 </a:t>
            </a:r>
            <a:endParaRPr lang="en-US" dirty="0"/>
          </a:p>
          <a:p>
            <a:pPr marL="0"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540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11-18-1138</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dirty="0" smtClean="0"/>
              <a:t>Motion</a:t>
            </a:r>
          </a:p>
          <a:p>
            <a:r>
              <a:rPr lang="en-US" sz="2000" dirty="0" smtClean="0"/>
              <a:t>Move </a:t>
            </a:r>
            <a:r>
              <a:rPr lang="en-US" sz="2000" dirty="0"/>
              <a:t>to approve the following exchange for a RSTA to assign a Ranging Availability Window to an </a:t>
            </a:r>
            <a:r>
              <a:rPr lang="en-US" sz="2000" dirty="0" smtClean="0"/>
              <a:t>ISTA for </a:t>
            </a:r>
            <a:r>
              <a:rPr lang="en-US" sz="2000" dirty="0" err="1" smtClean="0"/>
              <a:t>HEz</a:t>
            </a:r>
            <a:r>
              <a:rPr lang="en-US" sz="2000" dirty="0" smtClean="0"/>
              <a:t> sequence  negotiation:</a:t>
            </a:r>
            <a:endParaRPr lang="en-US" sz="2000" dirty="0"/>
          </a:p>
          <a:p>
            <a:pPr lvl="1"/>
            <a:r>
              <a:rPr lang="en-US" sz="1800" dirty="0"/>
              <a:t>ISTA describes its Unavailability/Availability using a bit pattern (in IFTMR) that is synchronized to the RSTA’s TSF (based on the last received Beacon from the RSTA or other means)</a:t>
            </a:r>
          </a:p>
          <a:p>
            <a:pPr lvl="1"/>
            <a:r>
              <a:rPr lang="en-US" sz="1800" dirty="0"/>
              <a:t>RSTA assigns a matching Ranging Availability Window and returns it in the corresponding IFTM</a:t>
            </a:r>
          </a:p>
          <a:p>
            <a:pPr lvl="1"/>
            <a:r>
              <a:rPr lang="en-US" sz="1800" dirty="0"/>
              <a:t>ISTA becomes ‘available’ and listens to the RSTA’s Trigger (Location Poll) at the start of the Ranging Availability Window in order to execute the </a:t>
            </a:r>
            <a:r>
              <a:rPr lang="en-US" sz="1800" dirty="0" err="1"/>
              <a:t>HEz</a:t>
            </a:r>
            <a:r>
              <a:rPr lang="en-US" sz="1800" dirty="0"/>
              <a:t> Ranging protocol with the </a:t>
            </a:r>
            <a:r>
              <a:rPr lang="en-US" sz="1800" dirty="0" smtClean="0"/>
              <a:t>RSTA.</a:t>
            </a:r>
            <a:endParaRPr lang="en-US" sz="1800" dirty="0"/>
          </a:p>
          <a:p>
            <a:r>
              <a:rPr lang="en-US" sz="2000" dirty="0" smtClean="0"/>
              <a:t>Moved: Ganesh </a:t>
            </a:r>
            <a:r>
              <a:rPr lang="en-US" sz="2000" dirty="0" err="1" smtClean="0"/>
              <a:t>Venkatesan</a:t>
            </a:r>
            <a:endParaRPr lang="en-US" sz="2000" dirty="0"/>
          </a:p>
          <a:p>
            <a:r>
              <a:rPr lang="en-US" sz="2000" dirty="0" smtClean="0"/>
              <a:t>Second: Qinghua Li</a:t>
            </a:r>
            <a:endParaRPr lang="en-US" sz="2000" dirty="0"/>
          </a:p>
          <a:p>
            <a:r>
              <a:rPr lang="en-US" sz="2000" dirty="0" smtClean="0"/>
              <a:t>Result (Y/N/A): 11/0/1 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986226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11-18-1275</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(not taken)</a:t>
            </a:r>
            <a:r>
              <a:rPr lang="en-US" dirty="0"/>
              <a:t/>
            </a:r>
            <a:br>
              <a:rPr lang="en-US" dirty="0"/>
            </a:br>
            <a:r>
              <a:rPr lang="en-US" b="0" dirty="0"/>
              <a:t>Move to adopt document 11-18-1275r?, instruct the technical editor to incorporate the changes to IEEE P802.11az draft amendment and empower the editor to perform editorial changes.</a:t>
            </a:r>
            <a:br>
              <a:rPr lang="en-US" b="0" dirty="0"/>
            </a:br>
            <a:r>
              <a:rPr lang="en-US" b="0" dirty="0"/>
              <a:t/>
            </a:r>
            <a:br>
              <a:rPr lang="en-US" b="0" dirty="0"/>
            </a:br>
            <a:r>
              <a:rPr lang="en-US" b="0" dirty="0"/>
              <a:t>Moved: </a:t>
            </a:r>
            <a:br>
              <a:rPr lang="en-US" b="0" dirty="0"/>
            </a:br>
            <a:r>
              <a:rPr lang="en-US" b="0" dirty="0"/>
              <a:t>Second:</a:t>
            </a:r>
            <a:br>
              <a:rPr lang="en-US" b="0" dirty="0"/>
            </a:br>
            <a:r>
              <a:rPr lang="en-US" b="0" dirty="0"/>
              <a:t>Results (Y/N/A):</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1328636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51527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84806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82611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4374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05416411"/>
              </p:ext>
            </p:extLst>
          </p:nvPr>
        </p:nvGraphicFramePr>
        <p:xfrm>
          <a:off x="251519" y="1556792"/>
          <a:ext cx="8640960" cy="378440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20 min approval of SFD freeze </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sz="1400" dirty="0"/>
                    </a:p>
                  </a:txBody>
                  <a:tcPr marT="45712" marB="45712"/>
                </a:tc>
              </a:tr>
              <a:tr h="388608">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30min</a:t>
                      </a:r>
                    </a:p>
                  </a:txBody>
                  <a:tcPr marT="45712" marB="45712"/>
                </a:tc>
              </a:tr>
              <a:tr h="259072">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sz="14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r>
                        <a:rPr lang="en-US" sz="1400" dirty="0" smtClean="0"/>
                        <a:t>30min as time permits</a:t>
                      </a:r>
                      <a:endParaRPr lang="en-US" sz="14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9865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4721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37497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94819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#6</a:t>
            </a:r>
            <a:endParaRPr lang="en-US" altLang="en-US" sz="2000" dirty="0"/>
          </a:p>
          <a:p>
            <a:endParaRPr lang="en-US" sz="3600" dirty="0"/>
          </a:p>
        </p:txBody>
      </p:sp>
    </p:spTree>
    <p:extLst>
      <p:ext uri="{BB962C8B-B14F-4D97-AF65-F5344CB8AC3E}">
        <p14:creationId xmlns:p14="http://schemas.microsoft.com/office/powerpoint/2010/main" val="2422220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6 discussion </a:t>
            </a:r>
            <a:r>
              <a:rPr lang="en-US" altLang="en-US" dirty="0">
                <a:solidFill>
                  <a:schemeClr val="tx2"/>
                </a:solidFill>
              </a:rPr>
              <a:t>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3639533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62474934"/>
              </p:ext>
            </p:extLst>
          </p:nvPr>
        </p:nvGraphicFramePr>
        <p:xfrm>
          <a:off x="251519" y="1556792"/>
          <a:ext cx="8640960" cy="168635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45 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20min</a:t>
                      </a:r>
                    </a:p>
                  </a:txBody>
                  <a:tcPr marT="45712" marB="45712"/>
                </a:tc>
              </a:tr>
              <a:tr h="167632">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600" dirty="0" smtClean="0"/>
                        <a:t>15min </a:t>
                      </a:r>
                      <a:endParaRPr lang="en-US" sz="1600" dirty="0"/>
                    </a:p>
                  </a:txBody>
                  <a:tcPr marT="45712" marB="45712"/>
                </a:tc>
              </a:tr>
            </a:tbl>
          </a:graphicData>
        </a:graphic>
      </p:graphicFrame>
    </p:spTree>
    <p:extLst>
      <p:ext uri="{BB962C8B-B14F-4D97-AF65-F5344CB8AC3E}">
        <p14:creationId xmlns:p14="http://schemas.microsoft.com/office/powerpoint/2010/main" val="241911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5543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flipV="1">
            <a:off x="2472071" y="4603100"/>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64089" y="3059295"/>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225504" y="4141460"/>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81764" y="3284984"/>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31883" y="5197573"/>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9735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85</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40805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883011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freeze</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Move to instruct the SFD editor to generate the </a:t>
            </a:r>
            <a:r>
              <a:rPr lang="en-US" dirty="0" err="1" smtClean="0"/>
              <a:t>TGaz</a:t>
            </a:r>
            <a:r>
              <a:rPr lang="en-US" dirty="0" smtClean="0"/>
              <a:t> SFD based on SFD working draft R15 and SFD text adopted during the July meeting.</a:t>
            </a:r>
          </a:p>
          <a:p>
            <a:endParaRPr lang="en-US" dirty="0" smtClean="0"/>
          </a:p>
          <a:p>
            <a:r>
              <a:rPr lang="en-US" dirty="0" smtClean="0"/>
              <a:t>Moved:</a:t>
            </a:r>
          </a:p>
          <a:p>
            <a:r>
              <a:rPr lang="en-US" dirty="0" smtClean="0"/>
              <a:t>Second:</a:t>
            </a:r>
            <a:endParaRPr lang="en-US" dirty="0"/>
          </a:p>
          <a:p>
            <a:r>
              <a:rPr lang="en-US" dirty="0" smtClean="0"/>
              <a:t>Results (Y/N/A):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3803836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 Comment Collection</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Move to:</a:t>
            </a:r>
          </a:p>
          <a:p>
            <a:pPr>
              <a:buFont typeface="Arial" panose="020B0604020202020204" pitchFamily="34" charset="0"/>
              <a:buChar char="•"/>
            </a:pPr>
            <a:r>
              <a:rPr lang="en-US" dirty="0" smtClean="0"/>
              <a:t>Instruct the technical editor to generate and publish IEEE P802.11az D0.4 based on D0.3 and any amendment text adopted during the July meeting.</a:t>
            </a:r>
          </a:p>
          <a:p>
            <a:pPr>
              <a:buFont typeface="Arial" panose="020B0604020202020204" pitchFamily="34" charset="0"/>
              <a:buChar char="•"/>
            </a:pPr>
            <a:r>
              <a:rPr lang="en-US" dirty="0" smtClean="0"/>
              <a:t>Initiate a 30 day internal </a:t>
            </a:r>
            <a:r>
              <a:rPr lang="en-US" dirty="0"/>
              <a:t>comment collection based on </a:t>
            </a:r>
            <a:r>
              <a:rPr lang="en-US" dirty="0" smtClean="0"/>
              <a:t>IEEE P802.11az D0.4.</a:t>
            </a:r>
          </a:p>
          <a:p>
            <a:r>
              <a:rPr lang="en-US" dirty="0" smtClean="0"/>
              <a:t>SFD editor to generate the </a:t>
            </a:r>
            <a:r>
              <a:rPr lang="en-US" dirty="0" err="1" smtClean="0"/>
              <a:t>TGaz</a:t>
            </a:r>
            <a:r>
              <a:rPr lang="en-US" dirty="0" smtClean="0"/>
              <a:t> SFD based on SFD working draft R15 and SFD text adopted during the July meeting.</a:t>
            </a:r>
          </a:p>
          <a:p>
            <a:endParaRPr lang="en-US" dirty="0" smtClean="0"/>
          </a:p>
          <a:p>
            <a:r>
              <a:rPr lang="en-US" dirty="0" smtClean="0"/>
              <a:t>Moved:</a:t>
            </a:r>
          </a:p>
          <a:p>
            <a:r>
              <a:rPr lang="en-US" dirty="0" smtClean="0"/>
              <a:t>Second:</a:t>
            </a:r>
            <a:endParaRPr lang="en-US" dirty="0"/>
          </a:p>
          <a:p>
            <a:r>
              <a:rPr lang="en-US" dirty="0" smtClean="0"/>
              <a:t>Results (Y/N/A):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564255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5219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215711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Conduct internal comment collection.</a:t>
            </a:r>
          </a:p>
          <a:p>
            <a:pPr>
              <a:buFont typeface="Arial" panose="020B0604020202020204" pitchFamily="34" charset="0"/>
              <a:buChar char="•"/>
            </a:pPr>
            <a:r>
              <a:rPr lang="en-US" b="0" dirty="0" smtClean="0"/>
              <a:t>Perform </a:t>
            </a:r>
            <a:r>
              <a:rPr lang="en-US" b="0" dirty="0" smtClean="0"/>
              <a:t>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91221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24914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83356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815594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67086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59611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#7</a:t>
            </a:r>
            <a:endParaRPr lang="en-US" altLang="en-US" sz="2000" dirty="0"/>
          </a:p>
          <a:p>
            <a:endParaRPr lang="en-US" sz="3600" dirty="0"/>
          </a:p>
        </p:txBody>
      </p:sp>
    </p:spTree>
    <p:extLst>
      <p:ext uri="{BB962C8B-B14F-4D97-AF65-F5344CB8AC3E}">
        <p14:creationId xmlns:p14="http://schemas.microsoft.com/office/powerpoint/2010/main" val="1032960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1349298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64433</TotalTime>
  <Words>6702</Words>
  <Application>Microsoft Office PowerPoint</Application>
  <PresentationFormat>On-screen Show (4:3)</PresentationFormat>
  <Paragraphs>1711</Paragraphs>
  <Slides>124</Slides>
  <Notes>27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124</vt:i4>
      </vt:variant>
    </vt:vector>
  </HeadingPairs>
  <TitlesOfParts>
    <vt:vector size="135"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TGaz Approved Plan</vt:lpstr>
      <vt:lpstr>Current Approved Timelines</vt:lpstr>
      <vt:lpstr>Review Of Plans Towards D1.0 Approval</vt:lpstr>
      <vt:lpstr>SFD Working Draft Approval</vt:lpstr>
      <vt:lpstr>Working Draft Approval</vt:lpstr>
      <vt:lpstr>Presentations</vt:lpstr>
      <vt:lpstr>submission 11-18-1269</vt:lpstr>
      <vt:lpstr>submission 11-18-1269</vt:lpstr>
      <vt:lpstr>Submission 11-18-1261</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11-18-1272</vt:lpstr>
      <vt:lpstr>Submission 11-18-1272</vt:lpstr>
      <vt:lpstr>Submission 11-18-1193</vt:lpstr>
      <vt:lpstr>Submission 11-18-1193</vt:lpstr>
      <vt:lpstr>Submission 11-18-1193</vt:lpstr>
      <vt:lpstr>Submission 11-18-1193</vt:lpstr>
      <vt:lpstr>Submission 11-18-1193</vt:lpstr>
      <vt:lpstr>Submission 11-18-1193</vt:lpstr>
      <vt:lpstr>Submission 11-18-1147</vt:lpstr>
      <vt:lpstr>Reminder to do attendance</vt:lpstr>
      <vt:lpstr>Recess</vt:lpstr>
      <vt:lpstr>PowerPoint Presentation</vt:lpstr>
      <vt:lpstr>Meeting Slot # 3 discussion items</vt:lpstr>
      <vt:lpstr>Submission order – Slot #3</vt:lpstr>
      <vt:lpstr>Presentations</vt:lpstr>
      <vt:lpstr>Submission 11-18-939</vt:lpstr>
      <vt:lpstr>Submission 11-18-939</vt:lpstr>
      <vt:lpstr>Submission 11-18-939</vt:lpstr>
      <vt:lpstr>Submission 11-18-939</vt:lpstr>
      <vt:lpstr>Reminder to do attendance</vt:lpstr>
      <vt:lpstr>Recess</vt:lpstr>
      <vt:lpstr>PowerPoint Presentation</vt:lpstr>
      <vt:lpstr>Meeting Slot # 4 discussion items</vt:lpstr>
      <vt:lpstr>Submission order – Slot #4</vt:lpstr>
      <vt:lpstr>Presentations</vt:lpstr>
      <vt:lpstr>Submission 11-18-1265</vt:lpstr>
      <vt:lpstr>Submission 11-18-1265</vt:lpstr>
      <vt:lpstr>Submission 11-18-1138</vt:lpstr>
      <vt:lpstr>Submission 11-18-1138</vt:lpstr>
      <vt:lpstr>Submission 11-18-1275</vt:lpstr>
      <vt:lpstr>Reminder to do attendance</vt:lpstr>
      <vt:lpstr>Recess</vt:lpstr>
      <vt:lpstr>PowerPoint Presentation</vt:lpstr>
      <vt:lpstr>Meeting Slot # 5 discussion items</vt:lpstr>
      <vt:lpstr>Submission order – Slot #5</vt:lpstr>
      <vt:lpstr>Presentations</vt:lpstr>
      <vt:lpstr>Reminder to do attendance</vt:lpstr>
      <vt:lpstr>Recess</vt:lpstr>
      <vt:lpstr>PowerPoint Presentation</vt:lpstr>
      <vt:lpstr>Meeting Slot # 6 discussion items</vt:lpstr>
      <vt:lpstr>Submission order – Slot #6</vt:lpstr>
      <vt:lpstr>Current Approved Timelines</vt:lpstr>
      <vt:lpstr>Current Approved Timelines</vt:lpstr>
      <vt:lpstr>TGaz Approved Plan</vt:lpstr>
      <vt:lpstr>Review Of Plans Towards D1.0 Approval</vt:lpstr>
      <vt:lpstr>SFD freeze</vt:lpstr>
      <vt:lpstr>Intel Comment Collection</vt:lpstr>
      <vt:lpstr>Timelines Approval</vt:lpstr>
      <vt:lpstr>July Meeting Achievements</vt:lpstr>
      <vt:lpstr>Sep. Meeting Goals</vt:lpstr>
      <vt:lpstr>Motion – approval of Sep. meeting Goals</vt:lpstr>
      <vt:lpstr>Teleconference Schedule</vt:lpstr>
      <vt:lpstr>Presentations</vt:lpstr>
      <vt:lpstr>Presentations</vt:lpstr>
      <vt:lpstr>Reminder to do attendance</vt:lpstr>
      <vt:lpstr>Recess</vt:lpstr>
      <vt:lpstr>PowerPoint Presentation</vt:lpstr>
      <vt:lpstr>Meeting Slot # 7 discussion items</vt:lpstr>
      <vt:lpstr>AOB</vt:lpstr>
      <vt:lpstr>Adjourn</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721</cp:revision>
  <cp:lastPrinted>1601-01-01T00:00:00Z</cp:lastPrinted>
  <dcterms:created xsi:type="dcterms:W3CDTF">2017-01-29T08:57:00Z</dcterms:created>
  <dcterms:modified xsi:type="dcterms:W3CDTF">2018-07-12T12:52:50Z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2018-07-12 12:52:50Z</vt:lpwstr>
  </property>
  <property fmtid="{D5CDD505-2E9C-101B-9397-08002B2CF9AE}" pid="5" name="CTPClassification">
    <vt:lpwstr>CTP_IC</vt:lpwstr>
  </property>
</Properties>
</file>