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1"/>
  </p:notesMasterIdLst>
  <p:handoutMasterIdLst>
    <p:handoutMasterId r:id="rId122"/>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434" r:id="rId18"/>
    <p:sldId id="315" r:id="rId19"/>
    <p:sldId id="395" r:id="rId20"/>
    <p:sldId id="356" r:id="rId21"/>
    <p:sldId id="281" r:id="rId22"/>
    <p:sldId id="282" r:id="rId23"/>
    <p:sldId id="283" r:id="rId24"/>
    <p:sldId id="284" r:id="rId25"/>
    <p:sldId id="438" r:id="rId26"/>
    <p:sldId id="440" r:id="rId27"/>
    <p:sldId id="439" r:id="rId28"/>
    <p:sldId id="436" r:id="rId29"/>
    <p:sldId id="437" r:id="rId30"/>
    <p:sldId id="285" r:id="rId31"/>
    <p:sldId id="461" r:id="rId32"/>
    <p:sldId id="462" r:id="rId33"/>
    <p:sldId id="463" r:id="rId34"/>
    <p:sldId id="286" r:id="rId35"/>
    <p:sldId id="287" r:id="rId36"/>
    <p:sldId id="290" r:id="rId37"/>
    <p:sldId id="289" r:id="rId38"/>
    <p:sldId id="322" r:id="rId39"/>
    <p:sldId id="397" r:id="rId40"/>
    <p:sldId id="404" r:id="rId41"/>
    <p:sldId id="327" r:id="rId42"/>
    <p:sldId id="464" r:id="rId43"/>
    <p:sldId id="465" r:id="rId44"/>
    <p:sldId id="466" r:id="rId45"/>
    <p:sldId id="467" r:id="rId46"/>
    <p:sldId id="469" r:id="rId47"/>
    <p:sldId id="470" r:id="rId48"/>
    <p:sldId id="468" r:id="rId49"/>
    <p:sldId id="471" r:id="rId50"/>
    <p:sldId id="472" r:id="rId51"/>
    <p:sldId id="304" r:id="rId52"/>
    <p:sldId id="308" r:id="rId53"/>
    <p:sldId id="306" r:id="rId54"/>
    <p:sldId id="330" r:id="rId55"/>
    <p:sldId id="305" r:id="rId56"/>
    <p:sldId id="328" r:id="rId57"/>
    <p:sldId id="417" r:id="rId58"/>
    <p:sldId id="499" r:id="rId59"/>
    <p:sldId id="500" r:id="rId60"/>
    <p:sldId id="501" r:id="rId61"/>
    <p:sldId id="325" r:id="rId62"/>
    <p:sldId id="326" r:id="rId63"/>
    <p:sldId id="389" r:id="rId64"/>
    <p:sldId id="390" r:id="rId65"/>
    <p:sldId id="391" r:id="rId66"/>
    <p:sldId id="481" r:id="rId67"/>
    <p:sldId id="479" r:id="rId68"/>
    <p:sldId id="480" r:id="rId69"/>
    <p:sldId id="473" r:id="rId70"/>
    <p:sldId id="474" r:id="rId71"/>
    <p:sldId id="459" r:id="rId72"/>
    <p:sldId id="482" r:id="rId73"/>
    <p:sldId id="483" r:id="rId74"/>
    <p:sldId id="484" r:id="rId75"/>
    <p:sldId id="475" r:id="rId76"/>
    <p:sldId id="476" r:id="rId77"/>
    <p:sldId id="460" r:id="rId78"/>
    <p:sldId id="488" r:id="rId79"/>
    <p:sldId id="489" r:id="rId80"/>
    <p:sldId id="490" r:id="rId81"/>
    <p:sldId id="491" r:id="rId82"/>
    <p:sldId id="497" r:id="rId83"/>
    <p:sldId id="498" r:id="rId84"/>
    <p:sldId id="492" r:id="rId85"/>
    <p:sldId id="493" r:id="rId86"/>
    <p:sldId id="494" r:id="rId87"/>
    <p:sldId id="495" r:id="rId88"/>
    <p:sldId id="496" r:id="rId89"/>
    <p:sldId id="392" r:id="rId90"/>
    <p:sldId id="485" r:id="rId91"/>
    <p:sldId id="486" r:id="rId92"/>
    <p:sldId id="487" r:id="rId93"/>
    <p:sldId id="477" r:id="rId94"/>
    <p:sldId id="478" r:id="rId95"/>
    <p:sldId id="383" r:id="rId96"/>
    <p:sldId id="385" r:id="rId97"/>
    <p:sldId id="445" r:id="rId98"/>
    <p:sldId id="446" r:id="rId99"/>
    <p:sldId id="447" r:id="rId100"/>
    <p:sldId id="448" r:id="rId101"/>
    <p:sldId id="449" r:id="rId102"/>
    <p:sldId id="450" r:id="rId103"/>
    <p:sldId id="451" r:id="rId104"/>
    <p:sldId id="452" r:id="rId105"/>
    <p:sldId id="453" r:id="rId106"/>
    <p:sldId id="454" r:id="rId107"/>
    <p:sldId id="298" r:id="rId108"/>
    <p:sldId id="299" r:id="rId109"/>
    <p:sldId id="300" r:id="rId110"/>
    <p:sldId id="301" r:id="rId111"/>
    <p:sldId id="347" r:id="rId112"/>
    <p:sldId id="348" r:id="rId113"/>
    <p:sldId id="258" r:id="rId114"/>
    <p:sldId id="259" r:id="rId115"/>
    <p:sldId id="260" r:id="rId116"/>
    <p:sldId id="261" r:id="rId117"/>
    <p:sldId id="262" r:id="rId118"/>
    <p:sldId id="263" r:id="rId119"/>
    <p:sldId id="264" r:id="rId1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434"/>
            <p14:sldId id="315"/>
            <p14:sldId id="395"/>
            <p14:sldId id="356"/>
          </p14:sldIdLst>
        </p14:section>
        <p14:section name="Slot # 1" id="{A8BC1F47-3153-4394-9D00-B4D234301B74}">
          <p14:sldIdLst>
            <p14:sldId id="281"/>
            <p14:sldId id="282"/>
            <p14:sldId id="283"/>
            <p14:sldId id="284"/>
            <p14:sldId id="438"/>
            <p14:sldId id="440"/>
            <p14:sldId id="439"/>
            <p14:sldId id="436"/>
            <p14:sldId id="437"/>
            <p14:sldId id="285"/>
            <p14:sldId id="461"/>
            <p14:sldId id="462"/>
            <p14:sldId id="463"/>
            <p14:sldId id="286"/>
            <p14:sldId id="287"/>
          </p14:sldIdLst>
        </p14:section>
        <p14:section name="Slot # 2" id="{5DEA695E-ACCD-4583-8C8C-713FC3EAA3F2}">
          <p14:sldIdLst>
            <p14:sldId id="290"/>
            <p14:sldId id="289"/>
            <p14:sldId id="322"/>
            <p14:sldId id="397"/>
            <p14:sldId id="404"/>
            <p14:sldId id="327"/>
            <p14:sldId id="464"/>
            <p14:sldId id="465"/>
            <p14:sldId id="466"/>
            <p14:sldId id="467"/>
            <p14:sldId id="469"/>
            <p14:sldId id="470"/>
            <p14:sldId id="468"/>
            <p14:sldId id="471"/>
            <p14:sldId id="472"/>
            <p14:sldId id="304"/>
            <p14:sldId id="308"/>
          </p14:sldIdLst>
        </p14:section>
        <p14:section name="Slot #3" id="{630C644C-9DFD-4620-9650-24BD26CEB6E3}">
          <p14:sldIdLst>
            <p14:sldId id="306"/>
            <p14:sldId id="330"/>
            <p14:sldId id="305"/>
            <p14:sldId id="328"/>
            <p14:sldId id="417"/>
            <p14:sldId id="499"/>
            <p14:sldId id="500"/>
            <p14:sldId id="501"/>
            <p14:sldId id="325"/>
            <p14:sldId id="326"/>
          </p14:sldIdLst>
        </p14:section>
        <p14:section name="Slot #4" id="{CDC757FB-C0E6-4FEB-ABB0-2BED9C8E83AE}">
          <p14:sldIdLst>
            <p14:sldId id="389"/>
            <p14:sldId id="390"/>
            <p14:sldId id="391"/>
            <p14:sldId id="481"/>
            <p14:sldId id="479"/>
            <p14:sldId id="480"/>
          </p14:sldIdLst>
        </p14:section>
        <p14:section name="Slot #5" id="{FC196339-DA60-4E45-B879-34FEE4D131BB}">
          <p14:sldIdLst>
            <p14:sldId id="473"/>
            <p14:sldId id="474"/>
            <p14:sldId id="459"/>
            <p14:sldId id="482"/>
            <p14:sldId id="483"/>
            <p14:sldId id="484"/>
          </p14:sldIdLst>
        </p14:section>
        <p14:section name="Slot #6" id="{86A8300C-E726-45BB-B384-A6D0BCBF58D0}">
          <p14:sldIdLst>
            <p14:sldId id="475"/>
            <p14:sldId id="476"/>
            <p14:sldId id="460"/>
            <p14:sldId id="488"/>
            <p14:sldId id="489"/>
            <p14:sldId id="490"/>
            <p14:sldId id="491"/>
            <p14:sldId id="497"/>
            <p14:sldId id="498"/>
            <p14:sldId id="492"/>
            <p14:sldId id="493"/>
            <p14:sldId id="494"/>
            <p14:sldId id="495"/>
            <p14:sldId id="496"/>
            <p14:sldId id="392"/>
            <p14:sldId id="485"/>
            <p14:sldId id="486"/>
            <p14:sldId id="487"/>
          </p14:sldIdLst>
        </p14:section>
        <p14:section name="Slot #7" id="{AB5CF388-F68F-4BEB-B0AB-1D057411EF62}">
          <p14:sldIdLst>
            <p14:sldId id="477"/>
            <p14:sldId id="478"/>
            <p14:sldId id="383"/>
            <p14:sldId id="385"/>
            <p14:sldId id="445"/>
            <p14:sldId id="446"/>
            <p14:sldId id="447"/>
            <p14:sldId id="448"/>
            <p14:sldId id="449"/>
            <p14:sldId id="450"/>
            <p14:sldId id="451"/>
            <p14:sldId id="452"/>
            <p14:sldId id="453"/>
            <p14:sldId id="454"/>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265" autoAdjust="0"/>
    <p:restoredTop sz="94660"/>
  </p:normalViewPr>
  <p:slideViewPr>
    <p:cSldViewPr>
      <p:cViewPr>
        <p:scale>
          <a:sx n="100" d="100"/>
          <a:sy n="100" d="100"/>
        </p:scale>
        <p:origin x="293"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65</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71</a:t>
            </a:fld>
            <a:endParaRPr lang="en-US"/>
          </a:p>
        </p:txBody>
      </p:sp>
    </p:spTree>
    <p:extLst>
      <p:ext uri="{BB962C8B-B14F-4D97-AF65-F5344CB8AC3E}">
        <p14:creationId xmlns:p14="http://schemas.microsoft.com/office/powerpoint/2010/main" val="35894707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77</a:t>
            </a:fld>
            <a:endParaRPr lang="en-US"/>
          </a:p>
        </p:txBody>
      </p:sp>
    </p:spTree>
    <p:extLst>
      <p:ext uri="{BB962C8B-B14F-4D97-AF65-F5344CB8AC3E}">
        <p14:creationId xmlns:p14="http://schemas.microsoft.com/office/powerpoint/2010/main" val="1184026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78</a:t>
            </a:fld>
            <a:endParaRPr lang="en-US"/>
          </a:p>
        </p:txBody>
      </p:sp>
    </p:spTree>
    <p:extLst>
      <p:ext uri="{BB962C8B-B14F-4D97-AF65-F5344CB8AC3E}">
        <p14:creationId xmlns:p14="http://schemas.microsoft.com/office/powerpoint/2010/main" val="3090453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79</a:t>
            </a:fld>
            <a:endParaRPr lang="en-US"/>
          </a:p>
        </p:txBody>
      </p:sp>
    </p:spTree>
    <p:extLst>
      <p:ext uri="{BB962C8B-B14F-4D97-AF65-F5344CB8AC3E}">
        <p14:creationId xmlns:p14="http://schemas.microsoft.com/office/powerpoint/2010/main" val="2055302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88</a:t>
            </a:fld>
            <a:endParaRPr lang="en-US"/>
          </a:p>
        </p:txBody>
      </p:sp>
    </p:spTree>
    <p:extLst>
      <p:ext uri="{BB962C8B-B14F-4D97-AF65-F5344CB8AC3E}">
        <p14:creationId xmlns:p14="http://schemas.microsoft.com/office/powerpoint/2010/main" val="35461644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97</a:t>
            </a:fld>
            <a:endParaRPr lang="en-US"/>
          </a:p>
        </p:txBody>
      </p:sp>
    </p:spTree>
    <p:extLst>
      <p:ext uri="{BB962C8B-B14F-4D97-AF65-F5344CB8AC3E}">
        <p14:creationId xmlns:p14="http://schemas.microsoft.com/office/powerpoint/2010/main" val="25453857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98</a:t>
            </a:fld>
            <a:endParaRPr lang="en-US"/>
          </a:p>
        </p:txBody>
      </p:sp>
    </p:spTree>
    <p:extLst>
      <p:ext uri="{BB962C8B-B14F-4D97-AF65-F5344CB8AC3E}">
        <p14:creationId xmlns:p14="http://schemas.microsoft.com/office/powerpoint/2010/main" val="232314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103</a:t>
            </a:fld>
            <a:endParaRPr lang="en-US"/>
          </a:p>
        </p:txBody>
      </p:sp>
    </p:spTree>
    <p:extLst>
      <p:ext uri="{BB962C8B-B14F-4D97-AF65-F5344CB8AC3E}">
        <p14:creationId xmlns:p14="http://schemas.microsoft.com/office/powerpoint/2010/main" val="40056945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113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115</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288179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802.11-18/0982r5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smtClean="0"/>
              <a:t>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2018-07-08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94"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XX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submissions and met for ? slots during the week.</a:t>
            </a:r>
          </a:p>
          <a:p>
            <a:pPr>
              <a:buFont typeface="Arial" panose="020B0604020202020204" pitchFamily="34" charset="0"/>
              <a:buChar char="•"/>
            </a:pPr>
            <a:r>
              <a:rPr lang="en-US" b="0" dirty="0" smtClean="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49281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Perform 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61898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depicted in slide ?? as the TG Plan Of Record.</a:t>
            </a:r>
          </a:p>
          <a:p>
            <a:endParaRPr lang="en-US" dirty="0" smtClean="0"/>
          </a:p>
          <a:p>
            <a:r>
              <a:rPr lang="en-US" dirty="0" smtClean="0"/>
              <a:t>Moved:</a:t>
            </a:r>
          </a:p>
          <a:p>
            <a:r>
              <a:rPr lang="en-US" dirty="0" smtClean="0"/>
              <a:t>Second:</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491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605468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596131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97941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3445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113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114</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115</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116</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70602521"/>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340768"/>
            <a:ext cx="7770813" cy="4753645"/>
          </a:xfrm>
        </p:spPr>
        <p:txBody>
          <a:bodyPr/>
          <a:lstStyle/>
          <a:p>
            <a:pPr algn="just">
              <a:spcBef>
                <a:spcPct val="20000"/>
              </a:spcBef>
              <a:buFontTx/>
              <a:buChar char="•"/>
            </a:pPr>
            <a:r>
              <a:rPr lang="en-US" altLang="en-US" sz="2000" b="0" dirty="0" smtClean="0"/>
              <a:t>Review IEEE-SA patent policy, duty to inform, call for potential essential patents, guidelines for anti-trust and competition laws and participation on individual basis in IEEE 802 meeting.</a:t>
            </a:r>
            <a:endParaRPr lang="en-US" altLang="en-US" sz="2000" b="0" dirty="0"/>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(11-18-926).  </a:t>
            </a:r>
          </a:p>
          <a:p>
            <a:pPr algn="just">
              <a:spcBef>
                <a:spcPct val="20000"/>
              </a:spcBef>
              <a:buFontTx/>
              <a:buChar char="•"/>
            </a:pPr>
            <a:r>
              <a:rPr lang="en-US" altLang="en-US" sz="2000" b="0" dirty="0" smtClean="0"/>
              <a:t>Recap project plans towards D1.0 and derived plans for the week.</a:t>
            </a:r>
          </a:p>
          <a:p>
            <a:pPr algn="just">
              <a:spcBef>
                <a:spcPct val="20000"/>
              </a:spcBef>
              <a:buFontTx/>
              <a:buChar char="•"/>
            </a:pPr>
            <a:r>
              <a:rPr lang="en-US" altLang="en-US" sz="2000" b="0" dirty="0" smtClean="0"/>
              <a:t>Run vice-chair election/affirmation vote (special </a:t>
            </a:r>
            <a:r>
              <a:rPr lang="en-US" altLang="en-US" sz="2000" b="0" dirty="0"/>
              <a:t>order 2</a:t>
            </a:r>
            <a:r>
              <a:rPr lang="en-US" altLang="en-US" sz="2000" b="0" baseline="30000" dirty="0"/>
              <a:t>nd</a:t>
            </a:r>
            <a:r>
              <a:rPr lang="en-US" altLang="en-US" sz="2000" b="0" dirty="0"/>
              <a:t> timeslot</a:t>
            </a:r>
            <a:r>
              <a:rPr lang="en-US" altLang="en-US" sz="2000" b="0" dirty="0" smtClean="0"/>
              <a:t>).</a:t>
            </a:r>
          </a:p>
          <a:p>
            <a:pPr algn="just">
              <a:spcBef>
                <a:spcPct val="20000"/>
              </a:spcBef>
              <a:buFontTx/>
              <a:buChar char="•"/>
            </a:pPr>
            <a:r>
              <a:rPr lang="en-US" altLang="en-US" sz="2000" b="0" dirty="0"/>
              <a:t>Consider approval of new working draft baseline SFD ver. 15. </a:t>
            </a:r>
          </a:p>
          <a:p>
            <a:pPr algn="just">
              <a:spcBef>
                <a:spcPct val="20000"/>
              </a:spcBef>
              <a:buFontTx/>
              <a:buChar char="•"/>
            </a:pPr>
            <a:r>
              <a:rPr lang="en-US" altLang="en-US" sz="2000" b="0" dirty="0" smtClean="0"/>
              <a:t>Consider approval of new working draft amendment text ver. 0.3.</a:t>
            </a:r>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340768"/>
            <a:ext cx="8134672" cy="4753645"/>
          </a:xfrm>
        </p:spPr>
        <p:txBody>
          <a:bodyPr/>
          <a:lstStyle/>
          <a:p>
            <a:pPr algn="just">
              <a:spcBef>
                <a:spcPct val="20000"/>
              </a:spcBef>
              <a:buFontTx/>
              <a:buChar char="•"/>
            </a:pPr>
            <a:r>
              <a:rPr lang="en-US" altLang="en-US" sz="2000" b="0" dirty="0"/>
              <a:t>Review and approval of submissions towards SFD text.</a:t>
            </a:r>
          </a:p>
          <a:p>
            <a:pPr algn="just">
              <a:spcBef>
                <a:spcPct val="20000"/>
              </a:spcBef>
              <a:buFontTx/>
              <a:buChar char="•"/>
            </a:pPr>
            <a:r>
              <a:rPr lang="en-US" altLang="en-US" sz="2000" b="0" dirty="0" smtClean="0"/>
              <a:t>Review and approval of submissions toward amendment text.</a:t>
            </a:r>
          </a:p>
          <a:p>
            <a:pPr algn="just">
              <a:spcBef>
                <a:spcPct val="20000"/>
              </a:spcBef>
              <a:buFontTx/>
              <a:buChar char="•"/>
            </a:pPr>
            <a:r>
              <a:rPr lang="en-US" altLang="en-US" sz="2000" b="0" dirty="0" smtClean="0"/>
              <a:t>Technical presentations and supportive technical submissions to </a:t>
            </a:r>
            <a:r>
              <a:rPr lang="en-US" altLang="en-US" sz="2000" b="0" dirty="0"/>
              <a:t>inform the </a:t>
            </a:r>
            <a:r>
              <a:rPr lang="en-US" altLang="en-US" sz="2000" b="0" dirty="0" smtClean="0"/>
              <a:t>TG.</a:t>
            </a:r>
            <a:endParaRPr lang="en-US" altLang="en-US" sz="1400" dirty="0"/>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p>
          <a:p>
            <a:pPr algn="just">
              <a:spcBef>
                <a:spcPct val="20000"/>
              </a:spcBef>
              <a:buFontTx/>
              <a:buChar char="•"/>
            </a:pPr>
            <a:r>
              <a:rPr lang="en-US" altLang="en-US" sz="2000" b="0" dirty="0" smtClean="0"/>
              <a:t>Consider SFD freeze.</a:t>
            </a:r>
          </a:p>
          <a:p>
            <a:pPr algn="just">
              <a:spcBef>
                <a:spcPct val="20000"/>
              </a:spcBef>
              <a:buFontTx/>
              <a:buChar char="•"/>
            </a:pPr>
            <a:r>
              <a:rPr lang="en-US" altLang="en-US" sz="2000" b="0" dirty="0" smtClean="0"/>
              <a:t>Consider readiness for internal comment collection out of July meeting. </a:t>
            </a:r>
            <a:endParaRPr lang="en-US" altLang="en-US" sz="2000" b="0" dirty="0"/>
          </a:p>
          <a:p>
            <a:pPr algn="just">
              <a:spcBef>
                <a:spcPct val="20000"/>
              </a:spcBef>
              <a:buFontTx/>
              <a:buChar char="•"/>
            </a:pPr>
            <a:r>
              <a:rPr lang="en-US" altLang="en-US" sz="2000" b="0" dirty="0"/>
              <a:t>Schedule teleconference times as needed</a:t>
            </a:r>
            <a:r>
              <a:rPr lang="en-US" altLang="en-US" sz="2000" b="0" dirty="0" smtClean="0"/>
              <a:t>.</a:t>
            </a: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739378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815901201"/>
              </p:ext>
            </p:extLst>
          </p:nvPr>
        </p:nvGraphicFramePr>
        <p:xfrm>
          <a:off x="380206" y="1484784"/>
          <a:ext cx="8458200" cy="4782643"/>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Mar.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11-17-462</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Spec</a:t>
                      </a:r>
                      <a:r>
                        <a:rPr lang="en-US" sz="1400" baseline="0" dirty="0" smtClean="0"/>
                        <a:t> Frame Work R15</a:t>
                      </a:r>
                      <a:endParaRPr lang="en-US" sz="1400" dirty="0"/>
                    </a:p>
                  </a:txBody>
                  <a:tcPr marT="45712" marB="45712"/>
                </a:tc>
                <a:tc>
                  <a:txBody>
                    <a:bodyPr/>
                    <a:lstStyle/>
                    <a:p>
                      <a:r>
                        <a:rPr lang="en-US" sz="1400" dirty="0" smtClean="0"/>
                        <a:t>SFD baseline</a:t>
                      </a:r>
                      <a:endParaRPr lang="en-US" sz="1400" dirty="0"/>
                    </a:p>
                  </a:txBody>
                  <a:tcPr marT="45712" marB="45712"/>
                </a:tc>
              </a:tr>
              <a:tr h="167632">
                <a:tc>
                  <a:txBody>
                    <a:bodyPr/>
                    <a:lstStyle/>
                    <a:p>
                      <a:r>
                        <a:rPr lang="en-US" sz="1400" dirty="0" smtClean="0"/>
                        <a:t>Draft P802.11az_D0.3</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Draft 0.3 for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1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11-18-787</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11-18-1275</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18-1138</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731167364"/>
              </p:ext>
            </p:extLst>
          </p:nvPr>
        </p:nvGraphicFramePr>
        <p:xfrm>
          <a:off x="380206" y="1484784"/>
          <a:ext cx="8458200" cy="4712064"/>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 for</a:t>
                      </a:r>
                      <a:r>
                        <a:rPr lang="en-US" sz="1400" baseline="0" dirty="0" smtClean="0"/>
                        <a:t> </a:t>
                      </a:r>
                      <a:r>
                        <a:rPr lang="en-US" sz="1400" dirty="0" smtClean="0"/>
                        <a:t>Draft</a:t>
                      </a:r>
                      <a:r>
                        <a:rPr lang="en-US" sz="1400" baseline="0" dirty="0" smtClean="0"/>
                        <a:t> </a:t>
                      </a:r>
                      <a:r>
                        <a:rPr lang="en-US" sz="1400" dirty="0" smtClean="0"/>
                        <a:t>Amendment</a:t>
                      </a:r>
                      <a:r>
                        <a:rPr lang="en-US" sz="1400" baseline="0" dirty="0" smtClean="0"/>
                        <a:t> </a:t>
                      </a:r>
                      <a:r>
                        <a:rPr lang="en-US" sz="1400" dirty="0" smtClean="0"/>
                        <a:t>Contributions-Format</a:t>
                      </a:r>
                      <a:endParaRPr lang="en-US" sz="1400" dirty="0"/>
                    </a:p>
                  </a:txBody>
                  <a:tcPr marT="45712" marB="45712"/>
                </a:tc>
                <a:tc>
                  <a:txBody>
                    <a:bodyPr/>
                    <a:lstStyle/>
                    <a:p>
                      <a:r>
                        <a:rPr lang="en-US" sz="1400" dirty="0" smtClean="0"/>
                        <a:t>Amendment text/procedural</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11-18-1248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Das Dibakar</a:t>
                      </a:r>
                    </a:p>
                  </a:txBody>
                  <a:tcPr marT="45712" marB="45712"/>
                </a:tc>
                <a:tc>
                  <a:txBody>
                    <a:bodyPr/>
                    <a:lstStyle/>
                    <a:p>
                      <a:r>
                        <a:rPr lang="en-US" sz="1400" strike="sngStrike" dirty="0" err="1" smtClean="0">
                          <a:effectLst/>
                        </a:rPr>
                        <a:t>HEz</a:t>
                      </a:r>
                      <a:r>
                        <a:rPr lang="en-US" sz="1400" strike="sngStrike" dirty="0" smtClean="0">
                          <a:effectLst/>
                        </a:rPr>
                        <a:t> Polling Amendment text</a:t>
                      </a:r>
                      <a:endParaRPr lang="en-US" sz="1400" strike="sngStrike" dirty="0"/>
                    </a:p>
                  </a:txBody>
                  <a:tcPr marT="45712" marB="45712"/>
                </a:tc>
                <a:tc>
                  <a:txBody>
                    <a:bodyPr/>
                    <a:lstStyle/>
                    <a:p>
                      <a:r>
                        <a:rPr lang="en-US" sz="1400" strike="sngStrike" dirty="0" smtClean="0"/>
                        <a:t>Amendment text</a:t>
                      </a:r>
                      <a:endParaRPr lang="en-US" sz="1400" strike="sngStrike" dirty="0"/>
                    </a:p>
                  </a:txBody>
                  <a:tcPr marT="45712" marB="45712"/>
                </a:tc>
              </a:tr>
              <a:tr h="167632">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(follow up</a:t>
                      </a:r>
                      <a:r>
                        <a:rPr lang="en-US" sz="1400" kern="1200" baseline="0" dirty="0" smtClean="0">
                          <a:solidFill>
                            <a:schemeClr val="dk1"/>
                          </a:solidFill>
                          <a:effectLst/>
                          <a:latin typeface="+mn-lt"/>
                          <a:ea typeface="+mn-ea"/>
                          <a:cs typeface="+mn-cs"/>
                        </a:rPr>
                        <a:t> from r1)</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r>
              <a:tr h="0">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11-18-1268 </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Spec Text for Bidirectional LMR in </a:t>
                      </a:r>
                      <a:r>
                        <a:rPr lang="en-US" sz="1400" kern="1200" dirty="0" err="1" smtClean="0">
                          <a:solidFill>
                            <a:schemeClr val="dk1"/>
                          </a:solidFill>
                          <a:effectLst/>
                          <a:latin typeface="+mn-lt"/>
                          <a:ea typeface="+mn-ea"/>
                          <a:cs typeface="+mn-cs"/>
                        </a:rPr>
                        <a:t>VHTz</a:t>
                      </a:r>
                      <a:r>
                        <a:rPr lang="en-US" sz="1400" kern="1200" dirty="0" smtClean="0">
                          <a:solidFill>
                            <a:schemeClr val="dk1"/>
                          </a:solidFill>
                          <a:effectLst/>
                          <a:latin typeface="+mn-lt"/>
                          <a:ea typeface="+mn-ea"/>
                          <a:cs typeface="+mn-cs"/>
                        </a:rPr>
                        <a:t> and </a:t>
                      </a:r>
                      <a:r>
                        <a:rPr lang="en-US" sz="1400" kern="1200" dirty="0" err="1" smtClean="0">
                          <a:solidFill>
                            <a:schemeClr val="dk1"/>
                          </a:solidFill>
                          <a:effectLst/>
                          <a:latin typeface="+mn-lt"/>
                          <a:ea typeface="+mn-ea"/>
                          <a:cs typeface="+mn-cs"/>
                        </a:rPr>
                        <a:t>HEz</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Clock Synchronization between ISTA and RSTA</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kern="1200" dirty="0" smtClean="0">
                          <a:solidFill>
                            <a:schemeClr val="dk1"/>
                          </a:solidFill>
                          <a:effectLst/>
                          <a:latin typeface="+mn-lt"/>
                          <a:ea typeface="+mn-ea"/>
                          <a:cs typeface="+mn-cs"/>
                        </a:rPr>
                        <a:t>11-18-1272</a:t>
                      </a:r>
                      <a:endParaRPr lang="en-US" sz="1400" dirty="0"/>
                    </a:p>
                  </a:txBody>
                  <a:tcPr marT="45712" marB="45712"/>
                </a:tc>
                <a:tc>
                  <a:txBody>
                    <a:bodyPr/>
                    <a:lstStyle/>
                    <a:p>
                      <a:r>
                        <a:rPr lang="en-US" sz="1400" dirty="0" smtClean="0"/>
                        <a:t>Christian Berger</a:t>
                      </a:r>
                      <a:endParaRPr lang="en-US" sz="1400" dirty="0"/>
                    </a:p>
                  </a:txBody>
                  <a:tcPr marT="45712" marB="45712"/>
                </a:tc>
                <a:tc>
                  <a:txBody>
                    <a:bodyPr/>
                    <a:lstStyle/>
                    <a:p>
                      <a:r>
                        <a:rPr lang="en-US" sz="1400" kern="1200" dirty="0" smtClean="0">
                          <a:solidFill>
                            <a:schemeClr val="dk1"/>
                          </a:solidFill>
                          <a:effectLst/>
                          <a:latin typeface="+mn-lt"/>
                          <a:ea typeface="+mn-ea"/>
                          <a:cs typeface="+mn-cs"/>
                        </a:rPr>
                        <a:t>LMR</a:t>
                      </a:r>
                      <a:r>
                        <a:rPr lang="en-US" sz="1400" kern="1200" baseline="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AoA</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feedback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kern="1200" dirty="0" smtClean="0">
                          <a:solidFill>
                            <a:schemeClr val="dk1"/>
                          </a:solidFill>
                          <a:effectLst/>
                          <a:latin typeface="+mn-lt"/>
                          <a:ea typeface="+mn-ea"/>
                          <a:cs typeface="+mn-cs"/>
                        </a:rPr>
                        <a:t>11-18-1270</a:t>
                      </a:r>
                      <a:endParaRPr lang="en-US" sz="1400" dirty="0"/>
                    </a:p>
                  </a:txBody>
                  <a:tcPr marT="45712" marB="45712"/>
                </a:tc>
                <a:tc>
                  <a:txBody>
                    <a:bodyPr/>
                    <a:lstStyle/>
                    <a:p>
                      <a:r>
                        <a:rPr lang="en-US" sz="1400" dirty="0" smtClean="0"/>
                        <a:t>Assaf</a:t>
                      </a:r>
                      <a:r>
                        <a:rPr lang="en-US" sz="1400" baseline="0" dirty="0" smtClean="0"/>
                        <a:t> Kasher</a:t>
                      </a:r>
                      <a:endParaRPr lang="en-US" sz="1400" dirty="0"/>
                    </a:p>
                  </a:txBody>
                  <a:tcPr marT="45712" marB="45712"/>
                </a:tc>
                <a:tc>
                  <a:txBody>
                    <a:bodyPr/>
                    <a:lstStyle/>
                    <a:p>
                      <a:r>
                        <a:rPr lang="en-US" sz="1400" b="0" kern="1200" dirty="0" smtClean="0">
                          <a:solidFill>
                            <a:schemeClr val="dk1"/>
                          </a:solidFill>
                          <a:effectLst/>
                          <a:latin typeface="+mn-lt"/>
                          <a:ea typeface="+mn-ea"/>
                          <a:cs typeface="+mn-cs"/>
                        </a:rPr>
                        <a:t>60GHz</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LOS/NLOS</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test</a:t>
                      </a:r>
                      <a:endParaRPr lang="en-US" sz="1400" b="0" dirty="0"/>
                    </a:p>
                  </a:txBody>
                  <a:tcPr marT="45712" marB="45712"/>
                </a:tc>
                <a:tc>
                  <a:txBody>
                    <a:bodyPr/>
                    <a:lstStyle/>
                    <a:p>
                      <a:r>
                        <a:rPr lang="en-US" sz="1400" dirty="0" smtClean="0"/>
                        <a:t>Technical</a:t>
                      </a:r>
                      <a:endParaRPr lang="en-US" sz="1400" dirty="0"/>
                    </a:p>
                  </a:txBody>
                  <a:tcPr marT="45712" marB="45712"/>
                </a:tc>
              </a:tr>
              <a:tr h="0">
                <a:tc>
                  <a:txBody>
                    <a:bodyPr/>
                    <a:lstStyle/>
                    <a:p>
                      <a:r>
                        <a:rPr lang="en-US" sz="1400" dirty="0" smtClean="0"/>
                        <a:t>11-18-1273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kern="1200" dirty="0" smtClean="0">
                          <a:solidFill>
                            <a:schemeClr val="dk1"/>
                          </a:solidFill>
                          <a:effectLst/>
                          <a:latin typeface="+mn-lt"/>
                          <a:ea typeface="+mn-ea"/>
                          <a:cs typeface="+mn-cs"/>
                        </a:rPr>
                        <a:t>Passive-Location-Justification </a:t>
                      </a:r>
                      <a:endParaRPr lang="en-US" sz="1400" dirty="0"/>
                    </a:p>
                  </a:txBody>
                  <a:tcPr marT="45712" marB="45712"/>
                </a:tc>
                <a:tc>
                  <a:txBody>
                    <a:bodyPr/>
                    <a:lstStyle/>
                    <a:p>
                      <a:r>
                        <a:rPr lang="en-US" sz="1400" dirty="0" smtClean="0"/>
                        <a:t>Technical</a:t>
                      </a:r>
                      <a:endParaRPr lang="en-US" sz="1400" dirty="0"/>
                    </a:p>
                  </a:txBody>
                  <a:tcPr marT="45712" marB="45712"/>
                </a:tc>
              </a:tr>
              <a:tr h="0">
                <a:tc>
                  <a:txBody>
                    <a:bodyPr/>
                    <a:lstStyle/>
                    <a:p>
                      <a:r>
                        <a:rPr lang="en-US" sz="1400" dirty="0" smtClean="0"/>
                        <a:t>11-18-939</a:t>
                      </a:r>
                      <a:endParaRPr lang="en-US" sz="1400" dirty="0"/>
                    </a:p>
                  </a:txBody>
                  <a:tcPr marT="45712" marB="45712"/>
                </a:tc>
                <a:tc>
                  <a:txBody>
                    <a:bodyPr/>
                    <a:lstStyle/>
                    <a:p>
                      <a:r>
                        <a:rPr lang="en-US" sz="1400" dirty="0" smtClean="0"/>
                        <a:t>Mingguang Xu</a:t>
                      </a:r>
                      <a:endParaRPr lang="en-US" sz="1400" dirty="0"/>
                    </a:p>
                  </a:txBody>
                  <a:tcPr marT="45712" marB="45712"/>
                </a:tc>
                <a:tc>
                  <a:txBody>
                    <a:bodyPr/>
                    <a:lstStyle/>
                    <a:p>
                      <a:r>
                        <a:rPr lang="en-US" sz="1400" dirty="0" smtClean="0"/>
                        <a:t>Clock attack</a:t>
                      </a:r>
                      <a:r>
                        <a:rPr lang="en-US" sz="1400" baseline="0" dirty="0" smtClean="0"/>
                        <a:t> threat model for 11az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11-18-TBD</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11-18-1274</a:t>
                      </a:r>
                      <a:endParaRPr lang="en-US" sz="1400" dirty="0"/>
                    </a:p>
                  </a:txBody>
                  <a:tcPr marT="45712" marB="45712"/>
                </a:tc>
                <a:tc>
                  <a:txBody>
                    <a:bodyPr/>
                    <a:lstStyle/>
                    <a:p>
                      <a:r>
                        <a:rPr lang="en-US" sz="1400" dirty="0" smtClean="0"/>
                        <a:t>SK Yong</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San Diego, California</a:t>
            </a:r>
          </a:p>
          <a:p>
            <a:pPr algn="ctr">
              <a:lnSpc>
                <a:spcPct val="90000"/>
              </a:lnSpc>
              <a:buFontTx/>
              <a:buNone/>
            </a:pPr>
            <a:r>
              <a:rPr lang="en-US" altLang="en-US" sz="4000" dirty="0" smtClean="0">
                <a:cs typeface="Times New Roman" panose="02020603050405020304" pitchFamily="18" charset="0"/>
              </a:rPr>
              <a:t>July 8</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- 13</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smtClean="0">
                <a:cs typeface="Times New Roman" panose="02020603050405020304" pitchFamily="18" charset="0"/>
              </a:rPr>
              <a:t>Technical </a:t>
            </a:r>
            <a:r>
              <a:rPr lang="en-US" altLang="en-US" sz="2000" dirty="0">
                <a:cs typeface="Times New Roman" panose="02020603050405020304" pitchFamily="18" charset="0"/>
              </a:rPr>
              <a:t>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a:t>
            </a:r>
            <a:r>
              <a:rPr lang="en-US" altLang="en-US" sz="1600" b="0" dirty="0">
                <a:cs typeface="Times New Roman" panose="02020603050405020304" pitchFamily="18" charset="0"/>
              </a:rPr>
              <a:t>(Google)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consider approval of SFD R15 as new SFD baseline doc.</a:t>
            </a:r>
          </a:p>
          <a:p>
            <a:pPr lvl="1">
              <a:buFont typeface="Arial" panose="020B0604020202020204" pitchFamily="34" charset="0"/>
              <a:buChar char="•"/>
            </a:pPr>
            <a:r>
              <a:rPr lang="en-US" dirty="0" smtClean="0"/>
              <a:t>Review IEEE P802.11az D0.3.</a:t>
            </a:r>
          </a:p>
          <a:p>
            <a:pPr lvl="1">
              <a:buFont typeface="Arial" panose="020B0604020202020204" pitchFamily="34" charset="0"/>
              <a:buChar char="•"/>
            </a:pPr>
            <a:r>
              <a:rPr lang="en-US" dirty="0" smtClean="0"/>
              <a:t>Review </a:t>
            </a:r>
            <a:r>
              <a:rPr lang="en-US" dirty="0"/>
              <a:t>and consider adoption of SFD text.</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8134672"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(25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 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(5 min)</a:t>
            </a:r>
          </a:p>
          <a:p>
            <a:pPr algn="just">
              <a:spcBef>
                <a:spcPct val="20000"/>
              </a:spcBef>
              <a:buFontTx/>
              <a:buChar char="•"/>
            </a:pPr>
            <a:r>
              <a:rPr lang="en-US" altLang="en-US" sz="2000" b="0" dirty="0"/>
              <a:t>Review plans for the week in view of TG process towards the Nov. 2018 D1.0 publication and Initial WG ballot.</a:t>
            </a:r>
          </a:p>
          <a:p>
            <a:pPr algn="just">
              <a:spcBef>
                <a:spcPct val="20000"/>
              </a:spcBef>
              <a:buFontTx/>
              <a:buChar char="•"/>
            </a:pPr>
            <a:r>
              <a:rPr lang="en-US" altLang="en-US" sz="2000" b="0" dirty="0" smtClean="0"/>
              <a:t>Consider approval of a new SFD working draft (20 min)</a:t>
            </a:r>
          </a:p>
          <a:p>
            <a:pPr algn="just">
              <a:spcBef>
                <a:spcPct val="20000"/>
              </a:spcBef>
              <a:buFontTx/>
              <a:buChar char="•"/>
            </a:pPr>
            <a:r>
              <a:rPr lang="en-US" altLang="en-US" sz="2000" b="0" dirty="0" smtClean="0"/>
              <a:t>Consider </a:t>
            </a:r>
            <a:r>
              <a:rPr lang="en-US" altLang="en-US" sz="2000" b="0" dirty="0"/>
              <a:t>approval of new working draft amendment text ver. 0.3</a:t>
            </a:r>
            <a:r>
              <a:rPr lang="en-US" altLang="en-US" sz="2000" b="0" dirty="0" smtClean="0"/>
              <a:t>. (as needed – ~40min)</a:t>
            </a:r>
            <a:endParaRPr lang="en-US" altLang="en-US" sz="2000" b="0" dirty="0"/>
          </a:p>
          <a:p>
            <a:pPr algn="just">
              <a:spcBef>
                <a:spcPct val="20000"/>
              </a:spcBef>
              <a:buFontTx/>
              <a:buChar char="•"/>
            </a:pPr>
            <a:r>
              <a:rPr lang="en-US" altLang="en-US" sz="2000" b="0" dirty="0" smtClean="0"/>
              <a:t>Review submissions towards SFD text (</a:t>
            </a:r>
            <a:r>
              <a:rPr lang="en-US" altLang="en-US" sz="2000" b="0" dirty="0"/>
              <a:t>as time permits</a:t>
            </a:r>
            <a:r>
              <a:rPr lang="en-US" altLang="en-US" sz="2000" b="0" dirty="0" smtClean="0"/>
              <a:t>)</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109973691"/>
              </p:ext>
            </p:extLst>
          </p:nvPr>
        </p:nvGraphicFramePr>
        <p:xfrm>
          <a:off x="288826" y="1507333"/>
          <a:ext cx="8640960" cy="3323464"/>
        </p:xfrm>
        <a:graphic>
          <a:graphicData uri="http://schemas.openxmlformats.org/drawingml/2006/table">
            <a:tbl>
              <a:tblPr firstRow="1" bandRow="1">
                <a:tableStyleId>{21E4AEA4-8DFA-4A89-87EB-49C32662AFE0}</a:tableStyleId>
              </a:tblPr>
              <a:tblGrid>
                <a:gridCol w="1546870"/>
                <a:gridCol w="1944216"/>
                <a:gridCol w="2376264"/>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May</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35 min</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365752">
                <a:tc>
                  <a:txBody>
                    <a:bodyPr/>
                    <a:lstStyle/>
                    <a:p>
                      <a:r>
                        <a:rPr lang="en-US" sz="1400" strike="noStrike" kern="1200" dirty="0" smtClean="0">
                          <a:solidFill>
                            <a:schemeClr val="dk1"/>
                          </a:solidFill>
                          <a:latin typeface="+mn-lt"/>
                          <a:ea typeface="+mn-ea"/>
                          <a:cs typeface="+mn-cs"/>
                        </a:rPr>
                        <a:t>11-17-462</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Spec Frame Work R15</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SFD baseline</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20</a:t>
                      </a:r>
                      <a:r>
                        <a:rPr lang="en-US" sz="1400" baseline="0" dirty="0" smtClean="0"/>
                        <a:t> min</a:t>
                      </a:r>
                      <a:endParaRPr lang="en-US" sz="1400" dirty="0"/>
                    </a:p>
                  </a:txBody>
                  <a:tcPr marT="45712" marB="45712"/>
                </a:tc>
              </a:tr>
              <a:tr h="365752">
                <a:tc>
                  <a:txBody>
                    <a:bodyPr/>
                    <a:lstStyle/>
                    <a:p>
                      <a:r>
                        <a:rPr lang="en-US" sz="1400" strike="noStrike" kern="1200" dirty="0" smtClean="0">
                          <a:solidFill>
                            <a:schemeClr val="dk1"/>
                          </a:solidFill>
                          <a:latin typeface="+mn-lt"/>
                          <a:ea typeface="+mn-ea"/>
                          <a:cs typeface="+mn-cs"/>
                        </a:rPr>
                        <a:t>Draft P802.11az_D0.3</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Draft 0.3 </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40</a:t>
                      </a:r>
                      <a:r>
                        <a:rPr lang="en-US" sz="1400" baseline="0" dirty="0" smtClean="0"/>
                        <a:t> min</a:t>
                      </a:r>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Clock Synchronization between ISTA and RSTA</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 for</a:t>
                      </a:r>
                      <a:r>
                        <a:rPr lang="en-US" sz="1400" baseline="0" dirty="0" smtClean="0"/>
                        <a:t> </a:t>
                      </a:r>
                      <a:r>
                        <a:rPr lang="en-US" sz="1400" dirty="0" smtClean="0"/>
                        <a:t>Draft</a:t>
                      </a:r>
                      <a:r>
                        <a:rPr lang="en-US" sz="1400" baseline="0" dirty="0" smtClean="0"/>
                        <a:t> </a:t>
                      </a:r>
                      <a:r>
                        <a:rPr lang="en-US" sz="1400" dirty="0" smtClean="0"/>
                        <a:t>Amendment</a:t>
                      </a:r>
                      <a:r>
                        <a:rPr lang="en-US" sz="1400" baseline="0" dirty="0" smtClean="0"/>
                        <a:t> </a:t>
                      </a:r>
                      <a:r>
                        <a:rPr lang="en-US" sz="1400" dirty="0" smtClean="0"/>
                        <a:t>Contributions-Format</a:t>
                      </a:r>
                      <a:endParaRPr lang="en-US" sz="1400" dirty="0"/>
                    </a:p>
                  </a:txBody>
                  <a:tcPr marT="45712" marB="45712"/>
                </a:tc>
                <a:tc>
                  <a:txBody>
                    <a:bodyPr/>
                    <a:lstStyle/>
                    <a:p>
                      <a:r>
                        <a:rPr lang="en-US" sz="1400" dirty="0" smtClean="0"/>
                        <a:t>Amendment text/procedural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10min</a:t>
                      </a: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11-18/0926 “</a:t>
            </a:r>
            <a:r>
              <a:rPr lang="en-US" dirty="0"/>
              <a:t>meeting minutes May 2018</a:t>
            </a:r>
            <a:r>
              <a:rPr lang="en-US" b="0" dirty="0" smtClean="0"/>
              <a:t>” </a:t>
            </a:r>
            <a:r>
              <a:rPr lang="en-US" b="0" dirty="0"/>
              <a:t>posted to Mentor </a:t>
            </a:r>
            <a:r>
              <a:rPr lang="en-US" b="0" dirty="0" smtClean="0"/>
              <a:t>on May 22</a:t>
            </a:r>
            <a:r>
              <a:rPr lang="en-US" b="0" baseline="30000" dirty="0" smtClean="0"/>
              <a:t>nd</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11-18/0926 r0 as </a:t>
            </a:r>
            <a:r>
              <a:rPr lang="en-US" b="0" dirty="0" err="1" smtClean="0"/>
              <a:t>TGaz</a:t>
            </a:r>
            <a:r>
              <a:rPr lang="en-US" b="0" dirty="0" smtClean="0"/>
              <a:t> </a:t>
            </a:r>
            <a:r>
              <a:rPr lang="en-US" b="0" dirty="0"/>
              <a:t>meeting minutes for the </a:t>
            </a:r>
            <a:r>
              <a:rPr lang="en-US" b="0" dirty="0" smtClean="0"/>
              <a:t>May meeting</a:t>
            </a:r>
            <a:r>
              <a:rPr lang="en-US" b="0" dirty="0"/>
              <a:t>. </a:t>
            </a:r>
          </a:p>
          <a:p>
            <a:r>
              <a:rPr lang="en-US" b="0" dirty="0" smtClean="0"/>
              <a:t>Moved by: Assaf Kasher</a:t>
            </a:r>
            <a:endParaRPr lang="en-US" b="0" dirty="0"/>
          </a:p>
          <a:p>
            <a:r>
              <a:rPr lang="en-US" b="0" dirty="0"/>
              <a:t>Seconded </a:t>
            </a:r>
            <a:r>
              <a:rPr lang="en-US" b="0" dirty="0" smtClean="0"/>
              <a:t>by: Roy Want </a:t>
            </a:r>
          </a:p>
          <a:p>
            <a:r>
              <a:rPr lang="en-US" b="0" dirty="0" smtClean="0"/>
              <a:t>Results </a:t>
            </a:r>
            <a:r>
              <a:rPr lang="en-US" b="0" dirty="0"/>
              <a:t>(Y/N/A</a:t>
            </a:r>
            <a:r>
              <a:rPr lang="en-US" b="0" dirty="0" smtClean="0"/>
              <a:t>): 15/0/0</a:t>
            </a:r>
          </a:p>
          <a:p>
            <a:r>
              <a:rPr lang="en-US" b="0" dirty="0" smtClean="0"/>
              <a:t>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err="1" smtClean="0"/>
              <a:t>TGaz</a:t>
            </a:r>
            <a:r>
              <a:rPr lang="en-US" altLang="en-US" dirty="0" smtClean="0"/>
              <a:t> Approved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Freeze SFD and perform internal comment collection coming out of July 2018 meeting.</a:t>
            </a:r>
          </a:p>
          <a:p>
            <a:pPr>
              <a:buFont typeface="Arial" panose="020B0604020202020204" pitchFamily="34" charset="0"/>
              <a:buChar char="•"/>
            </a:pPr>
            <a:r>
              <a:rPr lang="en-US" altLang="en-US" sz="2200" b="0" dirty="0" smtClean="0"/>
              <a:t>Perform internal comment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25</a:t>
            </a:fld>
            <a:endParaRPr lang="en-GB" altLang="en-US" sz="1200" b="0" smtClean="0"/>
          </a:p>
        </p:txBody>
      </p:sp>
      <p:sp>
        <p:nvSpPr>
          <p:cNvPr id="2" name="Date Placeholder 1"/>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317586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2256880" cy="9665"/>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952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40 of submission 11-18/0596r04.</a:t>
            </a:r>
          </a:p>
          <a:p>
            <a:endParaRPr lang="en-US" dirty="0" smtClean="0"/>
          </a:p>
          <a:p>
            <a:r>
              <a:rPr lang="en-US" dirty="0" smtClean="0"/>
              <a:t>Moved: </a:t>
            </a:r>
            <a:r>
              <a:rPr lang="en-US" b="0" dirty="0" smtClean="0"/>
              <a:t>Assaf Kasher</a:t>
            </a:r>
          </a:p>
          <a:p>
            <a:r>
              <a:rPr lang="en-US" dirty="0" smtClean="0"/>
              <a:t>Second: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968968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SFD Working Draft Approval</a:t>
            </a:r>
          </a:p>
        </p:txBody>
      </p:sp>
      <p:sp>
        <p:nvSpPr>
          <p:cNvPr id="3" name="Content Placeholder 2"/>
          <p:cNvSpPr>
            <a:spLocks noGrp="1"/>
          </p:cNvSpPr>
          <p:nvPr>
            <p:ph idx="1"/>
          </p:nvPr>
        </p:nvSpPr>
        <p:spPr/>
        <p:txBody>
          <a:bodyPr/>
          <a:lstStyle/>
          <a:p>
            <a:r>
              <a:rPr lang="en-US" dirty="0"/>
              <a:t>Motion:</a:t>
            </a:r>
          </a:p>
          <a:p>
            <a:pPr marL="0" indent="0"/>
            <a:r>
              <a:rPr lang="en-GB" b="0" dirty="0"/>
              <a:t>Move to adopt document </a:t>
            </a:r>
            <a:r>
              <a:rPr lang="en-GB" b="0" dirty="0" smtClean="0"/>
              <a:t>11-17-462r15 as </a:t>
            </a:r>
            <a:r>
              <a:rPr lang="en-GB" b="0" dirty="0" err="1"/>
              <a:t>TGaz</a:t>
            </a:r>
            <a:r>
              <a:rPr lang="en-GB" b="0" dirty="0"/>
              <a:t> Spec Framework working draft document.</a:t>
            </a:r>
            <a:endParaRPr lang="en-US" b="0" dirty="0"/>
          </a:p>
          <a:p>
            <a:pPr marL="0" indent="0"/>
            <a:r>
              <a:rPr lang="en-GB" dirty="0"/>
              <a:t>Mover</a:t>
            </a:r>
            <a:r>
              <a:rPr lang="en-GB" dirty="0" smtClean="0"/>
              <a:t>: </a:t>
            </a:r>
            <a:r>
              <a:rPr lang="en-GB" b="0" dirty="0" smtClean="0"/>
              <a:t>Chao Chun Wang</a:t>
            </a:r>
            <a:endParaRPr lang="en-GB" b="0" dirty="0"/>
          </a:p>
          <a:p>
            <a:pPr marL="0" indent="0"/>
            <a:r>
              <a:rPr lang="en-GB" dirty="0"/>
              <a:t>Seconder</a:t>
            </a:r>
            <a:r>
              <a:rPr lang="en-GB" dirty="0" smtClean="0"/>
              <a:t>: </a:t>
            </a:r>
            <a:r>
              <a:rPr lang="en-GB" b="0" dirty="0" smtClean="0"/>
              <a:t>Qinghua Li</a:t>
            </a:r>
            <a:endParaRPr lang="en-GB" b="0" dirty="0"/>
          </a:p>
          <a:p>
            <a:pPr marL="0" indent="0"/>
            <a:r>
              <a:rPr lang="en-GB" dirty="0"/>
              <a:t>Results </a:t>
            </a:r>
            <a:r>
              <a:rPr lang="en-GB" b="0" dirty="0"/>
              <a:t>(Y/N/A</a:t>
            </a:r>
            <a:r>
              <a:rPr lang="en-GB" b="0" dirty="0" smtClean="0"/>
              <a:t>): 14/0/1 </a:t>
            </a:r>
          </a:p>
          <a:p>
            <a:pPr marL="0" indent="0"/>
            <a:r>
              <a:rPr lang="en-GB" b="0" dirty="0" smtClean="0"/>
              <a:t>Motion passes.</a:t>
            </a:r>
            <a:endParaRPr lang="en-GB" b="0" dirty="0"/>
          </a:p>
          <a:p>
            <a:pPr marL="0" indent="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941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Working Draft Approval</a:t>
            </a:r>
            <a:endParaRPr lang="en-US"/>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We adopt document P802.11az D0.3 as the </a:t>
            </a:r>
            <a:r>
              <a:rPr lang="en-US" b="0" dirty="0" err="1" smtClean="0"/>
              <a:t>TGaz</a:t>
            </a:r>
            <a:r>
              <a:rPr lang="en-US" b="0" dirty="0" smtClean="0"/>
              <a:t> working draft document.</a:t>
            </a:r>
          </a:p>
          <a:p>
            <a:pPr marL="0" indent="0"/>
            <a:endParaRPr lang="en-US" b="0" dirty="0"/>
          </a:p>
          <a:p>
            <a:pPr marL="0" indent="0"/>
            <a:r>
              <a:rPr lang="en-US" b="0" dirty="0" smtClean="0"/>
              <a:t>Moved: Ganesh </a:t>
            </a:r>
            <a:r>
              <a:rPr lang="en-US" b="0" dirty="0" err="1" smtClean="0"/>
              <a:t>Venkatesan</a:t>
            </a:r>
            <a:r>
              <a:rPr lang="en-US" b="0" dirty="0" smtClean="0"/>
              <a:t> </a:t>
            </a:r>
          </a:p>
          <a:p>
            <a:pPr marL="0" indent="0"/>
            <a:r>
              <a:rPr lang="en-US" b="0" dirty="0" smtClean="0"/>
              <a:t>Second: Qinghua Li</a:t>
            </a:r>
          </a:p>
          <a:p>
            <a:pPr marL="0" indent="0"/>
            <a:r>
              <a:rPr lang="en-US" b="0" dirty="0" smtClean="0"/>
              <a:t>Results: 14/0/2</a:t>
            </a:r>
          </a:p>
          <a:p>
            <a:pPr marL="0" indent="0"/>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621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July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11-18-1269</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smtClean="0"/>
              <a:t>In </a:t>
            </a:r>
            <a:r>
              <a:rPr lang="en-US" b="0" dirty="0" err="1"/>
              <a:t>HEz</a:t>
            </a:r>
            <a:r>
              <a:rPr lang="en-US" b="0" dirty="0"/>
              <a:t> and </a:t>
            </a:r>
            <a:r>
              <a:rPr lang="en-US" b="0" dirty="0" err="1"/>
              <a:t>VHTz</a:t>
            </a:r>
            <a:r>
              <a:rPr lang="en-US" b="0" dirty="0"/>
              <a:t> ISTA2RSTA LMR, do you support that</a:t>
            </a:r>
          </a:p>
          <a:p>
            <a:r>
              <a:rPr lang="en-US" b="0" dirty="0"/>
              <a:t> The ISTA2RSTA LMR shall include a CFO feedback,</a:t>
            </a:r>
          </a:p>
          <a:p>
            <a:r>
              <a:rPr lang="en-US" b="0" dirty="0"/>
              <a:t> Based on the CFO feedback, RSTA can tune t4, t1</a:t>
            </a:r>
          </a:p>
          <a:p>
            <a:endParaRPr lang="en-US" b="0" dirty="0"/>
          </a:p>
          <a:p>
            <a:endParaRPr lang="en-US" b="0" dirty="0"/>
          </a:p>
          <a:p>
            <a:r>
              <a:rPr lang="en-US" b="0" dirty="0"/>
              <a:t>       Y:   </a:t>
            </a:r>
            <a:r>
              <a:rPr lang="en-US" b="0" dirty="0" smtClean="0"/>
              <a:t>13            </a:t>
            </a:r>
            <a:r>
              <a:rPr lang="en-US" b="0" dirty="0"/>
              <a:t>N:     </a:t>
            </a:r>
            <a:r>
              <a:rPr lang="en-US" b="0" dirty="0" smtClean="0"/>
              <a:t>0           Abstain: 6</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882375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11-18-1269</a:t>
            </a:r>
            <a:endParaRPr lang="en-US" dirty="0"/>
          </a:p>
        </p:txBody>
      </p:sp>
      <p:sp>
        <p:nvSpPr>
          <p:cNvPr id="3" name="Content Placeholder 2"/>
          <p:cNvSpPr>
            <a:spLocks noGrp="1"/>
          </p:cNvSpPr>
          <p:nvPr>
            <p:ph idx="1"/>
          </p:nvPr>
        </p:nvSpPr>
        <p:spPr>
          <a:xfrm>
            <a:off x="685800" y="1484784"/>
            <a:ext cx="7770813" cy="4609629"/>
          </a:xfrm>
        </p:spPr>
        <p:txBody>
          <a:bodyPr/>
          <a:lstStyle/>
          <a:p>
            <a:r>
              <a:rPr lang="en-US" b="0" dirty="0" smtClean="0"/>
              <a:t>Motion</a:t>
            </a:r>
          </a:p>
          <a:p>
            <a:r>
              <a:rPr lang="en-US" b="0" dirty="0" smtClean="0"/>
              <a:t>Move </a:t>
            </a:r>
            <a:r>
              <a:rPr lang="en-US" b="0" dirty="0"/>
              <a:t>to adopt the </a:t>
            </a:r>
            <a:r>
              <a:rPr lang="en-US" b="0" dirty="0" smtClean="0"/>
              <a:t>following requirements to section 3.2.2 </a:t>
            </a:r>
            <a:r>
              <a:rPr lang="en-US" b="0" dirty="0" err="1" smtClean="0"/>
              <a:t>VHTz</a:t>
            </a:r>
            <a:r>
              <a:rPr lang="en-US" b="0" dirty="0" smtClean="0"/>
              <a:t> Measurement Exchange and 3.2.3 </a:t>
            </a:r>
            <a:r>
              <a:rPr lang="en-US" b="0" dirty="0" err="1" smtClean="0"/>
              <a:t>HEz</a:t>
            </a:r>
            <a:r>
              <a:rPr lang="en-US" b="0" dirty="0" smtClean="0"/>
              <a:t> </a:t>
            </a:r>
            <a:r>
              <a:rPr lang="en-US" b="0" dirty="0"/>
              <a:t>Measurement </a:t>
            </a:r>
            <a:r>
              <a:rPr lang="en-US" b="0" dirty="0" smtClean="0"/>
              <a:t>Exchange, </a:t>
            </a:r>
            <a:r>
              <a:rPr lang="en-US" b="0" dirty="0"/>
              <a:t>instruct the SFD editor to incorporate it in the SFD and empower the editor to perform editorial changes.</a:t>
            </a:r>
          </a:p>
          <a:p>
            <a:r>
              <a:rPr lang="en-US" dirty="0" smtClean="0"/>
              <a:t>“</a:t>
            </a:r>
            <a:r>
              <a:rPr lang="en-US" b="0" dirty="0"/>
              <a:t>In </a:t>
            </a:r>
            <a:r>
              <a:rPr lang="en-US" b="0" dirty="0" err="1"/>
              <a:t>HEz</a:t>
            </a:r>
            <a:r>
              <a:rPr lang="en-US" b="0" dirty="0"/>
              <a:t> and </a:t>
            </a:r>
            <a:r>
              <a:rPr lang="en-US" b="0" dirty="0" err="1"/>
              <a:t>VHTz</a:t>
            </a:r>
            <a:r>
              <a:rPr lang="en-US" b="0" dirty="0"/>
              <a:t> </a:t>
            </a:r>
            <a:r>
              <a:rPr lang="en-US" b="0" dirty="0" smtClean="0"/>
              <a:t>measurement exchange sequences, the </a:t>
            </a:r>
            <a:r>
              <a:rPr lang="en-US" b="0" dirty="0"/>
              <a:t>ISTA2RSTA LMR shall include a CFO </a:t>
            </a:r>
            <a:r>
              <a:rPr lang="en-US" b="0" dirty="0" smtClean="0"/>
              <a:t>feedback.”</a:t>
            </a:r>
            <a:endParaRPr lang="en-US" b="0" dirty="0"/>
          </a:p>
          <a:p>
            <a:r>
              <a:rPr lang="en-US" dirty="0" smtClean="0"/>
              <a:t>Move: </a:t>
            </a:r>
            <a:r>
              <a:rPr lang="en-US" b="0" dirty="0" smtClean="0"/>
              <a:t>Qinghua Li</a:t>
            </a:r>
          </a:p>
          <a:p>
            <a:r>
              <a:rPr lang="en-US" dirty="0" smtClean="0"/>
              <a:t>Second: </a:t>
            </a:r>
            <a:r>
              <a:rPr lang="en-US" b="0" dirty="0" smtClean="0"/>
              <a:t>Feng Jiang</a:t>
            </a:r>
            <a:endParaRPr lang="en-US" dirty="0" smtClean="0"/>
          </a:p>
          <a:p>
            <a:r>
              <a:rPr lang="en-US" b="0" dirty="0" smtClean="0"/>
              <a:t>Results (Y/N/A): 11/0/2</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84913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11-18-1261</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Move to adopt the conventions depicted by submission 11-18-1261 as </a:t>
            </a:r>
            <a:r>
              <a:rPr lang="en-US" b="0" dirty="0" err="1" smtClean="0"/>
              <a:t>TGaz</a:t>
            </a:r>
            <a:r>
              <a:rPr lang="en-US" b="0" dirty="0" smtClean="0"/>
              <a:t> convention set for draft text contributions.</a:t>
            </a:r>
          </a:p>
          <a:p>
            <a:endParaRPr lang="en-US" b="0" dirty="0" smtClean="0"/>
          </a:p>
          <a:p>
            <a:r>
              <a:rPr lang="en-US" b="0" dirty="0" smtClean="0"/>
              <a:t>Moved: Assaf Kasher </a:t>
            </a:r>
          </a:p>
          <a:p>
            <a:r>
              <a:rPr lang="en-US" b="0" dirty="0" smtClean="0"/>
              <a:t>Second: Chao Chun Wang </a:t>
            </a:r>
          </a:p>
          <a:p>
            <a:r>
              <a:rPr lang="en-US" b="0" dirty="0" smtClean="0"/>
              <a:t>Results (Y/N/A): 11/0/0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066717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elections for vice chair position (15min)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39968131"/>
              </p:ext>
            </p:extLst>
          </p:nvPr>
        </p:nvGraphicFramePr>
        <p:xfrm>
          <a:off x="251520" y="1484784"/>
          <a:ext cx="8712967" cy="2174016"/>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35 min</a:t>
                      </a:r>
                      <a:endParaRPr lang="en-US" sz="1400" kern="1200" dirty="0">
                        <a:solidFill>
                          <a:schemeClr val="dk1"/>
                        </a:solidFill>
                        <a:latin typeface="+mn-lt"/>
                        <a:ea typeface="+mn-ea"/>
                        <a:cs typeface="+mn-cs"/>
                      </a:endParaRPr>
                    </a:p>
                  </a:txBody>
                  <a:tcPr marT="45712" marB="45712"/>
                </a:tc>
              </a:tr>
              <a:tr h="0">
                <a:tc>
                  <a:txBody>
                    <a:bodyPr/>
                    <a:lstStyle/>
                    <a:p>
                      <a:r>
                        <a:rPr lang="en-US" sz="1400" kern="1200" dirty="0" smtClean="0">
                          <a:solidFill>
                            <a:schemeClr val="dk1"/>
                          </a:solidFill>
                          <a:effectLst/>
                          <a:latin typeface="+mn-lt"/>
                          <a:ea typeface="+mn-ea"/>
                          <a:cs typeface="+mn-cs"/>
                        </a:rPr>
                        <a:t>11-18-1272</a:t>
                      </a:r>
                      <a:endParaRPr lang="en-US" sz="1400" dirty="0"/>
                    </a:p>
                  </a:txBody>
                  <a:tcPr marT="45712" marB="45712"/>
                </a:tc>
                <a:tc>
                  <a:txBody>
                    <a:bodyPr/>
                    <a:lstStyle/>
                    <a:p>
                      <a:r>
                        <a:rPr lang="en-US" sz="1400" dirty="0" smtClean="0"/>
                        <a:t>Christian Berger</a:t>
                      </a:r>
                      <a:endParaRPr lang="en-US" sz="1400" dirty="0"/>
                    </a:p>
                  </a:txBody>
                  <a:tcPr marT="45712" marB="45712"/>
                </a:tc>
                <a:tc>
                  <a:txBody>
                    <a:bodyPr/>
                    <a:lstStyle/>
                    <a:p>
                      <a:r>
                        <a:rPr lang="en-US" sz="1400" kern="1200" dirty="0" smtClean="0">
                          <a:solidFill>
                            <a:schemeClr val="dk1"/>
                          </a:solidFill>
                          <a:effectLst/>
                          <a:latin typeface="+mn-lt"/>
                          <a:ea typeface="+mn-ea"/>
                          <a:cs typeface="+mn-cs"/>
                        </a:rPr>
                        <a:t>LMR</a:t>
                      </a:r>
                      <a:r>
                        <a:rPr lang="en-US" sz="1400" kern="1200" baseline="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AoA</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feedback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r>
                        <a:rPr lang="en-US" sz="1400" kern="1200" dirty="0" smtClean="0">
                          <a:solidFill>
                            <a:schemeClr val="dk1"/>
                          </a:solidFill>
                          <a:effectLst/>
                          <a:latin typeface="+mn-lt"/>
                          <a:ea typeface="+mn-ea"/>
                          <a:cs typeface="+mn-cs"/>
                        </a:rPr>
                        <a:t>30min</a:t>
                      </a:r>
                      <a:endParaRPr lang="en-US" sz="1400" dirty="0"/>
                    </a:p>
                  </a:txBody>
                  <a:tcPr marT="45712" marB="45712"/>
                </a:tc>
              </a:tr>
              <a:tr h="274308">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r>
                        <a:rPr lang="en-US" sz="1400" dirty="0" smtClean="0"/>
                        <a:t>30min</a:t>
                      </a:r>
                      <a:endParaRPr lang="en-US" dirty="0"/>
                    </a:p>
                  </a:txBody>
                  <a:tcPr marT="45712" marB="45712"/>
                </a:tc>
              </a:tr>
              <a:tr h="182872">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 as time permits</a:t>
                      </a:r>
                      <a:endParaRPr lang="en-US" sz="14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Vice Chair Elections</a:t>
            </a:r>
            <a:endParaRPr lang="en-US" dirty="0"/>
          </a:p>
        </p:txBody>
      </p:sp>
      <p:sp>
        <p:nvSpPr>
          <p:cNvPr id="3" name="Content Placeholder 2"/>
          <p:cNvSpPr>
            <a:spLocks noGrp="1"/>
          </p:cNvSpPr>
          <p:nvPr>
            <p:ph idx="1"/>
          </p:nvPr>
        </p:nvSpPr>
        <p:spPr>
          <a:xfrm>
            <a:off x="685800" y="1556792"/>
            <a:ext cx="7770813" cy="4537621"/>
          </a:xfrm>
        </p:spPr>
        <p:txBody>
          <a:bodyPr/>
          <a:lstStyle/>
          <a:p>
            <a:pPr>
              <a:buFont typeface="Arial" panose="020B0604020202020204" pitchFamily="34" charset="0"/>
              <a:buChar char="•"/>
            </a:pPr>
            <a:r>
              <a:rPr lang="en-US" sz="2000" b="0" dirty="0" smtClean="0"/>
              <a:t>Perform last call for nominations for vice chair position candidates. </a:t>
            </a:r>
          </a:p>
          <a:p>
            <a:pPr>
              <a:buFont typeface="Arial" panose="020B0604020202020204" pitchFamily="34" charset="0"/>
              <a:buChar char="•"/>
            </a:pPr>
            <a:r>
              <a:rPr lang="en-US" sz="2000" b="0" dirty="0" smtClean="0"/>
              <a:t>Close nominations.</a:t>
            </a:r>
          </a:p>
          <a:p>
            <a:pPr>
              <a:buFont typeface="Arial" panose="020B0604020202020204" pitchFamily="34" charset="0"/>
              <a:buChar char="•"/>
            </a:pPr>
            <a:r>
              <a:rPr lang="en-US" sz="2000" b="0" dirty="0" smtClean="0"/>
              <a:t>Allow nominees to address the group.</a:t>
            </a:r>
          </a:p>
          <a:p>
            <a:pPr>
              <a:buFont typeface="Arial" panose="020B0604020202020204" pitchFamily="34" charset="0"/>
              <a:buChar char="•"/>
            </a:pPr>
            <a:r>
              <a:rPr lang="en-US" sz="2000" b="0" dirty="0" smtClean="0"/>
              <a:t>Elections.</a:t>
            </a:r>
          </a:p>
          <a:p>
            <a:pPr>
              <a:buFont typeface="Arial" panose="020B0604020202020204" pitchFamily="34" charset="0"/>
              <a:buChar char="•"/>
            </a:pP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Elections</a:t>
            </a:r>
            <a:endParaRPr lang="en-US" dirty="0"/>
          </a:p>
        </p:txBody>
      </p:sp>
      <p:sp>
        <p:nvSpPr>
          <p:cNvPr id="3" name="Content Placeholder 2"/>
          <p:cNvSpPr>
            <a:spLocks noGrp="1"/>
          </p:cNvSpPr>
          <p:nvPr>
            <p:ph idx="1"/>
          </p:nvPr>
        </p:nvSpPr>
        <p:spPr/>
        <p:txBody>
          <a:bodyPr/>
          <a:lstStyle/>
          <a:p>
            <a:r>
              <a:rPr lang="en-US" dirty="0" err="1" smtClean="0"/>
              <a:t>TGaz</a:t>
            </a:r>
            <a:r>
              <a:rPr lang="en-US" dirty="0" smtClean="0"/>
              <a:t> Elections:</a:t>
            </a:r>
            <a:endParaRPr lang="en-US" dirty="0"/>
          </a:p>
          <a:p>
            <a:r>
              <a:rPr lang="en-US" b="0" dirty="0" smtClean="0"/>
              <a:t>For </a:t>
            </a:r>
            <a:r>
              <a:rPr lang="en-US" b="0" dirty="0" err="1" smtClean="0"/>
              <a:t>TGaz</a:t>
            </a:r>
            <a:r>
              <a:rPr lang="en-US" b="0" dirty="0" smtClean="0"/>
              <a:t> vice chair position we support:</a:t>
            </a:r>
          </a:p>
          <a:p>
            <a:r>
              <a:rPr lang="en-US" b="0" dirty="0" smtClean="0"/>
              <a:t>O1) Assaf Kasher</a:t>
            </a:r>
          </a:p>
          <a:p>
            <a:r>
              <a:rPr lang="en-US" b="0" dirty="0" smtClean="0"/>
              <a:t>O2) Roy Want</a:t>
            </a:r>
            <a:endParaRPr lang="en-US" b="0" dirty="0"/>
          </a:p>
          <a:p>
            <a:endParaRPr lang="en-US" b="0" dirty="0" smtClean="0"/>
          </a:p>
          <a:p>
            <a:r>
              <a:rPr lang="en-US" b="0" dirty="0" smtClean="0"/>
              <a:t>Results:</a:t>
            </a:r>
          </a:p>
          <a:p>
            <a:r>
              <a:rPr lang="en-US" b="0" dirty="0" smtClean="0"/>
              <a:t>O1) 11</a:t>
            </a:r>
          </a:p>
          <a:p>
            <a:r>
              <a:rPr lang="en-US" b="0" dirty="0" smtClean="0"/>
              <a:t>O2) 6</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11-18-1272</a:t>
            </a:r>
            <a:endParaRPr lang="en-US" dirty="0"/>
          </a:p>
        </p:txBody>
      </p:sp>
      <p:sp>
        <p:nvSpPr>
          <p:cNvPr id="3" name="Content Placeholder 2"/>
          <p:cNvSpPr>
            <a:spLocks noGrp="1"/>
          </p:cNvSpPr>
          <p:nvPr>
            <p:ph idx="1"/>
          </p:nvPr>
        </p:nvSpPr>
        <p:spPr/>
        <p:txBody>
          <a:bodyPr/>
          <a:lstStyle/>
          <a:p>
            <a:pPr marL="0" indent="0">
              <a:buNone/>
            </a:pPr>
            <a:r>
              <a:rPr lang="en-US" b="0" dirty="0" err="1" smtClean="0"/>
              <a:t>Strawpoll</a:t>
            </a:r>
            <a:endParaRPr lang="en-US" b="0" dirty="0" smtClean="0"/>
          </a:p>
          <a:p>
            <a:pPr marL="0" indent="0">
              <a:buNone/>
            </a:pPr>
            <a:r>
              <a:rPr lang="en-US" b="0" dirty="0" smtClean="0"/>
              <a:t>Do </a:t>
            </a:r>
            <a:r>
              <a:rPr lang="en-US" b="0" dirty="0"/>
              <a:t>you support to include optional Angle-of-Arrival (</a:t>
            </a:r>
            <a:r>
              <a:rPr lang="en-US" b="0" dirty="0" err="1"/>
              <a:t>AoA</a:t>
            </a:r>
            <a:r>
              <a:rPr lang="en-US" b="0" dirty="0"/>
              <a:t>) feedback in the Fine Timing Measurement Report field of the </a:t>
            </a:r>
            <a:r>
              <a:rPr lang="en-US" b="0" dirty="0" err="1"/>
              <a:t>VHTz</a:t>
            </a:r>
            <a:r>
              <a:rPr lang="en-US" b="0" dirty="0"/>
              <a:t> and </a:t>
            </a:r>
            <a:r>
              <a:rPr lang="en-US" b="0" dirty="0" err="1"/>
              <a:t>HEz</a:t>
            </a:r>
            <a:r>
              <a:rPr lang="en-US" b="0" dirty="0"/>
              <a:t> LMR (RSTA-ISTA</a:t>
            </a:r>
            <a:r>
              <a:rPr lang="en-US" b="0" dirty="0" smtClean="0"/>
              <a:t>)?</a:t>
            </a:r>
          </a:p>
          <a:p>
            <a:pPr marL="0" indent="0">
              <a:buNone/>
            </a:pPr>
            <a:r>
              <a:rPr lang="en-US" b="0" dirty="0" smtClean="0"/>
              <a:t>Results (Y/N/A): 22/0/1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9162142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11-18-1272</a:t>
            </a:r>
            <a:endParaRPr lang="en-US" dirty="0"/>
          </a:p>
        </p:txBody>
      </p:sp>
      <p:sp>
        <p:nvSpPr>
          <p:cNvPr id="3" name="Content Placeholder 2"/>
          <p:cNvSpPr>
            <a:spLocks noGrp="1"/>
          </p:cNvSpPr>
          <p:nvPr>
            <p:ph idx="1"/>
          </p:nvPr>
        </p:nvSpPr>
        <p:spPr>
          <a:xfrm>
            <a:off x="685800" y="1412776"/>
            <a:ext cx="7770813" cy="4681637"/>
          </a:xfrm>
        </p:spPr>
        <p:txBody>
          <a:bodyPr/>
          <a:lstStyle/>
          <a:p>
            <a:r>
              <a:rPr lang="en-US" sz="2000" dirty="0" smtClean="0"/>
              <a:t>Motion</a:t>
            </a:r>
          </a:p>
          <a:p>
            <a:r>
              <a:rPr lang="en-US" sz="2000" dirty="0" smtClean="0"/>
              <a:t>Move to adopt the following requirements to section 3.2.2 </a:t>
            </a:r>
            <a:r>
              <a:rPr lang="en-US" sz="2000" dirty="0" err="1" smtClean="0"/>
              <a:t>VHTz</a:t>
            </a:r>
            <a:r>
              <a:rPr lang="en-US" sz="2000" dirty="0" smtClean="0"/>
              <a:t> Measurement Exchange and 3.2.3 </a:t>
            </a:r>
            <a:r>
              <a:rPr lang="en-US" sz="2000" dirty="0" err="1" smtClean="0"/>
              <a:t>HEz</a:t>
            </a:r>
            <a:r>
              <a:rPr lang="en-US" sz="2000" dirty="0" smtClean="0"/>
              <a:t> Measurement Exchange, instruct SFD editor to incorporate it in the SFD and empower the editor to perform editorial changes.</a:t>
            </a:r>
          </a:p>
          <a:p>
            <a:r>
              <a:rPr lang="en-US" sz="2000" dirty="0" smtClean="0"/>
              <a:t>“The Fine Timing Measurement Report field of the </a:t>
            </a:r>
            <a:r>
              <a:rPr lang="en-US" sz="2000" dirty="0" err="1" smtClean="0"/>
              <a:t>VHTz</a:t>
            </a:r>
            <a:r>
              <a:rPr lang="en-US" sz="2000" dirty="0" smtClean="0"/>
              <a:t> and </a:t>
            </a:r>
            <a:r>
              <a:rPr lang="en-US" sz="2000" dirty="0" err="1" smtClean="0"/>
              <a:t>HEz</a:t>
            </a:r>
            <a:r>
              <a:rPr lang="en-US" sz="2000" dirty="0" smtClean="0"/>
              <a:t> LMR (RSTA to ISTA) shall include an optional Angle Of Arrival (</a:t>
            </a:r>
            <a:r>
              <a:rPr lang="en-US" sz="2000" dirty="0" err="1" smtClean="0"/>
              <a:t>AoA</a:t>
            </a:r>
            <a:r>
              <a:rPr lang="en-US" sz="2000" dirty="0" smtClean="0"/>
              <a:t>) feedback field. </a:t>
            </a:r>
          </a:p>
          <a:p>
            <a:endParaRPr lang="en-US" sz="2000" dirty="0" smtClean="0"/>
          </a:p>
          <a:p>
            <a:r>
              <a:rPr lang="en-US" sz="2000" dirty="0" smtClean="0"/>
              <a:t>Moved: Christian Berger</a:t>
            </a:r>
          </a:p>
          <a:p>
            <a:r>
              <a:rPr lang="en-US" sz="2000" dirty="0" smtClean="0"/>
              <a:t>Second: Assaf Kasher</a:t>
            </a:r>
          </a:p>
          <a:p>
            <a:r>
              <a:rPr lang="en-US" sz="2000" dirty="0" smtClean="0"/>
              <a:t>Results (Y/N/A): 15/0/1</a:t>
            </a:r>
          </a:p>
          <a:p>
            <a:r>
              <a:rPr lang="en-US" sz="2000" dirty="0" smtClean="0"/>
              <a:t>Motion passes. </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0674958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11-18-1193</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Do you support that the Poll Response frame for </a:t>
            </a:r>
            <a:r>
              <a:rPr lang="en-US" dirty="0" err="1" smtClean="0"/>
              <a:t>HEz</a:t>
            </a:r>
            <a:r>
              <a:rPr lang="en-US" dirty="0" smtClean="0"/>
              <a:t> ranging shall be a CTS-to-self frame carried in a HE TB PPDU ?</a:t>
            </a:r>
          </a:p>
          <a:p>
            <a:endParaRPr lang="en-US" dirty="0" smtClean="0"/>
          </a:p>
          <a:p>
            <a:r>
              <a:rPr lang="en-US" dirty="0" smtClean="0"/>
              <a:t>Results (Y/N/A): 10/0/8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938670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11-18-1193</a:t>
            </a:r>
            <a:endParaRPr lang="en-US" dirty="0"/>
          </a:p>
        </p:txBody>
      </p:sp>
      <p:sp>
        <p:nvSpPr>
          <p:cNvPr id="3" name="Content Placeholder 2"/>
          <p:cNvSpPr>
            <a:spLocks noGrp="1"/>
          </p:cNvSpPr>
          <p:nvPr>
            <p:ph idx="1"/>
          </p:nvPr>
        </p:nvSpPr>
        <p:spPr>
          <a:xfrm>
            <a:off x="685800" y="1628800"/>
            <a:ext cx="7770813" cy="4465613"/>
          </a:xfrm>
        </p:spPr>
        <p:txBody>
          <a:bodyPr/>
          <a:lstStyle/>
          <a:p>
            <a:r>
              <a:rPr lang="en-US" sz="2000" b="0" dirty="0" smtClean="0"/>
              <a:t>Motion </a:t>
            </a:r>
          </a:p>
          <a:p>
            <a:r>
              <a:rPr lang="en-US" sz="2000" b="0" dirty="0"/>
              <a:t>Move to adopt the following requirements to section </a:t>
            </a:r>
            <a:r>
              <a:rPr lang="en-US" sz="2000" b="0" dirty="0" smtClean="0"/>
              <a:t>3.2.3 </a:t>
            </a:r>
            <a:r>
              <a:rPr lang="en-US" sz="2000" b="0" dirty="0" err="1"/>
              <a:t>HEz</a:t>
            </a:r>
            <a:r>
              <a:rPr lang="en-US" sz="2000" b="0" dirty="0"/>
              <a:t> Measurement Exchange, instruct SFD editor to incorporate it in the SFD and empower the editor to perform editorial </a:t>
            </a:r>
            <a:r>
              <a:rPr lang="en-US" sz="2000" b="0" dirty="0" smtClean="0"/>
              <a:t>changes:</a:t>
            </a:r>
          </a:p>
          <a:p>
            <a:r>
              <a:rPr lang="en-US" sz="2000" b="0" dirty="0" smtClean="0"/>
              <a:t>“The </a:t>
            </a:r>
            <a:r>
              <a:rPr lang="en-US" sz="2000" b="0" dirty="0"/>
              <a:t>Poll Response frame for </a:t>
            </a:r>
            <a:r>
              <a:rPr lang="en-US" sz="2000" b="0" dirty="0" err="1"/>
              <a:t>HEz</a:t>
            </a:r>
            <a:r>
              <a:rPr lang="en-US" sz="2000" b="0" dirty="0"/>
              <a:t> ranging shall be a CTS-to-self frame carried in </a:t>
            </a:r>
            <a:r>
              <a:rPr lang="en-US" sz="2000" b="0" dirty="0" smtClean="0"/>
              <a:t>an </a:t>
            </a:r>
            <a:r>
              <a:rPr lang="en-US" sz="2000" b="0" dirty="0"/>
              <a:t>HE TB </a:t>
            </a:r>
            <a:r>
              <a:rPr lang="en-US" sz="2000" b="0" dirty="0" smtClean="0"/>
              <a:t>PPDU”.</a:t>
            </a:r>
          </a:p>
          <a:p>
            <a:r>
              <a:rPr lang="en-US" sz="2000" b="0" dirty="0" smtClean="0"/>
              <a:t>Moved: Qinghua Li</a:t>
            </a:r>
          </a:p>
          <a:p>
            <a:r>
              <a:rPr lang="en-US" sz="2000" b="0" dirty="0" smtClean="0"/>
              <a:t>Second: Feng Jiang</a:t>
            </a:r>
          </a:p>
          <a:p>
            <a:endParaRPr lang="en-US" sz="2000" b="0" dirty="0" smtClean="0"/>
          </a:p>
          <a:p>
            <a:r>
              <a:rPr lang="en-US" sz="2000" b="0" dirty="0" smtClean="0"/>
              <a:t>Results (Y/N/A): 8/0/4</a:t>
            </a:r>
          </a:p>
          <a:p>
            <a:r>
              <a:rPr lang="en-US" sz="2000" b="0" dirty="0" smtClean="0"/>
              <a:t>Motion passes.</a:t>
            </a:r>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67380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b="0" dirty="0" err="1" smtClean="0"/>
              <a:t>Strawpoll</a:t>
            </a:r>
            <a:endParaRPr lang="en-US" b="0" dirty="0" smtClean="0"/>
          </a:p>
          <a:p>
            <a:r>
              <a:rPr lang="en-US" b="0" dirty="0" smtClean="0"/>
              <a:t>Do </a:t>
            </a:r>
            <a:r>
              <a:rPr lang="en-US" b="0" dirty="0"/>
              <a:t>you support that the Location Trigger frame subtype </a:t>
            </a:r>
            <a:r>
              <a:rPr lang="en-US" b="0" dirty="0" err="1"/>
              <a:t>HEz</a:t>
            </a:r>
            <a:r>
              <a:rPr lang="en-US" b="0" dirty="0"/>
              <a:t> Poll shall have the following </a:t>
            </a:r>
            <a:r>
              <a:rPr lang="en-US" b="0" dirty="0" smtClean="0"/>
              <a:t>constraint? </a:t>
            </a:r>
            <a:r>
              <a:rPr lang="en-US" b="0" dirty="0"/>
              <a:t>:</a:t>
            </a:r>
          </a:p>
          <a:p>
            <a:pPr marL="0" indent="0"/>
            <a:r>
              <a:rPr lang="en-US" b="0" dirty="0" smtClean="0"/>
              <a:t>No </a:t>
            </a:r>
            <a:r>
              <a:rPr lang="en-US" b="0" dirty="0"/>
              <a:t>Trigger Dependent User Info </a:t>
            </a:r>
            <a:r>
              <a:rPr lang="en-US" b="0" dirty="0" smtClean="0"/>
              <a:t>field.</a:t>
            </a:r>
          </a:p>
          <a:p>
            <a:endParaRPr lang="en-US" b="0" dirty="0" smtClean="0"/>
          </a:p>
          <a:p>
            <a:r>
              <a:rPr lang="en-US" b="0" dirty="0" smtClean="0"/>
              <a:t>Results (Y/N/A): 12/0/3</a:t>
            </a:r>
            <a:endParaRPr lang="en-US" b="0" dirty="0"/>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147129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dirty="0"/>
              <a:t>Motion </a:t>
            </a:r>
          </a:p>
          <a:p>
            <a:r>
              <a:rPr lang="en-US" b="0" dirty="0"/>
              <a:t>Move to adopt the following requirements to section 3.2.3 </a:t>
            </a:r>
            <a:r>
              <a:rPr lang="en-US" b="0" dirty="0" err="1"/>
              <a:t>HEz</a:t>
            </a:r>
            <a:r>
              <a:rPr lang="en-US" b="0" dirty="0"/>
              <a:t> Measurement Exchange, instruct SFD editor to incorporate it in the SFD and empower the editor to perform editorial changes:</a:t>
            </a:r>
          </a:p>
          <a:p>
            <a:r>
              <a:rPr lang="en-US" b="0" dirty="0" smtClean="0"/>
              <a:t>“The Location Trigger frame subtype </a:t>
            </a:r>
            <a:r>
              <a:rPr lang="en-US" b="0" dirty="0" err="1" smtClean="0"/>
              <a:t>HEz</a:t>
            </a:r>
            <a:r>
              <a:rPr lang="en-US" b="0" dirty="0" smtClean="0"/>
              <a:t> Poll shall have no </a:t>
            </a:r>
            <a:r>
              <a:rPr lang="en-US" b="0" dirty="0"/>
              <a:t>Trigger Dependent User Info </a:t>
            </a:r>
            <a:r>
              <a:rPr lang="en-US" b="0" dirty="0" smtClean="0"/>
              <a:t>field.”</a:t>
            </a:r>
          </a:p>
          <a:p>
            <a:r>
              <a:rPr lang="en-US" b="0" dirty="0" smtClean="0"/>
              <a:t>Moved: </a:t>
            </a:r>
            <a:r>
              <a:rPr lang="en-US" b="0" dirty="0" err="1" smtClean="0"/>
              <a:t>Chitto</a:t>
            </a:r>
            <a:r>
              <a:rPr lang="en-US" b="0" dirty="0" smtClean="0"/>
              <a:t> Ghosh </a:t>
            </a:r>
          </a:p>
          <a:p>
            <a:r>
              <a:rPr lang="en-US" b="0" dirty="0" smtClean="0"/>
              <a:t>Second: Assaf Kasher</a:t>
            </a:r>
          </a:p>
          <a:p>
            <a:endParaRPr lang="en-US" b="0" dirty="0" smtClean="0"/>
          </a:p>
          <a:p>
            <a:r>
              <a:rPr lang="en-US" b="0" dirty="0" smtClean="0"/>
              <a:t>Results (Y/N/A): 9/0/4 </a:t>
            </a:r>
          </a:p>
          <a:p>
            <a:r>
              <a:rPr lang="en-US" b="0" dirty="0" smtClean="0"/>
              <a:t>motion passes.</a:t>
            </a:r>
            <a:endParaRPr lang="en-US" b="0" dirty="0"/>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25808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b="0" dirty="0" err="1" smtClean="0"/>
              <a:t>Strawpoll</a:t>
            </a:r>
            <a:endParaRPr lang="en-US" b="0" dirty="0" smtClean="0"/>
          </a:p>
          <a:p>
            <a:r>
              <a:rPr lang="en-US" b="0" dirty="0" smtClean="0"/>
              <a:t>Do </a:t>
            </a:r>
            <a:r>
              <a:rPr lang="en-US" b="0" dirty="0"/>
              <a:t>you support that </a:t>
            </a:r>
            <a:r>
              <a:rPr lang="en-US" b="0" dirty="0" smtClean="0"/>
              <a:t>OFDMA is the mandatory mode for conveying </a:t>
            </a:r>
            <a:r>
              <a:rPr lang="en-US" b="0" dirty="0" err="1" smtClean="0"/>
              <a:t>HEz</a:t>
            </a:r>
            <a:r>
              <a:rPr lang="en-US" b="0" dirty="0" smtClean="0"/>
              <a:t> polling responses?</a:t>
            </a:r>
          </a:p>
          <a:p>
            <a:endParaRPr lang="en-US" b="0" dirty="0" smtClean="0"/>
          </a:p>
          <a:p>
            <a:r>
              <a:rPr lang="en-US" sz="2000" b="0" dirty="0" smtClean="0"/>
              <a:t>Note</a:t>
            </a:r>
            <a:r>
              <a:rPr lang="en-US" sz="2000" b="0" dirty="0"/>
              <a:t>: </a:t>
            </a:r>
            <a:endParaRPr lang="en-US" sz="2000" b="0" dirty="0" smtClean="0"/>
          </a:p>
          <a:p>
            <a:r>
              <a:rPr lang="en-US" sz="2000" b="0" dirty="0" smtClean="0"/>
              <a:t>Support </a:t>
            </a:r>
            <a:r>
              <a:rPr lang="en-US" sz="2000" b="0" dirty="0"/>
              <a:t>for UL MU MIMO and/or mixed mode (UL </a:t>
            </a:r>
            <a:r>
              <a:rPr lang="en-US" sz="2000" b="0" dirty="0" smtClean="0"/>
              <a:t>MU</a:t>
            </a:r>
          </a:p>
          <a:p>
            <a:r>
              <a:rPr lang="en-US" sz="2000" b="0" dirty="0" smtClean="0"/>
              <a:t>MIMO </a:t>
            </a:r>
            <a:r>
              <a:rPr lang="en-US" sz="2000" b="0" dirty="0"/>
              <a:t>and OFDMA concurrently) capabilities is </a:t>
            </a:r>
            <a:r>
              <a:rPr lang="en-US" sz="2000" b="0" dirty="0" smtClean="0"/>
              <a:t>exchanged</a:t>
            </a:r>
          </a:p>
          <a:p>
            <a:r>
              <a:rPr lang="en-US" sz="2000" b="0" dirty="0" smtClean="0"/>
              <a:t>during </a:t>
            </a:r>
            <a:r>
              <a:rPr lang="en-US" sz="2000" b="0" dirty="0"/>
              <a:t>the 11az negotiation; and modes beyond ODFMA </a:t>
            </a:r>
            <a:r>
              <a:rPr lang="en-US" sz="2000" b="0" dirty="0" smtClean="0"/>
              <a:t>can only</a:t>
            </a:r>
          </a:p>
          <a:p>
            <a:r>
              <a:rPr lang="en-US" sz="2000" b="0" dirty="0" smtClean="0"/>
              <a:t>be </a:t>
            </a:r>
            <a:r>
              <a:rPr lang="en-US" sz="2000" b="0" dirty="0"/>
              <a:t>supported if both ends are capable. </a:t>
            </a:r>
          </a:p>
          <a:p>
            <a:endParaRPr lang="en-US" b="0" dirty="0" smtClean="0"/>
          </a:p>
          <a:p>
            <a:r>
              <a:rPr lang="en-US" b="0" dirty="0" smtClean="0"/>
              <a:t>Results (Y/N/A): 13/0/3</a:t>
            </a:r>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550870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r>
              <a:rPr lang="en-US" dirty="0"/>
              <a:t>Submission 11-18-1193</a:t>
            </a:r>
          </a:p>
        </p:txBody>
      </p:sp>
      <p:sp>
        <p:nvSpPr>
          <p:cNvPr id="3" name="Content Placeholder 2"/>
          <p:cNvSpPr>
            <a:spLocks noGrp="1"/>
          </p:cNvSpPr>
          <p:nvPr>
            <p:ph idx="1"/>
          </p:nvPr>
        </p:nvSpPr>
        <p:spPr>
          <a:xfrm>
            <a:off x="395536" y="1204120"/>
            <a:ext cx="8424936" cy="5105200"/>
          </a:xfrm>
        </p:spPr>
        <p:txBody>
          <a:bodyPr/>
          <a:lstStyle/>
          <a:p>
            <a:r>
              <a:rPr lang="en-US" sz="1800" dirty="0" smtClean="0"/>
              <a:t>Motion</a:t>
            </a:r>
          </a:p>
          <a:p>
            <a:r>
              <a:rPr lang="en-US" sz="1800" b="0" dirty="0" smtClean="0"/>
              <a:t>Move </a:t>
            </a:r>
            <a:r>
              <a:rPr lang="en-US" sz="1800" b="0" dirty="0"/>
              <a:t>to adopt the following requirements to section 3.2.3 </a:t>
            </a:r>
            <a:r>
              <a:rPr lang="en-US" sz="1800" b="0" dirty="0" err="1"/>
              <a:t>HEz</a:t>
            </a:r>
            <a:r>
              <a:rPr lang="en-US" sz="1800" b="0" dirty="0"/>
              <a:t> Measurement Exchange, instruct SFD editor to incorporate it in the SFD and empower the editor to perform editorial changes:</a:t>
            </a:r>
          </a:p>
          <a:p>
            <a:r>
              <a:rPr lang="en-US" sz="1800" b="0" dirty="0" smtClean="0"/>
              <a:t>“</a:t>
            </a:r>
            <a:r>
              <a:rPr lang="en-US" sz="1800" b="0" dirty="0"/>
              <a:t>OFDMA is the mandatory mode for conveying </a:t>
            </a:r>
            <a:r>
              <a:rPr lang="en-US" sz="1800" b="0" dirty="0" err="1"/>
              <a:t>HEz</a:t>
            </a:r>
            <a:r>
              <a:rPr lang="en-US" sz="1800" b="0" dirty="0"/>
              <a:t> polling </a:t>
            </a:r>
            <a:r>
              <a:rPr lang="en-US" sz="1800" b="0" dirty="0" smtClean="0"/>
              <a:t>responses.</a:t>
            </a:r>
          </a:p>
          <a:p>
            <a:r>
              <a:rPr lang="en-US" sz="1800" b="0" dirty="0" smtClean="0"/>
              <a:t>Note</a:t>
            </a:r>
            <a:r>
              <a:rPr lang="en-US" sz="1800" b="0" dirty="0"/>
              <a:t>: </a:t>
            </a:r>
            <a:endParaRPr lang="en-US" sz="1800" b="0" dirty="0" smtClean="0"/>
          </a:p>
          <a:p>
            <a:r>
              <a:rPr lang="en-US" sz="1800" b="0" dirty="0" smtClean="0"/>
              <a:t>Support </a:t>
            </a:r>
            <a:r>
              <a:rPr lang="en-US" sz="1800" b="0" dirty="0"/>
              <a:t>for UL MU MIMO and/or mixed mode (UL </a:t>
            </a:r>
            <a:r>
              <a:rPr lang="en-US" sz="1800" b="0" dirty="0" smtClean="0"/>
              <a:t>MU</a:t>
            </a:r>
          </a:p>
          <a:p>
            <a:r>
              <a:rPr lang="en-US" sz="1800" b="0" dirty="0" smtClean="0"/>
              <a:t>MIMO </a:t>
            </a:r>
            <a:r>
              <a:rPr lang="en-US" sz="1800" b="0" dirty="0"/>
              <a:t>and OFDMA concurrently) capabilities is </a:t>
            </a:r>
            <a:r>
              <a:rPr lang="en-US" sz="1800" b="0" dirty="0" smtClean="0"/>
              <a:t>exchanged</a:t>
            </a:r>
          </a:p>
          <a:p>
            <a:r>
              <a:rPr lang="en-US" sz="1800" b="0" dirty="0" smtClean="0"/>
              <a:t>during </a:t>
            </a:r>
            <a:r>
              <a:rPr lang="en-US" sz="1800" b="0" dirty="0"/>
              <a:t>the 11az negotiation; and modes beyond ODFMA </a:t>
            </a:r>
            <a:r>
              <a:rPr lang="en-US" sz="1800" b="0" dirty="0" smtClean="0"/>
              <a:t>can only</a:t>
            </a:r>
          </a:p>
          <a:p>
            <a:r>
              <a:rPr lang="en-US" sz="1800" b="0" dirty="0" smtClean="0"/>
              <a:t>be </a:t>
            </a:r>
            <a:r>
              <a:rPr lang="en-US" sz="1800" b="0" dirty="0"/>
              <a:t>supported if both ends are capable. </a:t>
            </a:r>
            <a:r>
              <a:rPr lang="en-US" sz="1800" b="0" dirty="0" smtClean="0"/>
              <a:t>“</a:t>
            </a:r>
            <a:endParaRPr lang="en-US" sz="1800" b="0" dirty="0"/>
          </a:p>
          <a:p>
            <a:endParaRPr lang="en-US" sz="1800" b="0" dirty="0" smtClean="0"/>
          </a:p>
          <a:p>
            <a:r>
              <a:rPr lang="en-US" sz="1800" b="0" dirty="0" smtClean="0"/>
              <a:t>Moved: </a:t>
            </a:r>
            <a:r>
              <a:rPr lang="en-US" sz="1800" b="0" dirty="0" err="1" smtClean="0"/>
              <a:t>Chitto</a:t>
            </a:r>
            <a:r>
              <a:rPr lang="en-US" sz="1800" b="0" dirty="0" smtClean="0"/>
              <a:t> Ghosh</a:t>
            </a:r>
            <a:endParaRPr lang="en-US" sz="1800" b="0" dirty="0"/>
          </a:p>
          <a:p>
            <a:r>
              <a:rPr lang="en-US" sz="1800" b="0" dirty="0" smtClean="0"/>
              <a:t>Second: Ganesh </a:t>
            </a:r>
            <a:r>
              <a:rPr lang="en-US" sz="1800" b="0" dirty="0" err="1" smtClean="0"/>
              <a:t>Venkatesan</a:t>
            </a:r>
            <a:endParaRPr lang="en-US" sz="1800" b="0" dirty="0" smtClean="0"/>
          </a:p>
          <a:p>
            <a:r>
              <a:rPr lang="en-US" sz="1800" b="0" dirty="0" smtClean="0"/>
              <a:t>Results (Y/N/A): 11/0/2 </a:t>
            </a:r>
          </a:p>
          <a:p>
            <a:r>
              <a:rPr lang="en-US" sz="1800" b="0" dirty="0" smtClean="0"/>
              <a:t>Motion passes.</a:t>
            </a:r>
          </a:p>
          <a:p>
            <a:endParaRPr lang="en-US" sz="1800" b="0" dirty="0"/>
          </a:p>
          <a:p>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39609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11-18-1147</a:t>
            </a:r>
            <a:endParaRPr lang="en-US" dirty="0"/>
          </a:p>
        </p:txBody>
      </p:sp>
      <p:sp>
        <p:nvSpPr>
          <p:cNvPr id="3" name="Content Placeholder 2"/>
          <p:cNvSpPr>
            <a:spLocks noGrp="1"/>
          </p:cNvSpPr>
          <p:nvPr>
            <p:ph idx="1"/>
          </p:nvPr>
        </p:nvSpPr>
        <p:spPr/>
        <p:txBody>
          <a:bodyPr/>
          <a:lstStyle/>
          <a:p>
            <a:r>
              <a:rPr lang="en-US" b="0" dirty="0" smtClean="0"/>
              <a:t>Motion</a:t>
            </a:r>
          </a:p>
          <a:p>
            <a:r>
              <a:rPr lang="en-US" b="0" dirty="0" smtClean="0"/>
              <a:t>Move to adopt the text changes proposed in 11-18-1147r0 and instruct the technical editor to incorporate it in the 802.11az draft amendment text.</a:t>
            </a:r>
          </a:p>
          <a:p>
            <a:endParaRPr lang="en-US" b="0" dirty="0" smtClean="0"/>
          </a:p>
          <a:p>
            <a:r>
              <a:rPr lang="en-US" b="0" dirty="0" smtClean="0"/>
              <a:t>Moved: Assaf Kasher</a:t>
            </a:r>
          </a:p>
          <a:p>
            <a:r>
              <a:rPr lang="en-US" b="0" dirty="0" smtClean="0"/>
              <a:t>Second: Eitan Alecsander</a:t>
            </a:r>
          </a:p>
          <a:p>
            <a:r>
              <a:rPr lang="en-US" b="0" dirty="0" smtClean="0"/>
              <a:t>Results (Y/N/A): 8/0/5</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301321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266191782"/>
              </p:ext>
            </p:extLst>
          </p:nvPr>
        </p:nvGraphicFramePr>
        <p:xfrm>
          <a:off x="251519" y="1556792"/>
          <a:ext cx="8640960" cy="2600736"/>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200" dirty="0" smtClean="0"/>
                        <a:t>Jonathan Segev</a:t>
                      </a:r>
                      <a:endParaRPr lang="en-US" sz="12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10 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 as needed</a:t>
                      </a:r>
                      <a:endParaRPr lang="en-US" sz="1400" dirty="0"/>
                    </a:p>
                  </a:txBody>
                  <a:tcPr marT="45712" marB="45712"/>
                </a:tc>
              </a:tr>
              <a:tr h="259072">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a:t>
                      </a:r>
                      <a:r>
                        <a:rPr lang="en-US" sz="1400" dirty="0" smtClean="0"/>
                        <a:t>11-18-787</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a:t>
                      </a:r>
                      <a:endParaRPr lang="en-US" sz="1400" dirty="0"/>
                    </a:p>
                  </a:txBody>
                  <a:tcPr marT="45712" marB="45712"/>
                </a:tc>
              </a:tr>
              <a:tr h="167632">
                <a:tc>
                  <a:txBody>
                    <a:bodyPr/>
                    <a:lstStyle/>
                    <a:p>
                      <a:r>
                        <a:rPr lang="en-US" sz="1400" dirty="0" smtClean="0"/>
                        <a:t>11-18-939</a:t>
                      </a:r>
                      <a:endParaRPr lang="en-US" sz="1400" dirty="0"/>
                    </a:p>
                  </a:txBody>
                  <a:tcPr marT="45712" marB="45712"/>
                </a:tc>
                <a:tc>
                  <a:txBody>
                    <a:bodyPr/>
                    <a:lstStyle/>
                    <a:p>
                      <a:r>
                        <a:rPr lang="en-US" sz="1400" dirty="0" smtClean="0"/>
                        <a:t>Mingguang Xu</a:t>
                      </a:r>
                      <a:endParaRPr lang="en-US" sz="1400" dirty="0"/>
                    </a:p>
                  </a:txBody>
                  <a:tcPr marT="45712" marB="45712"/>
                </a:tc>
                <a:tc>
                  <a:txBody>
                    <a:bodyPr/>
                    <a:lstStyle/>
                    <a:p>
                      <a:r>
                        <a:rPr lang="en-US" sz="1400" dirty="0" smtClean="0"/>
                        <a:t>Clock attack</a:t>
                      </a:r>
                      <a:r>
                        <a:rPr lang="en-US" sz="1400" baseline="0" dirty="0" smtClean="0"/>
                        <a:t> threat model for 11az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7632">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b="0" dirty="0" smtClean="0"/>
                        <a:t>40</a:t>
                      </a:r>
                      <a:r>
                        <a:rPr lang="en-US" sz="1400" b="0" baseline="0" dirty="0" smtClean="0"/>
                        <a:t>min as time permits</a:t>
                      </a:r>
                      <a:endParaRPr lang="en-US" sz="1400" b="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11-18-939</a:t>
            </a:r>
            <a:endParaRPr lang="en-US" dirty="0"/>
          </a:p>
        </p:txBody>
      </p:sp>
      <p:sp>
        <p:nvSpPr>
          <p:cNvPr id="3" name="Content Placeholder 2"/>
          <p:cNvSpPr>
            <a:spLocks noGrp="1"/>
          </p:cNvSpPr>
          <p:nvPr>
            <p:ph idx="1"/>
          </p:nvPr>
        </p:nvSpPr>
        <p:spPr>
          <a:xfrm>
            <a:off x="685800" y="1751014"/>
            <a:ext cx="7770813" cy="4343400"/>
          </a:xfrm>
        </p:spPr>
        <p:txBody>
          <a:bodyPr/>
          <a:lstStyle/>
          <a:p>
            <a:r>
              <a:rPr lang="en-US" b="0" dirty="0" err="1" smtClean="0"/>
              <a:t>Strawpoll</a:t>
            </a:r>
            <a:endParaRPr lang="en-US" b="0" dirty="0" smtClean="0"/>
          </a:p>
          <a:p>
            <a:r>
              <a:rPr lang="en-US" b="0" dirty="0" smtClean="0"/>
              <a:t>Do </a:t>
            </a:r>
            <a:r>
              <a:rPr lang="en-US" b="0" dirty="0"/>
              <a:t>you support to add the following recommended note in the 11az spec? </a:t>
            </a:r>
          </a:p>
          <a:p>
            <a:pPr lvl="1"/>
            <a:r>
              <a:rPr lang="en-US" dirty="0"/>
              <a:t>“Note:  It is recommended that a device discards ranging measurements when it detects that its ranging peer’s clock drift considering its local clock, exceeds the allowed tolerance from the values specified by the 802.11 requirements. See section 21.3.17.3 for </a:t>
            </a:r>
            <a:r>
              <a:rPr lang="en-US" dirty="0" err="1"/>
              <a:t>VHTz</a:t>
            </a:r>
            <a:r>
              <a:rPr lang="en-US" dirty="0"/>
              <a:t>,  </a:t>
            </a:r>
            <a:r>
              <a:rPr lang="en-US" dirty="0" smtClean="0"/>
              <a:t>28.3.18.3 and 28.3.14.3 </a:t>
            </a:r>
            <a:r>
              <a:rPr lang="en-US" dirty="0"/>
              <a:t>for </a:t>
            </a:r>
            <a:r>
              <a:rPr lang="en-US" dirty="0" err="1"/>
              <a:t>HEz</a:t>
            </a:r>
            <a:r>
              <a:rPr lang="en-US" dirty="0"/>
              <a:t>, and 20.3.3.2.1 for </a:t>
            </a:r>
            <a:r>
              <a:rPr lang="en-US" dirty="0" err="1"/>
              <a:t>DMGz</a:t>
            </a:r>
            <a:r>
              <a:rPr lang="en-US" dirty="0"/>
              <a:t>/</a:t>
            </a:r>
            <a:r>
              <a:rPr lang="en-US" dirty="0" err="1"/>
              <a:t>EDMGz</a:t>
            </a:r>
            <a:r>
              <a:rPr lang="en-US" dirty="0"/>
              <a:t>.”</a:t>
            </a:r>
          </a:p>
          <a:p>
            <a:pPr lvl="2"/>
            <a:endParaRPr lang="en-US" dirty="0"/>
          </a:p>
          <a:p>
            <a:r>
              <a:rPr lang="en-US" b="0" dirty="0" smtClean="0"/>
              <a:t>Results (Y/N/A): 16/0/4</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338767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11-18-939</a:t>
            </a:r>
            <a:endParaRPr lang="en-US" dirty="0"/>
          </a:p>
        </p:txBody>
      </p:sp>
      <p:sp>
        <p:nvSpPr>
          <p:cNvPr id="3" name="Content Placeholder 2"/>
          <p:cNvSpPr>
            <a:spLocks noGrp="1"/>
          </p:cNvSpPr>
          <p:nvPr>
            <p:ph idx="1"/>
          </p:nvPr>
        </p:nvSpPr>
        <p:spPr>
          <a:xfrm>
            <a:off x="323528" y="1196753"/>
            <a:ext cx="8568952" cy="4897661"/>
          </a:xfrm>
        </p:spPr>
        <p:txBody>
          <a:bodyPr/>
          <a:lstStyle/>
          <a:p>
            <a:r>
              <a:rPr lang="en-US" b="0" dirty="0" smtClean="0"/>
              <a:t>Motion:</a:t>
            </a:r>
          </a:p>
          <a:p>
            <a:pPr marL="0" indent="0"/>
            <a:r>
              <a:rPr lang="en-US" b="0" dirty="0" smtClean="0"/>
              <a:t>Move to adopt the text depicted by slide 59-60 of submission 110180982r5, instruct the technical editor to incorporate it in the </a:t>
            </a:r>
            <a:r>
              <a:rPr lang="en-US" b="0" dirty="0"/>
              <a:t>IEEE P802.11az draft amendment </a:t>
            </a:r>
            <a:r>
              <a:rPr lang="en-US" b="0" dirty="0" smtClean="0"/>
              <a:t>under sections </a:t>
            </a:r>
            <a:r>
              <a:rPr lang="fr-FR" b="0" dirty="0"/>
              <a:t>11.22.6.4.6.1 </a:t>
            </a:r>
            <a:r>
              <a:rPr lang="fr-FR" b="0" dirty="0" err="1"/>
              <a:t>VHTz</a:t>
            </a:r>
            <a:r>
              <a:rPr lang="fr-FR" b="0" dirty="0"/>
              <a:t> </a:t>
            </a:r>
            <a:r>
              <a:rPr lang="fr-FR" b="0" dirty="0" smtClean="0"/>
              <a:t>mode, 11.22.6.4.6.2 </a:t>
            </a:r>
            <a:r>
              <a:rPr lang="fr-FR" b="0" dirty="0" err="1"/>
              <a:t>HEz</a:t>
            </a:r>
            <a:r>
              <a:rPr lang="fr-FR" b="0" dirty="0"/>
              <a:t> mode </a:t>
            </a:r>
            <a:r>
              <a:rPr lang="en-US" b="0" dirty="0" smtClean="0"/>
              <a:t>and the section dealing with secured PHY measurement in the DMG/EDMG mode text.</a:t>
            </a:r>
            <a:endParaRPr lang="en-US" dirty="0" smtClean="0"/>
          </a:p>
          <a:p>
            <a:pPr lvl="1"/>
            <a:endParaRPr lang="en-US" dirty="0" smtClean="0"/>
          </a:p>
          <a:p>
            <a:r>
              <a:rPr lang="en-US" b="0" dirty="0" smtClean="0"/>
              <a:t>Moved: Roy Want </a:t>
            </a:r>
          </a:p>
          <a:p>
            <a:r>
              <a:rPr lang="en-US" b="0" dirty="0" smtClean="0"/>
              <a:t>Second: Qi Wang</a:t>
            </a:r>
          </a:p>
          <a:p>
            <a:r>
              <a:rPr lang="en-US" b="0" dirty="0" smtClean="0"/>
              <a:t>Results (Y/N/A): 16/0/1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389210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11-18-939</a:t>
            </a:r>
            <a:endParaRPr lang="en-US" dirty="0"/>
          </a:p>
        </p:txBody>
      </p:sp>
      <p:sp>
        <p:nvSpPr>
          <p:cNvPr id="3" name="Content Placeholder 2"/>
          <p:cNvSpPr>
            <a:spLocks noGrp="1"/>
          </p:cNvSpPr>
          <p:nvPr>
            <p:ph idx="1"/>
          </p:nvPr>
        </p:nvSpPr>
        <p:spPr>
          <a:xfrm>
            <a:off x="323528" y="1196753"/>
            <a:ext cx="8568952" cy="4897661"/>
          </a:xfrm>
        </p:spPr>
        <p:txBody>
          <a:bodyPr/>
          <a:lstStyle/>
          <a:p>
            <a:pPr lvl="1"/>
            <a:r>
              <a:rPr lang="en-US" sz="1800" dirty="0" smtClean="0"/>
              <a:t>“</a:t>
            </a:r>
            <a:r>
              <a:rPr lang="en-US" sz="1800" dirty="0"/>
              <a:t>11.22.6.4.6.1 </a:t>
            </a:r>
            <a:r>
              <a:rPr lang="en-US" sz="1800" dirty="0" err="1"/>
              <a:t>VHTz</a:t>
            </a:r>
            <a:r>
              <a:rPr lang="en-US" sz="1800" dirty="0"/>
              <a:t> mode </a:t>
            </a:r>
            <a:endParaRPr lang="en-US" sz="1800" dirty="0" smtClean="0"/>
          </a:p>
          <a:p>
            <a:pPr lvl="1"/>
            <a:r>
              <a:rPr lang="en-US" sz="1800" dirty="0" smtClean="0"/>
              <a:t>Note:</a:t>
            </a:r>
          </a:p>
          <a:p>
            <a:pPr lvl="1"/>
            <a:r>
              <a:rPr lang="en-US" sz="1800" dirty="0"/>
              <a:t>It is recommended that a device discards ranging measurements when it detects that its ranging peer’s clock drift considering its local clock, exceeds the allowed tolerance from the values specified </a:t>
            </a:r>
            <a:r>
              <a:rPr lang="en-US" sz="1800" dirty="0" smtClean="0"/>
              <a:t>in section 21.3.17.3.</a:t>
            </a:r>
          </a:p>
          <a:p>
            <a:pPr lvl="1"/>
            <a:r>
              <a:rPr lang="en-US" sz="1800" b="1" dirty="0" smtClean="0"/>
              <a:t>…</a:t>
            </a:r>
            <a:endParaRPr lang="en-US" sz="1800" dirty="0"/>
          </a:p>
          <a:p>
            <a:pPr lvl="1"/>
            <a:r>
              <a:rPr lang="en-US" sz="1800" dirty="0" smtClean="0"/>
              <a:t>11.22.6.4.6.2 </a:t>
            </a:r>
            <a:r>
              <a:rPr lang="en-US" sz="1800" dirty="0" err="1"/>
              <a:t>HEz</a:t>
            </a:r>
            <a:r>
              <a:rPr lang="en-US" sz="1800" dirty="0"/>
              <a:t> mode </a:t>
            </a:r>
            <a:endParaRPr lang="en-US" sz="1800" dirty="0" smtClean="0"/>
          </a:p>
          <a:p>
            <a:pPr lvl="1"/>
            <a:r>
              <a:rPr lang="en-US" sz="1800" dirty="0" smtClean="0"/>
              <a:t>…</a:t>
            </a:r>
          </a:p>
          <a:p>
            <a:pPr lvl="1"/>
            <a:r>
              <a:rPr lang="en-US" sz="1800" dirty="0" smtClean="0"/>
              <a:t>Note:  </a:t>
            </a:r>
          </a:p>
          <a:p>
            <a:pPr lvl="1"/>
            <a:r>
              <a:rPr lang="en-US" sz="1800" dirty="0"/>
              <a:t>It is recommended that a device discards ranging measurements when it detects that its ranging peer’s clock drift considering its local clock, exceeds the allowed tolerance from the values specified in </a:t>
            </a:r>
            <a:r>
              <a:rPr lang="en-US" sz="1800" dirty="0" smtClean="0"/>
              <a:t>sections 28.3.18.3 and 28.3.14.3.”</a:t>
            </a:r>
          </a:p>
          <a:p>
            <a:pPr lvl="1"/>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55743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11-18-939</a:t>
            </a:r>
            <a:endParaRPr lang="en-US" dirty="0"/>
          </a:p>
        </p:txBody>
      </p:sp>
      <p:sp>
        <p:nvSpPr>
          <p:cNvPr id="3" name="Content Placeholder 2"/>
          <p:cNvSpPr>
            <a:spLocks noGrp="1"/>
          </p:cNvSpPr>
          <p:nvPr>
            <p:ph idx="1"/>
          </p:nvPr>
        </p:nvSpPr>
        <p:spPr>
          <a:xfrm>
            <a:off x="323528" y="1196753"/>
            <a:ext cx="8568952" cy="4897661"/>
          </a:xfrm>
        </p:spPr>
        <p:txBody>
          <a:bodyPr/>
          <a:lstStyle/>
          <a:p>
            <a:pPr lvl="1"/>
            <a:r>
              <a:rPr lang="en-US" sz="1800" dirty="0" smtClean="0"/>
              <a:t>“…</a:t>
            </a:r>
          </a:p>
          <a:p>
            <a:pPr lvl="1"/>
            <a:r>
              <a:rPr lang="en-US" sz="1800" dirty="0" smtClean="0"/>
              <a:t>11.24.6.4.7 </a:t>
            </a:r>
            <a:r>
              <a:rPr lang="en-US" sz="1800" dirty="0" err="1"/>
              <a:t>DMGz</a:t>
            </a:r>
            <a:r>
              <a:rPr lang="en-US" sz="1800" dirty="0"/>
              <a:t>/</a:t>
            </a:r>
            <a:r>
              <a:rPr lang="en-US" sz="1800" dirty="0" err="1"/>
              <a:t>EDMGz</a:t>
            </a:r>
            <a:r>
              <a:rPr lang="en-US" sz="1800" dirty="0"/>
              <a:t> measurement exchange</a:t>
            </a:r>
          </a:p>
          <a:p>
            <a:pPr lvl="1"/>
            <a:r>
              <a:rPr lang="en-US" sz="1800" dirty="0" smtClean="0"/>
              <a:t>…</a:t>
            </a:r>
          </a:p>
          <a:p>
            <a:pPr lvl="1"/>
            <a:r>
              <a:rPr lang="en-US" sz="1800" dirty="0" smtClean="0"/>
              <a:t>Note:  </a:t>
            </a:r>
          </a:p>
          <a:p>
            <a:pPr lvl="1"/>
            <a:r>
              <a:rPr lang="en-US" sz="1800" dirty="0"/>
              <a:t>It is recommended that a device discards ranging measurements when it detects that its ranging peer’s clock drift considering its local clock, exceeds the allowed tolerance from the values specified in </a:t>
            </a:r>
            <a:r>
              <a:rPr lang="en-US" sz="1800" dirty="0" smtClean="0"/>
              <a:t>section 20.3.3.2.1.”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233535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028163112"/>
              </p:ext>
            </p:extLst>
          </p:nvPr>
        </p:nvGraphicFramePr>
        <p:xfrm>
          <a:off x="251519" y="1556792"/>
          <a:ext cx="8640960" cy="3149360"/>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10 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b="0" dirty="0" smtClean="0"/>
                        <a:t>40</a:t>
                      </a:r>
                      <a:r>
                        <a:rPr lang="en-US" sz="1400" b="0" baseline="0" dirty="0" smtClean="0"/>
                        <a:t>min</a:t>
                      </a:r>
                      <a:endParaRPr lang="en-US" sz="1400" b="0" dirty="0"/>
                    </a:p>
                  </a:txBody>
                  <a:tcPr marT="45712" marB="45712"/>
                </a:tc>
              </a:tr>
              <a:tr h="259072">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a:t>
                      </a:r>
                      <a:endParaRPr lang="en-US" sz="1400" dirty="0"/>
                    </a:p>
                  </a:txBody>
                  <a:tcPr marT="45712" marB="45712"/>
                </a:tc>
              </a:tr>
              <a:tr h="345429">
                <a:tc>
                  <a:txBody>
                    <a:bodyPr/>
                    <a:lstStyle/>
                    <a:p>
                      <a:r>
                        <a:rPr lang="en-US" sz="1400" dirty="0" smtClean="0"/>
                        <a:t>11-18-1275</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18-1138</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a:t>
                      </a:r>
                      <a:endParaRPr lang="en-US" sz="1600" dirty="0"/>
                    </a:p>
                  </a:txBody>
                  <a:tcPr marT="45712" marB="45712"/>
                </a:tc>
              </a:tr>
              <a:tr h="167632">
                <a:tc>
                  <a:txBody>
                    <a:bodyPr/>
                    <a:lstStyle/>
                    <a:p>
                      <a:r>
                        <a:rPr lang="en-US" sz="1400" dirty="0" smtClean="0"/>
                        <a:t>11-18-1274</a:t>
                      </a:r>
                      <a:endParaRPr lang="en-US" sz="1400" dirty="0"/>
                    </a:p>
                  </a:txBody>
                  <a:tcPr marT="45712" marB="45712"/>
                </a:tc>
                <a:tc>
                  <a:txBody>
                    <a:bodyPr/>
                    <a:lstStyle/>
                    <a:p>
                      <a:r>
                        <a:rPr lang="en-US" sz="1400" dirty="0" smtClean="0"/>
                        <a:t>SK Yong/</a:t>
                      </a:r>
                    </a:p>
                    <a:p>
                      <a:r>
                        <a:rPr lang="en-US" sz="1400" dirty="0" err="1" smtClean="0"/>
                        <a:t>Minguang</a:t>
                      </a:r>
                      <a:r>
                        <a:rPr lang="en-US" sz="1400" dirty="0" smtClean="0"/>
                        <a:t> Xu</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 as time permits</a:t>
                      </a:r>
                      <a:endParaRPr lang="en-US" sz="1400" kern="1200" dirty="0">
                        <a:solidFill>
                          <a:schemeClr val="dk1"/>
                        </a:solidFill>
                        <a:latin typeface="+mn-lt"/>
                        <a:ea typeface="+mn-ea"/>
                        <a:cs typeface="+mn-cs"/>
                      </a:endParaRPr>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7286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51527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84806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826111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424374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705416411"/>
              </p:ext>
            </p:extLst>
          </p:nvPr>
        </p:nvGraphicFramePr>
        <p:xfrm>
          <a:off x="251519" y="1556792"/>
          <a:ext cx="8640960" cy="3784408"/>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20 min approval of SFD freeze </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11-18-1274</a:t>
                      </a:r>
                      <a:endParaRPr lang="en-US" sz="1400" dirty="0"/>
                    </a:p>
                  </a:txBody>
                  <a:tcPr marT="45712" marB="45712"/>
                </a:tc>
                <a:tc>
                  <a:txBody>
                    <a:bodyPr/>
                    <a:lstStyle/>
                    <a:p>
                      <a:r>
                        <a:rPr lang="en-US" sz="1400" dirty="0" smtClean="0"/>
                        <a:t>SK Yong/</a:t>
                      </a:r>
                    </a:p>
                    <a:p>
                      <a:r>
                        <a:rPr lang="en-US" sz="1400" dirty="0" err="1" smtClean="0"/>
                        <a:t>Minguang</a:t>
                      </a:r>
                      <a:r>
                        <a:rPr lang="en-US" sz="1400" dirty="0" smtClean="0"/>
                        <a:t> Xu</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 as </a:t>
                      </a:r>
                      <a:r>
                        <a:rPr lang="en-US" sz="1400" kern="1200" dirty="0" smtClean="0">
                          <a:solidFill>
                            <a:schemeClr val="dk1"/>
                          </a:solidFill>
                          <a:latin typeface="+mn-lt"/>
                          <a:ea typeface="+mn-ea"/>
                          <a:cs typeface="+mn-cs"/>
                        </a:rPr>
                        <a:t>needed</a:t>
                      </a:r>
                      <a:endParaRPr lang="en-US" sz="1400" kern="1200" dirty="0">
                        <a:solidFill>
                          <a:schemeClr val="dk1"/>
                        </a:solidFill>
                        <a:latin typeface="+mn-lt"/>
                        <a:ea typeface="+mn-ea"/>
                        <a:cs typeface="+mn-cs"/>
                      </a:endParaRPr>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11-18-1248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Das Dibakar</a:t>
                      </a:r>
                    </a:p>
                  </a:txBody>
                  <a:tcPr marT="45712" marB="45712"/>
                </a:tc>
                <a:tc>
                  <a:txBody>
                    <a:bodyPr/>
                    <a:lstStyle/>
                    <a:p>
                      <a:r>
                        <a:rPr lang="en-US" sz="1400" dirty="0" err="1" smtClean="0">
                          <a:effectLst/>
                        </a:rPr>
                        <a:t>HEz</a:t>
                      </a:r>
                      <a:r>
                        <a:rPr lang="en-US" sz="1400" dirty="0" smtClean="0">
                          <a:effectLst/>
                        </a:rPr>
                        <a:t> Polling Amendment text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a:t>
                      </a:r>
                      <a:endParaRPr lang="en-US" sz="1400" dirty="0"/>
                    </a:p>
                  </a:txBody>
                  <a:tcPr marT="45712" marB="45712"/>
                </a:tc>
              </a:tr>
              <a:tr h="388608">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30min</a:t>
                      </a:r>
                    </a:p>
                  </a:txBody>
                  <a:tcPr marT="45712" marB="45712"/>
                </a:tc>
              </a:tr>
              <a:tr h="259072">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a:t>
                      </a:r>
                      <a:endParaRPr lang="en-US" sz="14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11-18-1268 </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Spec Text for Bidirectional LMR in </a:t>
                      </a:r>
                      <a:r>
                        <a:rPr lang="en-US" sz="1400" kern="1200" dirty="0" err="1" smtClean="0">
                          <a:solidFill>
                            <a:schemeClr val="dk1"/>
                          </a:solidFill>
                          <a:effectLst/>
                          <a:latin typeface="+mn-lt"/>
                          <a:ea typeface="+mn-ea"/>
                          <a:cs typeface="+mn-cs"/>
                        </a:rPr>
                        <a:t>VHTz</a:t>
                      </a:r>
                      <a:r>
                        <a:rPr lang="en-US" sz="1400" kern="1200" dirty="0" smtClean="0">
                          <a:solidFill>
                            <a:schemeClr val="dk1"/>
                          </a:solidFill>
                          <a:effectLst/>
                          <a:latin typeface="+mn-lt"/>
                          <a:ea typeface="+mn-ea"/>
                          <a:cs typeface="+mn-cs"/>
                        </a:rPr>
                        <a:t> and </a:t>
                      </a:r>
                      <a:r>
                        <a:rPr lang="en-US" sz="1400" kern="1200" dirty="0" err="1" smtClean="0">
                          <a:solidFill>
                            <a:schemeClr val="dk1"/>
                          </a:solidFill>
                          <a:effectLst/>
                          <a:latin typeface="+mn-lt"/>
                          <a:ea typeface="+mn-ea"/>
                          <a:cs typeface="+mn-cs"/>
                        </a:rPr>
                        <a:t>HEz</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r>
                        <a:rPr lang="en-US" sz="1400" dirty="0" smtClean="0"/>
                        <a:t>30min as time permits</a:t>
                      </a:r>
                      <a:endParaRPr lang="en-US" sz="1400" dirty="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98659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72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47216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37497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94819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#6</a:t>
            </a:r>
            <a:endParaRPr lang="en-US" altLang="en-US" sz="2000" dirty="0"/>
          </a:p>
          <a:p>
            <a:endParaRPr lang="en-US" sz="3600" dirty="0"/>
          </a:p>
        </p:txBody>
      </p:sp>
    </p:spTree>
    <p:extLst>
      <p:ext uri="{BB962C8B-B14F-4D97-AF65-F5344CB8AC3E}">
        <p14:creationId xmlns:p14="http://schemas.microsoft.com/office/powerpoint/2010/main" val="2422220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6 discussion </a:t>
            </a:r>
            <a:r>
              <a:rPr lang="en-US" altLang="en-US" dirty="0">
                <a:solidFill>
                  <a:schemeClr val="tx2"/>
                </a:solidFill>
              </a:rPr>
              <a:t>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3639533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62474934"/>
              </p:ext>
            </p:extLst>
          </p:nvPr>
        </p:nvGraphicFramePr>
        <p:xfrm>
          <a:off x="251519" y="1556792"/>
          <a:ext cx="8640960" cy="1686352"/>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45 min</a:t>
                      </a:r>
                      <a:endParaRPr lang="en-US" sz="1400" kern="1200" dirty="0">
                        <a:solidFill>
                          <a:schemeClr val="dk1"/>
                        </a:solidFill>
                        <a:latin typeface="+mn-lt"/>
                        <a:ea typeface="+mn-ea"/>
                        <a:cs typeface="+mn-cs"/>
                      </a:endParaRPr>
                    </a:p>
                  </a:txBody>
                  <a:tcPr marT="45712" marB="45712"/>
                </a:tc>
              </a:tr>
              <a:tr h="167632">
                <a:tc>
                  <a:txBody>
                    <a:bodyPr/>
                    <a:lstStyle/>
                    <a:p>
                      <a:r>
                        <a:rPr lang="en-US" sz="1400" dirty="0" smtClean="0"/>
                        <a:t>11-18-1276</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7632">
                <a:tc>
                  <a:txBody>
                    <a:bodyPr/>
                    <a:lstStyle/>
                    <a:p>
                      <a:r>
                        <a:rPr lang="en-US" sz="1400" kern="1200" dirty="0" smtClean="0">
                          <a:solidFill>
                            <a:schemeClr val="dk1"/>
                          </a:solidFill>
                          <a:effectLst/>
                          <a:latin typeface="+mn-lt"/>
                          <a:ea typeface="+mn-ea"/>
                          <a:cs typeface="+mn-cs"/>
                        </a:rPr>
                        <a:t>11-18-1270</a:t>
                      </a:r>
                      <a:endParaRPr lang="en-US" sz="1400" dirty="0"/>
                    </a:p>
                  </a:txBody>
                  <a:tcPr marT="45712" marB="45712"/>
                </a:tc>
                <a:tc>
                  <a:txBody>
                    <a:bodyPr/>
                    <a:lstStyle/>
                    <a:p>
                      <a:r>
                        <a:rPr lang="en-US" sz="1400" dirty="0" smtClean="0"/>
                        <a:t>Assaf</a:t>
                      </a:r>
                      <a:r>
                        <a:rPr lang="en-US" sz="1400" baseline="0" dirty="0" smtClean="0"/>
                        <a:t> Kasher</a:t>
                      </a:r>
                      <a:endParaRPr lang="en-US" sz="1400" dirty="0"/>
                    </a:p>
                  </a:txBody>
                  <a:tcPr marT="45712" marB="45712"/>
                </a:tc>
                <a:tc>
                  <a:txBody>
                    <a:bodyPr/>
                    <a:lstStyle/>
                    <a:p>
                      <a:r>
                        <a:rPr lang="en-US" sz="1400" b="0" kern="1200" dirty="0" smtClean="0">
                          <a:solidFill>
                            <a:schemeClr val="dk1"/>
                          </a:solidFill>
                          <a:effectLst/>
                          <a:latin typeface="+mn-lt"/>
                          <a:ea typeface="+mn-ea"/>
                          <a:cs typeface="+mn-cs"/>
                        </a:rPr>
                        <a:t>60GHz</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LOS/NLOS</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test</a:t>
                      </a:r>
                      <a:endParaRPr lang="en-US" sz="1400" b="0" dirty="0"/>
                    </a:p>
                  </a:txBody>
                  <a:tcPr marT="45712" marB="45712"/>
                </a:tc>
                <a:tc>
                  <a:txBody>
                    <a:bodyPr/>
                    <a:lstStyle/>
                    <a:p>
                      <a:r>
                        <a:rPr lang="en-US" sz="1400" dirty="0" smtClean="0"/>
                        <a:t>Technical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20min</a:t>
                      </a:r>
                    </a:p>
                  </a:txBody>
                  <a:tcPr marT="45712" marB="45712"/>
                </a:tc>
              </a:tr>
              <a:tr h="167632">
                <a:tc>
                  <a:txBody>
                    <a:bodyPr/>
                    <a:lstStyle/>
                    <a:p>
                      <a:r>
                        <a:rPr lang="en-US" sz="1400" dirty="0" smtClean="0"/>
                        <a:t>11-18-1273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kern="1200" dirty="0" smtClean="0">
                          <a:solidFill>
                            <a:schemeClr val="dk1"/>
                          </a:solidFill>
                          <a:effectLst/>
                          <a:latin typeface="+mn-lt"/>
                          <a:ea typeface="+mn-ea"/>
                          <a:cs typeface="+mn-cs"/>
                        </a:rPr>
                        <a:t>Passive-Location-Justification </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r>
                        <a:rPr lang="en-US" sz="1600" dirty="0" smtClean="0"/>
                        <a:t>15min </a:t>
                      </a:r>
                      <a:endParaRPr lang="en-US" sz="1600" dirty="0"/>
                    </a:p>
                  </a:txBody>
                  <a:tcPr marT="45712" marB="45712"/>
                </a:tc>
              </a:tr>
            </a:tbl>
          </a:graphicData>
        </a:graphic>
      </p:graphicFrame>
    </p:spTree>
    <p:extLst>
      <p:ext uri="{BB962C8B-B14F-4D97-AF65-F5344CB8AC3E}">
        <p14:creationId xmlns:p14="http://schemas.microsoft.com/office/powerpoint/2010/main" val="2419115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5543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flipV="1">
            <a:off x="2472071" y="4603100"/>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64089" y="3059295"/>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225504" y="4141460"/>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81764" y="3284984"/>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31883" y="5197573"/>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9735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err="1" smtClean="0"/>
              <a:t>TGaz</a:t>
            </a:r>
            <a:r>
              <a:rPr lang="en-US" altLang="en-US" dirty="0" smtClean="0"/>
              <a:t> Approved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Freeze SFD and perform internal comment collection coming out of July 2018 meeting.</a:t>
            </a:r>
          </a:p>
          <a:p>
            <a:pPr>
              <a:buFont typeface="Arial" panose="020B0604020202020204" pitchFamily="34" charset="0"/>
              <a:buChar char="•"/>
            </a:pPr>
            <a:r>
              <a:rPr lang="en-US" altLang="en-US" sz="2200" b="0" dirty="0" smtClean="0"/>
              <a:t>Perform internal comment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80</a:t>
            </a:fld>
            <a:endParaRPr lang="en-GB" altLang="en-US" sz="1200" b="0" smtClean="0"/>
          </a:p>
        </p:txBody>
      </p:sp>
      <p:sp>
        <p:nvSpPr>
          <p:cNvPr id="2" name="Date Placeholder 1"/>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740805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40 of submission 11-18/0596r04.</a:t>
            </a:r>
          </a:p>
          <a:p>
            <a:endParaRPr lang="en-US" dirty="0" smtClean="0"/>
          </a:p>
          <a:p>
            <a:r>
              <a:rPr lang="en-US" dirty="0" smtClean="0"/>
              <a:t>Moved: </a:t>
            </a:r>
            <a:r>
              <a:rPr lang="en-US" b="0" dirty="0" smtClean="0"/>
              <a:t>Assaf Kasher</a:t>
            </a:r>
          </a:p>
          <a:p>
            <a:r>
              <a:rPr lang="en-US" dirty="0" smtClean="0"/>
              <a:t>Second: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8830116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freeze</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Move to instruct the SFD editor to generate the </a:t>
            </a:r>
            <a:r>
              <a:rPr lang="en-US" dirty="0" err="1" smtClean="0"/>
              <a:t>TGaz</a:t>
            </a:r>
            <a:r>
              <a:rPr lang="en-US" dirty="0" smtClean="0"/>
              <a:t> SFD based on SFD working draft R15 and SFD text adopted during the July meeting.</a:t>
            </a:r>
          </a:p>
          <a:p>
            <a:endParaRPr lang="en-US" dirty="0" smtClean="0"/>
          </a:p>
          <a:p>
            <a:r>
              <a:rPr lang="en-US" dirty="0" smtClean="0"/>
              <a:t>Moved:</a:t>
            </a:r>
          </a:p>
          <a:p>
            <a:r>
              <a:rPr lang="en-US" dirty="0" smtClean="0"/>
              <a:t>Second:</a:t>
            </a:r>
            <a:endParaRPr lang="en-US" dirty="0"/>
          </a:p>
          <a:p>
            <a:r>
              <a:rPr lang="en-US" dirty="0" smtClean="0"/>
              <a:t>Results (Y/N/A):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38038368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 Comment Collection</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Move to:</a:t>
            </a:r>
          </a:p>
          <a:p>
            <a:pPr>
              <a:buFont typeface="Arial" panose="020B0604020202020204" pitchFamily="34" charset="0"/>
              <a:buChar char="•"/>
            </a:pPr>
            <a:r>
              <a:rPr lang="en-US" dirty="0" smtClean="0"/>
              <a:t>Instruct the technical editor to generate and publish IEEE P802.11az D0.4 based on D0.3 and any amendment text adopted during the July meeting.</a:t>
            </a:r>
          </a:p>
          <a:p>
            <a:pPr>
              <a:buFont typeface="Arial" panose="020B0604020202020204" pitchFamily="34" charset="0"/>
              <a:buChar char="•"/>
            </a:pPr>
            <a:r>
              <a:rPr lang="en-US" dirty="0" smtClean="0"/>
              <a:t>Initiate a 30 day internal </a:t>
            </a:r>
            <a:r>
              <a:rPr lang="en-US" dirty="0"/>
              <a:t>comment collection based on </a:t>
            </a:r>
            <a:r>
              <a:rPr lang="en-US" dirty="0" smtClean="0"/>
              <a:t>IEEE P802.11az D0.4.</a:t>
            </a:r>
          </a:p>
          <a:p>
            <a:r>
              <a:rPr lang="en-US" dirty="0" smtClean="0"/>
              <a:t>SFD editor to generate the </a:t>
            </a:r>
            <a:r>
              <a:rPr lang="en-US" dirty="0" err="1" smtClean="0"/>
              <a:t>TGaz</a:t>
            </a:r>
            <a:r>
              <a:rPr lang="en-US" dirty="0" smtClean="0"/>
              <a:t> SFD based on SFD working draft R15 and SFD text adopted during the July meeting.</a:t>
            </a:r>
          </a:p>
          <a:p>
            <a:endParaRPr lang="en-US" dirty="0" smtClean="0"/>
          </a:p>
          <a:p>
            <a:r>
              <a:rPr lang="en-US" dirty="0" smtClean="0"/>
              <a:t>Moved:</a:t>
            </a:r>
          </a:p>
          <a:p>
            <a:r>
              <a:rPr lang="en-US" dirty="0" smtClean="0"/>
              <a:t>Second:</a:t>
            </a:r>
            <a:endParaRPr lang="en-US" dirty="0"/>
          </a:p>
          <a:p>
            <a:r>
              <a:rPr lang="en-US" dirty="0" smtClean="0"/>
              <a:t>Results (Y/N/A):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6564255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 of submission 11-18-982-??.</a:t>
            </a:r>
          </a:p>
          <a:p>
            <a:pPr marL="0" indent="0"/>
            <a:r>
              <a:rPr lang="en-US" b="0" dirty="0" smtClean="0"/>
              <a:t>Moved:</a:t>
            </a:r>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952196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XX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submissions and met for ? slots during the week.</a:t>
            </a:r>
          </a:p>
          <a:p>
            <a:pPr>
              <a:buFont typeface="Arial" panose="020B0604020202020204" pitchFamily="34" charset="0"/>
              <a:buChar char="•"/>
            </a:pPr>
            <a:r>
              <a:rPr lang="en-US" b="0" dirty="0" smtClean="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215711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Conduct internal comment collection.</a:t>
            </a:r>
          </a:p>
          <a:p>
            <a:pPr>
              <a:buFont typeface="Arial" panose="020B0604020202020204" pitchFamily="34" charset="0"/>
              <a:buChar char="•"/>
            </a:pPr>
            <a:r>
              <a:rPr lang="en-US" b="0" dirty="0" smtClean="0"/>
              <a:t>Perform </a:t>
            </a:r>
            <a:r>
              <a:rPr lang="en-US" b="0" dirty="0" smtClean="0"/>
              <a:t>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91221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depicted in slide ?? as the TG Plan Of Record.</a:t>
            </a:r>
          </a:p>
          <a:p>
            <a:endParaRPr lang="en-US" dirty="0" smtClean="0"/>
          </a:p>
          <a:p>
            <a:r>
              <a:rPr lang="en-US" dirty="0" smtClean="0"/>
              <a:t>Moved:</a:t>
            </a:r>
          </a:p>
          <a:p>
            <a:r>
              <a:rPr lang="en-US" dirty="0" smtClean="0"/>
              <a:t>Second:</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24914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83356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89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711145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90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815594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67086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59611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#7</a:t>
            </a:r>
            <a:endParaRPr lang="en-US" altLang="en-US" sz="2000" dirty="0"/>
          </a:p>
          <a:p>
            <a:endParaRPr lang="en-US" sz="3600" dirty="0"/>
          </a:p>
        </p:txBody>
      </p:sp>
    </p:spTree>
    <p:extLst>
      <p:ext uri="{BB962C8B-B14F-4D97-AF65-F5344CB8AC3E}">
        <p14:creationId xmlns:p14="http://schemas.microsoft.com/office/powerpoint/2010/main" val="1032960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1349298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889020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9510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 of submission 11-18-982-??.</a:t>
            </a:r>
          </a:p>
          <a:p>
            <a:pPr marL="0" indent="0"/>
            <a:r>
              <a:rPr lang="en-US" b="0" dirty="0" smtClean="0"/>
              <a:t>Moved:</a:t>
            </a:r>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680836275"/>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63598</TotalTime>
  <Words>6378</Words>
  <Application>Microsoft Office PowerPoint</Application>
  <PresentationFormat>On-screen Show (4:3)</PresentationFormat>
  <Paragraphs>1666</Paragraphs>
  <Slides>119</Slides>
  <Notes>27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119</vt:i4>
      </vt:variant>
    </vt:vector>
  </HeadingPairs>
  <TitlesOfParts>
    <vt:vector size="130"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TGaz Approved Plan</vt:lpstr>
      <vt:lpstr>Current Approved Timelines</vt:lpstr>
      <vt:lpstr>Review Of Plans Towards D1.0 Approval</vt:lpstr>
      <vt:lpstr>SFD Working Draft Approval</vt:lpstr>
      <vt:lpstr>Working Draft Approval</vt:lpstr>
      <vt:lpstr>Presentations</vt:lpstr>
      <vt:lpstr>submission 11-18-1269</vt:lpstr>
      <vt:lpstr>submission 11-18-1269</vt:lpstr>
      <vt:lpstr>Submission 11-18-1261</vt:lpstr>
      <vt:lpstr>Attendance reminder</vt:lpstr>
      <vt:lpstr>Recess</vt:lpstr>
      <vt:lpstr>PowerPoint Presentation</vt:lpstr>
      <vt:lpstr>Meeting Slot # 2 discussion items</vt:lpstr>
      <vt:lpstr>Submission order – Slot # 2</vt:lpstr>
      <vt:lpstr>Vice Chair Elections</vt:lpstr>
      <vt:lpstr>Vice Chair Elections</vt:lpstr>
      <vt:lpstr>Presentations</vt:lpstr>
      <vt:lpstr>Submission 11-18-1272</vt:lpstr>
      <vt:lpstr>Submission 11-18-1272</vt:lpstr>
      <vt:lpstr>Submission 11-18-1193</vt:lpstr>
      <vt:lpstr>Submission 11-18-1193</vt:lpstr>
      <vt:lpstr>Submission 11-18-1193</vt:lpstr>
      <vt:lpstr>Submission 11-18-1193</vt:lpstr>
      <vt:lpstr>Submission 11-18-1193</vt:lpstr>
      <vt:lpstr>Submission 11-18-1193</vt:lpstr>
      <vt:lpstr>Submission 11-18-1147</vt:lpstr>
      <vt:lpstr>Reminder to do attendance</vt:lpstr>
      <vt:lpstr>Recess</vt:lpstr>
      <vt:lpstr>PowerPoint Presentation</vt:lpstr>
      <vt:lpstr>Meeting Slot # 3 discussion items</vt:lpstr>
      <vt:lpstr>Submission order – Slot #3</vt:lpstr>
      <vt:lpstr>Presentations</vt:lpstr>
      <vt:lpstr>Submission 11-18-939</vt:lpstr>
      <vt:lpstr>Submission 11-18-939</vt:lpstr>
      <vt:lpstr>Submission 11-18-939</vt:lpstr>
      <vt:lpstr>Submission 11-18-939</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Reminder to do attendance</vt:lpstr>
      <vt:lpstr>Recess</vt:lpstr>
      <vt:lpstr>PowerPoint Presentation</vt:lpstr>
      <vt:lpstr>Meeting Slot # 6 discussion items</vt:lpstr>
      <vt:lpstr>Submission order – Slot #6</vt:lpstr>
      <vt:lpstr>Current Approved Timelines</vt:lpstr>
      <vt:lpstr>Current Approved Timelines</vt:lpstr>
      <vt:lpstr>TGaz Approved Plan</vt:lpstr>
      <vt:lpstr>Review Of Plans Towards D1.0 Approval</vt:lpstr>
      <vt:lpstr>SFD freeze</vt:lpstr>
      <vt:lpstr>Intel Comment Collection</vt:lpstr>
      <vt:lpstr>Timelines Approval</vt:lpstr>
      <vt:lpstr>July Meeting Achievements</vt:lpstr>
      <vt:lpstr>Sep. Meeting Goals</vt:lpstr>
      <vt:lpstr>Motion – approval of Sep. meeting Goals</vt:lpstr>
      <vt:lpstr>Teleconference Schedule</vt:lpstr>
      <vt:lpstr>Presentations</vt:lpstr>
      <vt:lpstr>Presentations</vt:lpstr>
      <vt:lpstr>Reminder to do attendance</vt:lpstr>
      <vt:lpstr>Recess</vt:lpstr>
      <vt:lpstr>PowerPoint Presentation</vt:lpstr>
      <vt:lpstr>Meeting Slot # 7 discussion items</vt:lpstr>
      <vt:lpstr>AOB</vt:lpstr>
      <vt:lpstr>Adjourn</vt:lpstr>
      <vt:lpstr>Current Previous Timelines</vt:lpstr>
      <vt:lpstr>Current Approved Timelines</vt:lpstr>
      <vt:lpstr>Timelines Approval</vt:lpstr>
      <vt:lpstr>July Meeting Achievements</vt:lpstr>
      <vt:lpstr>Sep. Meeting Goals</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707</cp:revision>
  <cp:lastPrinted>1601-01-01T00:00:00Z</cp:lastPrinted>
  <dcterms:created xsi:type="dcterms:W3CDTF">2017-01-29T08:57:00Z</dcterms:created>
  <dcterms:modified xsi:type="dcterms:W3CDTF">2018-07-11T22:58:41Z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2018-07-11 22:58:41Z</vt:lpwstr>
  </property>
  <property fmtid="{D5CDD505-2E9C-101B-9397-08002B2CF9AE}" pid="5" name="CTPClassification">
    <vt:lpwstr>CTP_IC</vt:lpwstr>
  </property>
</Properties>
</file>