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6"/>
  </p:notesMasterIdLst>
  <p:handoutMasterIdLst>
    <p:handoutMasterId r:id="rId97"/>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434" r:id="rId18"/>
    <p:sldId id="315" r:id="rId19"/>
    <p:sldId id="395" r:id="rId20"/>
    <p:sldId id="356" r:id="rId21"/>
    <p:sldId id="281" r:id="rId22"/>
    <p:sldId id="282" r:id="rId23"/>
    <p:sldId id="283" r:id="rId24"/>
    <p:sldId id="284" r:id="rId25"/>
    <p:sldId id="438" r:id="rId26"/>
    <p:sldId id="440" r:id="rId27"/>
    <p:sldId id="439" r:id="rId28"/>
    <p:sldId id="436" r:id="rId29"/>
    <p:sldId id="437" r:id="rId30"/>
    <p:sldId id="285" r:id="rId31"/>
    <p:sldId id="461" r:id="rId32"/>
    <p:sldId id="462" r:id="rId33"/>
    <p:sldId id="463" r:id="rId34"/>
    <p:sldId id="286" r:id="rId35"/>
    <p:sldId id="287" r:id="rId36"/>
    <p:sldId id="290" r:id="rId37"/>
    <p:sldId id="289" r:id="rId38"/>
    <p:sldId id="322" r:id="rId39"/>
    <p:sldId id="397" r:id="rId40"/>
    <p:sldId id="404" r:id="rId41"/>
    <p:sldId id="327" r:id="rId42"/>
    <p:sldId id="408" r:id="rId43"/>
    <p:sldId id="304" r:id="rId44"/>
    <p:sldId id="308" r:id="rId45"/>
    <p:sldId id="306" r:id="rId46"/>
    <p:sldId id="330" r:id="rId47"/>
    <p:sldId id="305" r:id="rId48"/>
    <p:sldId id="328" r:id="rId49"/>
    <p:sldId id="417" r:id="rId50"/>
    <p:sldId id="325" r:id="rId51"/>
    <p:sldId id="326" r:id="rId52"/>
    <p:sldId id="389" r:id="rId53"/>
    <p:sldId id="390" r:id="rId54"/>
    <p:sldId id="391" r:id="rId55"/>
    <p:sldId id="459" r:id="rId56"/>
    <p:sldId id="460" r:id="rId57"/>
    <p:sldId id="392" r:id="rId58"/>
    <p:sldId id="378" r:id="rId59"/>
    <p:sldId id="425" r:id="rId60"/>
    <p:sldId id="426" r:id="rId61"/>
    <p:sldId id="380" r:id="rId62"/>
    <p:sldId id="386" r:id="rId63"/>
    <p:sldId id="381" r:id="rId64"/>
    <p:sldId id="382" r:id="rId65"/>
    <p:sldId id="383" r:id="rId66"/>
    <p:sldId id="455" r:id="rId67"/>
    <p:sldId id="456" r:id="rId68"/>
    <p:sldId id="457" r:id="rId69"/>
    <p:sldId id="458" r:id="rId70"/>
    <p:sldId id="384" r:id="rId71"/>
    <p:sldId id="385" r:id="rId72"/>
    <p:sldId id="445" r:id="rId73"/>
    <p:sldId id="446" r:id="rId74"/>
    <p:sldId id="447" r:id="rId75"/>
    <p:sldId id="448" r:id="rId76"/>
    <p:sldId id="449" r:id="rId77"/>
    <p:sldId id="450" r:id="rId78"/>
    <p:sldId id="451" r:id="rId79"/>
    <p:sldId id="452" r:id="rId80"/>
    <p:sldId id="453" r:id="rId81"/>
    <p:sldId id="454" r:id="rId82"/>
    <p:sldId id="298" r:id="rId83"/>
    <p:sldId id="299" r:id="rId84"/>
    <p:sldId id="300" r:id="rId85"/>
    <p:sldId id="301" r:id="rId86"/>
    <p:sldId id="347" r:id="rId87"/>
    <p:sldId id="348" r:id="rId88"/>
    <p:sldId id="258" r:id="rId89"/>
    <p:sldId id="259" r:id="rId90"/>
    <p:sldId id="260" r:id="rId91"/>
    <p:sldId id="261" r:id="rId92"/>
    <p:sldId id="262" r:id="rId93"/>
    <p:sldId id="263" r:id="rId94"/>
    <p:sldId id="264" r:id="rId9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434"/>
            <p14:sldId id="315"/>
            <p14:sldId id="395"/>
            <p14:sldId id="356"/>
          </p14:sldIdLst>
        </p14:section>
        <p14:section name="Slot # 1" id="{A8BC1F47-3153-4394-9D00-B4D234301B74}">
          <p14:sldIdLst>
            <p14:sldId id="281"/>
            <p14:sldId id="282"/>
            <p14:sldId id="283"/>
            <p14:sldId id="284"/>
            <p14:sldId id="438"/>
            <p14:sldId id="440"/>
            <p14:sldId id="439"/>
            <p14:sldId id="436"/>
            <p14:sldId id="437"/>
            <p14:sldId id="285"/>
            <p14:sldId id="461"/>
            <p14:sldId id="462"/>
            <p14:sldId id="463"/>
            <p14:sldId id="286"/>
            <p14:sldId id="287"/>
          </p14:sldIdLst>
        </p14:section>
        <p14:section name="Slot # 2" id="{5DEA695E-ACCD-4583-8C8C-713FC3EAA3F2}">
          <p14:sldIdLst>
            <p14:sldId id="290"/>
            <p14:sldId id="289"/>
            <p14:sldId id="322"/>
            <p14:sldId id="397"/>
            <p14:sldId id="404"/>
            <p14:sldId id="327"/>
            <p14:sldId id="408"/>
            <p14:sldId id="304"/>
            <p14:sldId id="308"/>
          </p14:sldIdLst>
        </p14:section>
        <p14:section name="Slot #3" id="{630C644C-9DFD-4620-9650-24BD26CEB6E3}">
          <p14:sldIdLst>
            <p14:sldId id="306"/>
            <p14:sldId id="330"/>
            <p14:sldId id="305"/>
            <p14:sldId id="328"/>
            <p14:sldId id="417"/>
            <p14:sldId id="325"/>
            <p14:sldId id="326"/>
          </p14:sldIdLst>
        </p14:section>
        <p14:section name="Slot #4" id="{CDC757FB-C0E6-4FEB-ABB0-2BED9C8E83AE}">
          <p14:sldIdLst>
            <p14:sldId id="389"/>
            <p14:sldId id="390"/>
            <p14:sldId id="391"/>
            <p14:sldId id="459"/>
            <p14:sldId id="460"/>
            <p14:sldId id="392"/>
            <p14:sldId id="378"/>
            <p14:sldId id="425"/>
            <p14:sldId id="426"/>
            <p14:sldId id="380"/>
            <p14:sldId id="386"/>
            <p14:sldId id="381"/>
            <p14:sldId id="382"/>
            <p14:sldId id="383"/>
            <p14:sldId id="455"/>
            <p14:sldId id="456"/>
            <p14:sldId id="457"/>
            <p14:sldId id="458"/>
            <p14:sldId id="384"/>
            <p14:sldId id="385"/>
            <p14:sldId id="445"/>
            <p14:sldId id="446"/>
            <p14:sldId id="447"/>
            <p14:sldId id="448"/>
            <p14:sldId id="449"/>
            <p14:sldId id="450"/>
            <p14:sldId id="451"/>
            <p14:sldId id="452"/>
            <p14:sldId id="453"/>
            <p14:sldId id="454"/>
          </p14:sldIdLst>
        </p14:section>
        <p14:section name="Backup" id="{B751E8CC-DDAE-4922-B3E7-E31F353AC422}">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p:cViewPr>
        <p:scale>
          <a:sx n="100" d="100"/>
          <a:sy n="100" d="100"/>
        </p:scale>
        <p:origin x="907"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38</a:t>
            </a:fld>
            <a:endParaRPr lang="en-US"/>
          </a:p>
        </p:txBody>
      </p:sp>
    </p:spTree>
    <p:extLst>
      <p:ext uri="{BB962C8B-B14F-4D97-AF65-F5344CB8AC3E}">
        <p14:creationId xmlns:p14="http://schemas.microsoft.com/office/powerpoint/2010/main" val="2062151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47</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54</a:t>
            </a:fld>
            <a:endParaRPr lang="en-US"/>
          </a:p>
        </p:txBody>
      </p:sp>
    </p:spTree>
    <p:extLst>
      <p:ext uri="{BB962C8B-B14F-4D97-AF65-F5344CB8AC3E}">
        <p14:creationId xmlns:p14="http://schemas.microsoft.com/office/powerpoint/2010/main" val="18986736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35894707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56</a:t>
            </a:fld>
            <a:endParaRPr lang="en-US"/>
          </a:p>
        </p:txBody>
      </p:sp>
    </p:spTree>
    <p:extLst>
      <p:ext uri="{BB962C8B-B14F-4D97-AF65-F5344CB8AC3E}">
        <p14:creationId xmlns:p14="http://schemas.microsoft.com/office/powerpoint/2010/main" val="11840267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58</a:t>
            </a:fld>
            <a:endParaRPr lang="en-US"/>
          </a:p>
        </p:txBody>
      </p:sp>
    </p:spTree>
    <p:extLst>
      <p:ext uri="{BB962C8B-B14F-4D97-AF65-F5344CB8AC3E}">
        <p14:creationId xmlns:p14="http://schemas.microsoft.com/office/powerpoint/2010/main" val="14562935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59</a:t>
            </a:fld>
            <a:endParaRPr lang="en-US"/>
          </a:p>
        </p:txBody>
      </p:sp>
    </p:spTree>
    <p:extLst>
      <p:ext uri="{BB962C8B-B14F-4D97-AF65-F5344CB8AC3E}">
        <p14:creationId xmlns:p14="http://schemas.microsoft.com/office/powerpoint/2010/main" val="24302741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64</a:t>
            </a:fld>
            <a:endParaRPr lang="en-US"/>
          </a:p>
        </p:txBody>
      </p:sp>
    </p:spTree>
    <p:extLst>
      <p:ext uri="{BB962C8B-B14F-4D97-AF65-F5344CB8AC3E}">
        <p14:creationId xmlns:p14="http://schemas.microsoft.com/office/powerpoint/2010/main" val="20008871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68</a:t>
            </a:fld>
            <a:endParaRPr lang="en-US"/>
          </a:p>
        </p:txBody>
      </p:sp>
    </p:spTree>
    <p:extLst>
      <p:ext uri="{BB962C8B-B14F-4D97-AF65-F5344CB8AC3E}">
        <p14:creationId xmlns:p14="http://schemas.microsoft.com/office/powerpoint/2010/main" val="26697578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72</a:t>
            </a:fld>
            <a:endParaRPr lang="en-US"/>
          </a:p>
        </p:txBody>
      </p:sp>
    </p:spTree>
    <p:extLst>
      <p:ext uri="{BB962C8B-B14F-4D97-AF65-F5344CB8AC3E}">
        <p14:creationId xmlns:p14="http://schemas.microsoft.com/office/powerpoint/2010/main" val="2545385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73</a:t>
            </a:fld>
            <a:endParaRPr lang="en-US"/>
          </a:p>
        </p:txBody>
      </p:sp>
    </p:spTree>
    <p:extLst>
      <p:ext uri="{BB962C8B-B14F-4D97-AF65-F5344CB8AC3E}">
        <p14:creationId xmlns:p14="http://schemas.microsoft.com/office/powerpoint/2010/main" val="2323146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78</a:t>
            </a:fld>
            <a:endParaRPr lang="en-US"/>
          </a:p>
        </p:txBody>
      </p:sp>
    </p:spTree>
    <p:extLst>
      <p:ext uri="{BB962C8B-B14F-4D97-AF65-F5344CB8AC3E}">
        <p14:creationId xmlns:p14="http://schemas.microsoft.com/office/powerpoint/2010/main" val="40056945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88</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90</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2289452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a:p>
        </p:txBody>
      </p:sp>
    </p:spTree>
    <p:extLst>
      <p:ext uri="{BB962C8B-B14F-4D97-AF65-F5344CB8AC3E}">
        <p14:creationId xmlns:p14="http://schemas.microsoft.com/office/powerpoint/2010/main" val="288179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802.11-18/0982r3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2018-07-08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375"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129869375"/>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r>
                        <a:rPr lang="en-US" sz="1800" dirty="0" smtClean="0"/>
                        <a:t>AZ</a:t>
                      </a:r>
                      <a:endParaRPr lang="en-US" sz="1800" dirty="0"/>
                    </a:p>
                  </a:txBody>
                  <a:tcPr marT="45746" marB="45746">
                    <a:solidFill>
                      <a:srgbClr val="92D050"/>
                    </a:solidFill>
                  </a:tcPr>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340768"/>
            <a:ext cx="7770813" cy="4753645"/>
          </a:xfrm>
        </p:spPr>
        <p:txBody>
          <a:bodyPr/>
          <a:lstStyle/>
          <a:p>
            <a:pPr algn="just">
              <a:spcBef>
                <a:spcPct val="20000"/>
              </a:spcBef>
              <a:buFontTx/>
              <a:buChar char="•"/>
            </a:pPr>
            <a:r>
              <a:rPr lang="en-US" altLang="en-US" sz="2000" b="0" dirty="0" smtClean="0"/>
              <a:t>Review IEEE-SA patent policy, duty to inform, call for potential essential patents, guidelines for anti-trust and competition laws and participation on individual basis in IEEE 802 meeting.</a:t>
            </a:r>
            <a:endParaRPr lang="en-US" altLang="en-US" sz="2000" b="0" dirty="0"/>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(11-18-926).  </a:t>
            </a:r>
          </a:p>
          <a:p>
            <a:pPr algn="just">
              <a:spcBef>
                <a:spcPct val="20000"/>
              </a:spcBef>
              <a:buFontTx/>
              <a:buChar char="•"/>
            </a:pPr>
            <a:r>
              <a:rPr lang="en-US" altLang="en-US" sz="2000" b="0" dirty="0" smtClean="0"/>
              <a:t>Recap project plans towards D1.0 and derived plans for the week.</a:t>
            </a:r>
          </a:p>
          <a:p>
            <a:pPr algn="just">
              <a:spcBef>
                <a:spcPct val="20000"/>
              </a:spcBef>
              <a:buFontTx/>
              <a:buChar char="•"/>
            </a:pPr>
            <a:r>
              <a:rPr lang="en-US" altLang="en-US" sz="2000" b="0" dirty="0" smtClean="0"/>
              <a:t>Run vice-chair election/affirmation vote (special </a:t>
            </a:r>
            <a:r>
              <a:rPr lang="en-US" altLang="en-US" sz="2000" b="0" dirty="0"/>
              <a:t>order 2</a:t>
            </a:r>
            <a:r>
              <a:rPr lang="en-US" altLang="en-US" sz="2000" b="0" baseline="30000" dirty="0"/>
              <a:t>nd</a:t>
            </a:r>
            <a:r>
              <a:rPr lang="en-US" altLang="en-US" sz="2000" b="0" dirty="0"/>
              <a:t> timeslot</a:t>
            </a:r>
            <a:r>
              <a:rPr lang="en-US" altLang="en-US" sz="2000" b="0" dirty="0" smtClean="0"/>
              <a:t>).</a:t>
            </a:r>
          </a:p>
          <a:p>
            <a:pPr algn="just">
              <a:spcBef>
                <a:spcPct val="20000"/>
              </a:spcBef>
              <a:buFontTx/>
              <a:buChar char="•"/>
            </a:pPr>
            <a:r>
              <a:rPr lang="en-US" altLang="en-US" sz="2000" b="0" dirty="0"/>
              <a:t>Consider approval of new working draft baseline SFD ver. 15. </a:t>
            </a:r>
          </a:p>
          <a:p>
            <a:pPr algn="just">
              <a:spcBef>
                <a:spcPct val="20000"/>
              </a:spcBef>
              <a:buFontTx/>
              <a:buChar char="•"/>
            </a:pPr>
            <a:r>
              <a:rPr lang="en-US" altLang="en-US" sz="2000" b="0" dirty="0" smtClean="0"/>
              <a:t>Consider approval of new working draft amendment text ver. 0.3.</a:t>
            </a:r>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Agenda for the </a:t>
            </a:r>
            <a:r>
              <a:rPr lang="en-US" altLang="en-US" dirty="0" smtClean="0">
                <a:solidFill>
                  <a:schemeClr val="tx2"/>
                </a:solidFill>
              </a:rPr>
              <a:t>Week (con.)</a:t>
            </a:r>
            <a:endParaRPr lang="en-US" dirty="0"/>
          </a:p>
        </p:txBody>
      </p:sp>
      <p:sp>
        <p:nvSpPr>
          <p:cNvPr id="8" name="Content Placeholder 2"/>
          <p:cNvSpPr>
            <a:spLocks noGrp="1"/>
          </p:cNvSpPr>
          <p:nvPr>
            <p:ph idx="1"/>
          </p:nvPr>
        </p:nvSpPr>
        <p:spPr>
          <a:xfrm>
            <a:off x="685800" y="1340768"/>
            <a:ext cx="8134672" cy="4753645"/>
          </a:xfrm>
        </p:spPr>
        <p:txBody>
          <a:bodyPr/>
          <a:lstStyle/>
          <a:p>
            <a:pPr algn="just">
              <a:spcBef>
                <a:spcPct val="20000"/>
              </a:spcBef>
              <a:buFontTx/>
              <a:buChar char="•"/>
            </a:pPr>
            <a:r>
              <a:rPr lang="en-US" altLang="en-US" sz="2000" b="0" dirty="0"/>
              <a:t>Review and approval of submissions towards SFD text.</a:t>
            </a:r>
          </a:p>
          <a:p>
            <a:pPr algn="just">
              <a:spcBef>
                <a:spcPct val="20000"/>
              </a:spcBef>
              <a:buFontTx/>
              <a:buChar char="•"/>
            </a:pPr>
            <a:r>
              <a:rPr lang="en-US" altLang="en-US" sz="2000" b="0" dirty="0" smtClean="0"/>
              <a:t>Review </a:t>
            </a:r>
            <a:r>
              <a:rPr lang="en-US" altLang="en-US" sz="2000" b="0" dirty="0" smtClean="0"/>
              <a:t>and approval of submissions toward amendment text.</a:t>
            </a:r>
          </a:p>
          <a:p>
            <a:pPr algn="just">
              <a:spcBef>
                <a:spcPct val="20000"/>
              </a:spcBef>
              <a:buFontTx/>
              <a:buChar char="•"/>
            </a:pPr>
            <a:r>
              <a:rPr lang="en-US" altLang="en-US" sz="2000" b="0" dirty="0" smtClean="0"/>
              <a:t>Technical </a:t>
            </a:r>
            <a:r>
              <a:rPr lang="en-US" altLang="en-US" sz="2000" b="0" dirty="0" smtClean="0"/>
              <a:t>presentations and supportive technical submissions to </a:t>
            </a:r>
            <a:r>
              <a:rPr lang="en-US" altLang="en-US" sz="2000" b="0" dirty="0"/>
              <a:t>inform the </a:t>
            </a:r>
            <a:r>
              <a:rPr lang="en-US" altLang="en-US" sz="2000" b="0" dirty="0" smtClean="0"/>
              <a:t>TG.</a:t>
            </a:r>
            <a:endParaRPr lang="en-US" altLang="en-US" sz="1400" dirty="0"/>
          </a:p>
          <a:p>
            <a:pPr algn="just">
              <a:spcBef>
                <a:spcPct val="20000"/>
              </a:spcBef>
              <a:buFontTx/>
              <a:buChar char="•"/>
            </a:pPr>
            <a:r>
              <a:rPr lang="en-US" altLang="en-US" sz="2000" b="0" dirty="0" smtClean="0"/>
              <a:t>Review </a:t>
            </a:r>
            <a:r>
              <a:rPr lang="en-US" altLang="en-US" sz="2000" b="0" dirty="0"/>
              <a:t>program </a:t>
            </a:r>
            <a:r>
              <a:rPr lang="en-US" altLang="en-US" sz="2000" b="0" dirty="0" smtClean="0"/>
              <a:t>status, progress, timelines</a:t>
            </a:r>
            <a:r>
              <a:rPr lang="en-US" altLang="en-US" sz="2000" b="0" dirty="0"/>
              <a:t> </a:t>
            </a:r>
            <a:r>
              <a:rPr lang="en-US" altLang="en-US" sz="2000" b="0" dirty="0" smtClean="0"/>
              <a:t>and upcoming milestones. </a:t>
            </a:r>
          </a:p>
          <a:p>
            <a:pPr algn="just">
              <a:spcBef>
                <a:spcPct val="20000"/>
              </a:spcBef>
              <a:buFontTx/>
              <a:buChar char="•"/>
            </a:pPr>
            <a:r>
              <a:rPr lang="en-US" altLang="en-US" sz="2000" b="0" dirty="0" smtClean="0"/>
              <a:t>Consider SFD freeze.</a:t>
            </a:r>
          </a:p>
          <a:p>
            <a:pPr algn="just">
              <a:spcBef>
                <a:spcPct val="20000"/>
              </a:spcBef>
              <a:buFontTx/>
              <a:buChar char="•"/>
            </a:pPr>
            <a:r>
              <a:rPr lang="en-US" altLang="en-US" sz="2000" b="0" dirty="0" smtClean="0"/>
              <a:t>Consider readiness for internal comment collection out of July meeting. </a:t>
            </a:r>
            <a:endParaRPr lang="en-US" altLang="en-US" sz="2000" b="0" dirty="0"/>
          </a:p>
          <a:p>
            <a:pPr algn="just">
              <a:spcBef>
                <a:spcPct val="20000"/>
              </a:spcBef>
              <a:buFontTx/>
              <a:buChar char="•"/>
            </a:pPr>
            <a:r>
              <a:rPr lang="en-US" altLang="en-US" sz="2000" b="0" dirty="0"/>
              <a:t>Schedule teleconference times as needed</a:t>
            </a:r>
            <a:r>
              <a:rPr lang="en-US" altLang="en-US" sz="2000" b="0" dirty="0" smtClean="0"/>
              <a:t>.</a:t>
            </a: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7393788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815901201"/>
              </p:ext>
            </p:extLst>
          </p:nvPr>
        </p:nvGraphicFramePr>
        <p:xfrm>
          <a:off x="380206" y="1484784"/>
          <a:ext cx="8458200" cy="4782643"/>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400" strike="noStrike" kern="1200" dirty="0" smtClean="0">
                          <a:solidFill>
                            <a:schemeClr val="dk1"/>
                          </a:solidFill>
                          <a:latin typeface="+mn-lt"/>
                          <a:ea typeface="+mn-ea"/>
                          <a:cs typeface="+mn-cs"/>
                        </a:rPr>
                        <a:t>11-18-0982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Mar. 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11-18-0926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Ganesh </a:t>
                      </a:r>
                      <a:r>
                        <a:rPr lang="en-US" sz="1400" strike="noStrike" kern="1200" dirty="0" err="1" smtClean="0">
                          <a:solidFill>
                            <a:schemeClr val="dk1"/>
                          </a:solidFill>
                          <a:latin typeface="+mn-lt"/>
                          <a:ea typeface="+mn-ea"/>
                          <a:cs typeface="+mn-cs"/>
                        </a:rPr>
                        <a:t>Venkatesan</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May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r>
              <a:tr h="167632">
                <a:tc>
                  <a:txBody>
                    <a:bodyPr/>
                    <a:lstStyle/>
                    <a:p>
                      <a:r>
                        <a:rPr lang="en-US" sz="1400" dirty="0" smtClean="0"/>
                        <a:t>11-17-462</a:t>
                      </a:r>
                      <a:endParaRPr lang="en-US" sz="1400" dirty="0"/>
                    </a:p>
                  </a:txBody>
                  <a:tcPr marT="45712" marB="45712"/>
                </a:tc>
                <a:tc>
                  <a:txBody>
                    <a:bodyPr/>
                    <a:lstStyle/>
                    <a:p>
                      <a:r>
                        <a:rPr lang="en-US" sz="1400" dirty="0" smtClean="0"/>
                        <a:t>Chao Chun Wang</a:t>
                      </a:r>
                      <a:endParaRPr lang="en-US" sz="1400" dirty="0"/>
                    </a:p>
                  </a:txBody>
                  <a:tcPr marT="45712" marB="45712"/>
                </a:tc>
                <a:tc>
                  <a:txBody>
                    <a:bodyPr/>
                    <a:lstStyle/>
                    <a:p>
                      <a:r>
                        <a:rPr lang="en-US" sz="1400" dirty="0" smtClean="0"/>
                        <a:t>Spec</a:t>
                      </a:r>
                      <a:r>
                        <a:rPr lang="en-US" sz="1400" baseline="0" dirty="0" smtClean="0"/>
                        <a:t> Frame Work R15</a:t>
                      </a:r>
                      <a:endParaRPr lang="en-US" sz="1400" dirty="0"/>
                    </a:p>
                  </a:txBody>
                  <a:tcPr marT="45712" marB="45712"/>
                </a:tc>
                <a:tc>
                  <a:txBody>
                    <a:bodyPr/>
                    <a:lstStyle/>
                    <a:p>
                      <a:r>
                        <a:rPr lang="en-US" sz="1400" dirty="0" smtClean="0"/>
                        <a:t>SFD baseline</a:t>
                      </a:r>
                      <a:endParaRPr lang="en-US" sz="1400" dirty="0"/>
                    </a:p>
                  </a:txBody>
                  <a:tcPr marT="45712" marB="45712"/>
                </a:tc>
              </a:tr>
              <a:tr h="167632">
                <a:tc>
                  <a:txBody>
                    <a:bodyPr/>
                    <a:lstStyle/>
                    <a:p>
                      <a:r>
                        <a:rPr lang="en-US" sz="1400" dirty="0" smtClean="0"/>
                        <a:t>Draft P802.11az_D0.3</a:t>
                      </a:r>
                      <a:endParaRPr lang="en-US" sz="1400" dirty="0"/>
                    </a:p>
                  </a:txBody>
                  <a:tcPr marT="45712" marB="45712"/>
                </a:tc>
                <a:tc>
                  <a:txBody>
                    <a:bodyPr/>
                    <a:lstStyle/>
                    <a:p>
                      <a:r>
                        <a:rPr lang="en-US" sz="1400" dirty="0" smtClean="0"/>
                        <a:t>Chao Chun Wang</a:t>
                      </a:r>
                      <a:endParaRPr lang="en-US" sz="1400" dirty="0"/>
                    </a:p>
                  </a:txBody>
                  <a:tcPr marT="45712" marB="45712"/>
                </a:tc>
                <a:tc>
                  <a:txBody>
                    <a:bodyPr/>
                    <a:lstStyle/>
                    <a:p>
                      <a:r>
                        <a:rPr lang="en-US" sz="1400" dirty="0" smtClean="0"/>
                        <a:t>Draft 0.3 for </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11-18-1147</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60GHz</a:t>
                      </a:r>
                      <a:r>
                        <a:rPr lang="en-US" sz="1400" baseline="0" dirty="0" smtClean="0"/>
                        <a:t> </a:t>
                      </a:r>
                      <a:r>
                        <a:rPr lang="en-US" sz="1400" dirty="0" smtClean="0"/>
                        <a:t>AOD Messaging Draft Text</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11-18-787</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kern="1200" dirty="0" smtClean="0">
                          <a:solidFill>
                            <a:schemeClr val="dk1"/>
                          </a:solidFill>
                          <a:effectLst/>
                          <a:latin typeface="+mn-lt"/>
                          <a:ea typeface="+mn-ea"/>
                          <a:cs typeface="+mn-cs"/>
                        </a:rPr>
                        <a:t>Negotiation Protocol Update (Overview)</a:t>
                      </a:r>
                      <a:endParaRPr lang="en-US" sz="11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11-18-788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a:t>
                      </a:r>
                      <a:r>
                        <a:rPr lang="en-US" sz="1400" dirty="0" smtClean="0"/>
                        <a:t>11-18-787</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endParaRPr lang="en-US" sz="1400" dirty="0" smtClean="0"/>
                    </a:p>
                  </a:txBody>
                  <a:tcPr marT="45712" marB="45712"/>
                </a:tc>
              </a:tr>
              <a:tr h="0">
                <a:tc>
                  <a:txBody>
                    <a:bodyPr/>
                    <a:lstStyle/>
                    <a:p>
                      <a:r>
                        <a:rPr lang="en-US" sz="1400" dirty="0" smtClean="0"/>
                        <a:t>11-18-1138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a:p>
                  </a:txBody>
                  <a:tcPr marT="45712" marB="45712"/>
                </a:tc>
                <a:tc>
                  <a:txBody>
                    <a:bodyPr/>
                    <a:lstStyle/>
                    <a:p>
                      <a:r>
                        <a:rPr lang="en-US" sz="1400" dirty="0" smtClean="0"/>
                        <a:t>Ranging Availability Window – How is it established</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r>
              <a:tr h="0">
                <a:tc>
                  <a:txBody>
                    <a:bodyPr/>
                    <a:lstStyle/>
                    <a:p>
                      <a:r>
                        <a:rPr lang="en-US" sz="1400" dirty="0" smtClean="0"/>
                        <a:t>11-18-1275</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18-1138</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pPr marL="0" algn="l" defTabSz="914400" rtl="0" eaLnBrk="1" latinLnBrk="0" hangingPunct="1"/>
                      <a:r>
                        <a:rPr lang="en-US" sz="1400" strike="noStrike" kern="1200" dirty="0" smtClean="0">
                          <a:solidFill>
                            <a:schemeClr val="dk1"/>
                          </a:solidFill>
                          <a:latin typeface="+mn-lt"/>
                          <a:ea typeface="+mn-ea"/>
                          <a:cs typeface="+mn-cs"/>
                        </a:rPr>
                        <a:t>11-18-1193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Das Dibakar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Polling Frame format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r>
              <a:tr h="0">
                <a:tc>
                  <a:txBody>
                    <a:bodyPr/>
                    <a:lstStyle/>
                    <a:p>
                      <a:r>
                        <a:rPr lang="en-US" sz="1400" dirty="0" smtClean="0"/>
                        <a:t>11-18-1265</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HEz</a:t>
                      </a:r>
                      <a:r>
                        <a:rPr lang="en-US" sz="1400" dirty="0" smtClean="0"/>
                        <a:t> passive range measurement protocol amendment text </a:t>
                      </a:r>
                      <a:endParaRPr lang="en-US" sz="1400" dirty="0"/>
                    </a:p>
                  </a:txBody>
                  <a:tcPr marT="45712" marB="45712"/>
                </a:tc>
                <a:tc>
                  <a:txBody>
                    <a:bodyPr/>
                    <a:lstStyle/>
                    <a:p>
                      <a:r>
                        <a:rPr lang="en-US" sz="1400" dirty="0" smtClean="0"/>
                        <a:t>Amendment text</a:t>
                      </a:r>
                      <a:endParaRPr lang="en-US" sz="14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961123414"/>
              </p:ext>
            </p:extLst>
          </p:nvPr>
        </p:nvGraphicFramePr>
        <p:xfrm>
          <a:off x="380206" y="1484784"/>
          <a:ext cx="8458200" cy="4712064"/>
        </p:xfrm>
        <a:graphic>
          <a:graphicData uri="http://schemas.openxmlformats.org/drawingml/2006/table">
            <a:tbl>
              <a:tblPr firstRow="1" bandRow="1">
                <a:tableStyleId>{21E4AEA4-8DFA-4A89-87EB-49C32662AFE0}</a:tableStyleId>
              </a:tblPr>
              <a:tblGrid>
                <a:gridCol w="1311474"/>
                <a:gridCol w="1512168"/>
                <a:gridCol w="3888432"/>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r>
                        <a:rPr lang="en-US" sz="1400" dirty="0" smtClean="0"/>
                        <a:t>11-18-1261</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Convention for</a:t>
                      </a:r>
                      <a:r>
                        <a:rPr lang="en-US" sz="1400" baseline="0" dirty="0" smtClean="0"/>
                        <a:t> </a:t>
                      </a:r>
                      <a:r>
                        <a:rPr lang="en-US" sz="1400" dirty="0" smtClean="0"/>
                        <a:t>Draft</a:t>
                      </a:r>
                      <a:r>
                        <a:rPr lang="en-US" sz="1400" baseline="0" dirty="0" smtClean="0"/>
                        <a:t> </a:t>
                      </a:r>
                      <a:r>
                        <a:rPr lang="en-US" sz="1400" dirty="0" smtClean="0"/>
                        <a:t>Amendment</a:t>
                      </a:r>
                      <a:r>
                        <a:rPr lang="en-US" sz="1400" baseline="0" dirty="0" smtClean="0"/>
                        <a:t> </a:t>
                      </a:r>
                      <a:r>
                        <a:rPr lang="en-US" sz="1400" dirty="0" smtClean="0"/>
                        <a:t>Contributions-Format</a:t>
                      </a:r>
                      <a:endParaRPr lang="en-US" sz="1400" dirty="0"/>
                    </a:p>
                  </a:txBody>
                  <a:tcPr marT="45712" marB="45712"/>
                </a:tc>
                <a:tc>
                  <a:txBody>
                    <a:bodyPr/>
                    <a:lstStyle/>
                    <a:p>
                      <a:r>
                        <a:rPr lang="en-US" sz="1400" dirty="0" smtClean="0"/>
                        <a:t>Amendment text/procedural</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11-18-1248</a:t>
                      </a: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Das Dibakar</a:t>
                      </a:r>
                      <a:endParaRPr lang="en-US" sz="1400" strike="noStrike" kern="1200" dirty="0" smtClean="0">
                        <a:solidFill>
                          <a:schemeClr val="dk1"/>
                        </a:solidFill>
                        <a:latin typeface="+mn-lt"/>
                        <a:ea typeface="+mn-ea"/>
                        <a:cs typeface="+mn-cs"/>
                      </a:endParaRPr>
                    </a:p>
                  </a:txBody>
                  <a:tcPr marT="45712" marB="45712"/>
                </a:tc>
                <a:tc>
                  <a:txBody>
                    <a:bodyPr/>
                    <a:lstStyle/>
                    <a:p>
                      <a:r>
                        <a:rPr lang="en-US" sz="1400" dirty="0" err="1" smtClean="0">
                          <a:effectLst/>
                        </a:rPr>
                        <a:t>HEz</a:t>
                      </a:r>
                      <a:r>
                        <a:rPr lang="en-US" sz="1400" dirty="0" smtClean="0">
                          <a:effectLst/>
                        </a:rPr>
                        <a:t> Polling Amendment text</a:t>
                      </a:r>
                      <a:endParaRPr lang="en-US" sz="1400" dirty="0"/>
                    </a:p>
                  </a:txBody>
                  <a:tcPr marT="45712" marB="45712"/>
                </a:tc>
                <a:tc>
                  <a:txBody>
                    <a:bodyPr/>
                    <a:lstStyle/>
                    <a:p>
                      <a:r>
                        <a:rPr lang="en-US" sz="1400" dirty="0" smtClean="0"/>
                        <a:t>Amendment text</a:t>
                      </a:r>
                      <a:endParaRPr lang="en-US" sz="1400" dirty="0"/>
                    </a:p>
                  </a:txBody>
                  <a:tcPr marT="45712" marB="45712"/>
                </a:tc>
              </a:tr>
              <a:tr h="167632">
                <a:tc>
                  <a:txBody>
                    <a:bodyPr/>
                    <a:lstStyle/>
                    <a:p>
                      <a:r>
                        <a:rPr lang="en-US" sz="1400" dirty="0" smtClean="0"/>
                        <a:t>11-18-925</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802.11az PHY Spec Text for Under 7GHz  (follow up</a:t>
                      </a:r>
                      <a:r>
                        <a:rPr lang="en-US" sz="1400" kern="1200" baseline="0" dirty="0" smtClean="0">
                          <a:solidFill>
                            <a:schemeClr val="dk1"/>
                          </a:solidFill>
                          <a:effectLst/>
                          <a:latin typeface="+mn-lt"/>
                          <a:ea typeface="+mn-ea"/>
                          <a:cs typeface="+mn-cs"/>
                        </a:rPr>
                        <a:t> from r1)</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endParaRPr lang="en-US" sz="1400" strike="noStrike" kern="1200" dirty="0" smtClean="0">
                        <a:solidFill>
                          <a:schemeClr val="dk1"/>
                        </a:solidFill>
                        <a:latin typeface="+mn-lt"/>
                        <a:ea typeface="+mn-ea"/>
                        <a:cs typeface="+mn-cs"/>
                      </a:endParaRPr>
                    </a:p>
                  </a:txBody>
                  <a:tcPr marT="45712" marB="45712"/>
                </a:tc>
              </a:tr>
              <a:tr h="0">
                <a:tc>
                  <a:txBody>
                    <a:bodyPr/>
                    <a:lstStyle/>
                    <a:p>
                      <a:r>
                        <a:rPr lang="en-US" sz="1400" dirty="0" smtClean="0"/>
                        <a:t>11-1</a:t>
                      </a:r>
                      <a:r>
                        <a:rPr lang="en-US" sz="1400" kern="1200" dirty="0" smtClean="0">
                          <a:solidFill>
                            <a:schemeClr val="dk1"/>
                          </a:solidFill>
                          <a:effectLst/>
                          <a:latin typeface="+mn-lt"/>
                          <a:ea typeface="+mn-ea"/>
                          <a:cs typeface="+mn-cs"/>
                        </a:rPr>
                        <a:t>8-1267</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Spec Text for Invalid Measurement Indication in LMR</a:t>
                      </a:r>
                    </a:p>
                  </a:txBody>
                  <a:tcPr marT="45712" marB="45712"/>
                </a:tc>
                <a:tc>
                  <a:txBody>
                    <a:bodyPr/>
                    <a:lstStyle/>
                    <a:p>
                      <a:r>
                        <a:rPr lang="en-US" sz="1400" dirty="0" smtClean="0"/>
                        <a:t>Amendment text</a:t>
                      </a:r>
                      <a:endParaRPr lang="en-US" sz="1400" dirty="0"/>
                    </a:p>
                  </a:txBody>
                  <a:tcPr marT="45712" marB="45712"/>
                </a:tc>
              </a:tr>
              <a:tr h="3840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11-18-1268 </a:t>
                      </a: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Spec Text for Bidirectional LMR in </a:t>
                      </a:r>
                      <a:r>
                        <a:rPr lang="en-US" sz="1400" kern="1200" dirty="0" err="1" smtClean="0">
                          <a:solidFill>
                            <a:schemeClr val="dk1"/>
                          </a:solidFill>
                          <a:effectLst/>
                          <a:latin typeface="+mn-lt"/>
                          <a:ea typeface="+mn-ea"/>
                          <a:cs typeface="+mn-cs"/>
                        </a:rPr>
                        <a:t>VHTz</a:t>
                      </a:r>
                      <a:r>
                        <a:rPr lang="en-US" sz="1400" kern="1200" dirty="0" smtClean="0">
                          <a:solidFill>
                            <a:schemeClr val="dk1"/>
                          </a:solidFill>
                          <a:effectLst/>
                          <a:latin typeface="+mn-lt"/>
                          <a:ea typeface="+mn-ea"/>
                          <a:cs typeface="+mn-cs"/>
                        </a:rPr>
                        <a:t> and </a:t>
                      </a:r>
                      <a:r>
                        <a:rPr lang="en-US" sz="1400" kern="1200" dirty="0" err="1" smtClean="0">
                          <a:solidFill>
                            <a:schemeClr val="dk1"/>
                          </a:solidFill>
                          <a:effectLst/>
                          <a:latin typeface="+mn-lt"/>
                          <a:ea typeface="+mn-ea"/>
                          <a:cs typeface="+mn-cs"/>
                        </a:rPr>
                        <a:t>HEz</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endParaRPr lang="en-US" sz="1400" strike="noStrike" kern="1200" dirty="0" smtClean="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11-18-1269</a:t>
                      </a: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Clock Synchronization between ISTA and RSTA</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endParaRPr lang="en-US" sz="1400" dirty="0" smtClean="0"/>
                    </a:p>
                  </a:txBody>
                  <a:tcPr marT="45712" marB="45712"/>
                </a:tc>
              </a:tr>
              <a:tr h="0">
                <a:tc>
                  <a:txBody>
                    <a:bodyPr/>
                    <a:lstStyle/>
                    <a:p>
                      <a:r>
                        <a:rPr lang="en-US" sz="1400" kern="1200" dirty="0" smtClean="0">
                          <a:solidFill>
                            <a:schemeClr val="dk1"/>
                          </a:solidFill>
                          <a:effectLst/>
                          <a:latin typeface="+mn-lt"/>
                          <a:ea typeface="+mn-ea"/>
                          <a:cs typeface="+mn-cs"/>
                        </a:rPr>
                        <a:t>11-18-1272</a:t>
                      </a:r>
                      <a:endParaRPr lang="en-US" sz="1400" dirty="0"/>
                    </a:p>
                  </a:txBody>
                  <a:tcPr marT="45712" marB="45712"/>
                </a:tc>
                <a:tc>
                  <a:txBody>
                    <a:bodyPr/>
                    <a:lstStyle/>
                    <a:p>
                      <a:r>
                        <a:rPr lang="en-US" sz="1400" dirty="0" smtClean="0"/>
                        <a:t>Christian Berger</a:t>
                      </a:r>
                      <a:endParaRPr lang="en-US" sz="1400" dirty="0"/>
                    </a:p>
                  </a:txBody>
                  <a:tcPr marT="45712" marB="45712"/>
                </a:tc>
                <a:tc>
                  <a:txBody>
                    <a:bodyPr/>
                    <a:lstStyle/>
                    <a:p>
                      <a:r>
                        <a:rPr lang="en-US" sz="1400" kern="1200" dirty="0" smtClean="0">
                          <a:solidFill>
                            <a:schemeClr val="dk1"/>
                          </a:solidFill>
                          <a:effectLst/>
                          <a:latin typeface="+mn-lt"/>
                          <a:ea typeface="+mn-ea"/>
                          <a:cs typeface="+mn-cs"/>
                        </a:rPr>
                        <a:t>LMR</a:t>
                      </a:r>
                      <a:r>
                        <a:rPr lang="en-US" sz="1400" kern="1200" baseline="0" dirty="0" smtClean="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AoA</a:t>
                      </a:r>
                      <a:r>
                        <a:rPr lang="en-US" sz="140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feedback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endParaRPr lang="en-US" sz="1400" dirty="0" smtClean="0"/>
                    </a:p>
                  </a:txBody>
                  <a:tcPr marT="45712" marB="45712"/>
                </a:tc>
              </a:tr>
              <a:tr h="0">
                <a:tc>
                  <a:txBody>
                    <a:bodyPr/>
                    <a:lstStyle/>
                    <a:p>
                      <a:r>
                        <a:rPr lang="en-US" sz="1400" kern="1200" dirty="0" smtClean="0">
                          <a:solidFill>
                            <a:schemeClr val="dk1"/>
                          </a:solidFill>
                          <a:effectLst/>
                          <a:latin typeface="+mn-lt"/>
                          <a:ea typeface="+mn-ea"/>
                          <a:cs typeface="+mn-cs"/>
                        </a:rPr>
                        <a:t>11-18-1270</a:t>
                      </a:r>
                      <a:endParaRPr lang="en-US" sz="1400" dirty="0"/>
                    </a:p>
                  </a:txBody>
                  <a:tcPr marT="45712" marB="45712"/>
                </a:tc>
                <a:tc>
                  <a:txBody>
                    <a:bodyPr/>
                    <a:lstStyle/>
                    <a:p>
                      <a:r>
                        <a:rPr lang="en-US" sz="1400" dirty="0" smtClean="0"/>
                        <a:t>Assaf</a:t>
                      </a:r>
                      <a:r>
                        <a:rPr lang="en-US" sz="1400" baseline="0" dirty="0" smtClean="0"/>
                        <a:t> Kasher</a:t>
                      </a:r>
                      <a:endParaRPr lang="en-US" sz="1400" dirty="0"/>
                    </a:p>
                  </a:txBody>
                  <a:tcPr marT="45712" marB="45712"/>
                </a:tc>
                <a:tc>
                  <a:txBody>
                    <a:bodyPr/>
                    <a:lstStyle/>
                    <a:p>
                      <a:r>
                        <a:rPr lang="en-US" sz="1400" b="0" kern="1200" dirty="0" smtClean="0">
                          <a:solidFill>
                            <a:schemeClr val="dk1"/>
                          </a:solidFill>
                          <a:effectLst/>
                          <a:latin typeface="+mn-lt"/>
                          <a:ea typeface="+mn-ea"/>
                          <a:cs typeface="+mn-cs"/>
                        </a:rPr>
                        <a:t>60GHz</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LOS/NLOS</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test</a:t>
                      </a:r>
                      <a:endParaRPr lang="en-US" sz="1400" b="0" dirty="0"/>
                    </a:p>
                  </a:txBody>
                  <a:tcPr marT="45712" marB="45712"/>
                </a:tc>
                <a:tc>
                  <a:txBody>
                    <a:bodyPr/>
                    <a:lstStyle/>
                    <a:p>
                      <a:r>
                        <a:rPr lang="en-US" sz="1400" dirty="0" smtClean="0"/>
                        <a:t>Technical</a:t>
                      </a:r>
                      <a:endParaRPr lang="en-US" sz="1400" dirty="0"/>
                    </a:p>
                  </a:txBody>
                  <a:tcPr marT="45712" marB="45712"/>
                </a:tc>
              </a:tr>
              <a:tr h="0">
                <a:tc>
                  <a:txBody>
                    <a:bodyPr/>
                    <a:lstStyle/>
                    <a:p>
                      <a:r>
                        <a:rPr lang="en-US" sz="1400" dirty="0" smtClean="0"/>
                        <a:t>11-18-1273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kern="1200" dirty="0" smtClean="0">
                          <a:solidFill>
                            <a:schemeClr val="dk1"/>
                          </a:solidFill>
                          <a:effectLst/>
                          <a:latin typeface="+mn-lt"/>
                          <a:ea typeface="+mn-ea"/>
                          <a:cs typeface="+mn-cs"/>
                        </a:rPr>
                        <a:t>Passive-Location-Justification </a:t>
                      </a:r>
                      <a:endParaRPr lang="en-US" sz="1400" dirty="0"/>
                    </a:p>
                  </a:txBody>
                  <a:tcPr marT="45712" marB="45712"/>
                </a:tc>
                <a:tc>
                  <a:txBody>
                    <a:bodyPr/>
                    <a:lstStyle/>
                    <a:p>
                      <a:r>
                        <a:rPr lang="en-US" sz="1400" dirty="0" smtClean="0"/>
                        <a:t>Technical</a:t>
                      </a:r>
                      <a:endParaRPr lang="en-US" sz="1400" dirty="0"/>
                    </a:p>
                  </a:txBody>
                  <a:tcPr marT="45712" marB="45712"/>
                </a:tc>
              </a:tr>
              <a:tr h="0">
                <a:tc>
                  <a:txBody>
                    <a:bodyPr/>
                    <a:lstStyle/>
                    <a:p>
                      <a:r>
                        <a:rPr lang="en-US" sz="1400" dirty="0" smtClean="0"/>
                        <a:t>11-18-939</a:t>
                      </a:r>
                      <a:endParaRPr lang="en-US" sz="1400" dirty="0"/>
                    </a:p>
                  </a:txBody>
                  <a:tcPr marT="45712" marB="45712"/>
                </a:tc>
                <a:tc>
                  <a:txBody>
                    <a:bodyPr/>
                    <a:lstStyle/>
                    <a:p>
                      <a:r>
                        <a:rPr lang="en-US" sz="1400" dirty="0" smtClean="0"/>
                        <a:t>Mingguang Xu</a:t>
                      </a:r>
                      <a:endParaRPr lang="en-US" sz="1400" dirty="0"/>
                    </a:p>
                  </a:txBody>
                  <a:tcPr marT="45712" marB="45712"/>
                </a:tc>
                <a:tc>
                  <a:txBody>
                    <a:bodyPr/>
                    <a:lstStyle/>
                    <a:p>
                      <a:r>
                        <a:rPr lang="en-US" sz="1400" dirty="0" smtClean="0"/>
                        <a:t>Clock attack</a:t>
                      </a:r>
                      <a:r>
                        <a:rPr lang="en-US" sz="1400" baseline="0" dirty="0" smtClean="0"/>
                        <a:t> threat model for 11az </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11-18-TBD</a:t>
                      </a:r>
                      <a:endParaRPr lang="en-US" sz="1400" dirty="0"/>
                    </a:p>
                  </a:txBody>
                  <a:tcPr marT="45712" marB="45712"/>
                </a:tc>
                <a:tc>
                  <a:txBody>
                    <a:bodyPr/>
                    <a:lstStyle/>
                    <a:p>
                      <a:r>
                        <a:rPr lang="en-US" sz="1400" dirty="0" smtClean="0"/>
                        <a:t>Qinghua Li</a:t>
                      </a:r>
                      <a:endParaRPr lang="en-US" sz="1400" dirty="0"/>
                    </a:p>
                  </a:txBody>
                  <a:tcPr marT="45712" marB="45712"/>
                </a:tc>
                <a:tc>
                  <a:txBody>
                    <a:bodyPr/>
                    <a:lstStyle/>
                    <a:p>
                      <a:r>
                        <a:rPr lang="en-US" sz="1400" dirty="0" smtClean="0"/>
                        <a:t>Random LTF symbol generation</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11-18-1274</a:t>
                      </a:r>
                      <a:endParaRPr lang="en-US" sz="1400" dirty="0"/>
                    </a:p>
                  </a:txBody>
                  <a:tcPr marT="45712" marB="45712"/>
                </a:tc>
                <a:tc>
                  <a:txBody>
                    <a:bodyPr/>
                    <a:lstStyle/>
                    <a:p>
                      <a:r>
                        <a:rPr lang="en-US" sz="1400" dirty="0" smtClean="0"/>
                        <a:t>SK Yong</a:t>
                      </a:r>
                      <a:endParaRPr lang="en-US" sz="1400" dirty="0"/>
                    </a:p>
                  </a:txBody>
                  <a:tcPr marT="45712" marB="45712"/>
                </a:tc>
                <a:tc>
                  <a:txBody>
                    <a:bodyPr/>
                    <a:lstStyle/>
                    <a:p>
                      <a:r>
                        <a:rPr lang="en-US" sz="1400" dirty="0" smtClean="0"/>
                        <a:t>EDMG secured TOF amendment text</a:t>
                      </a:r>
                      <a:endParaRPr lang="en-US" sz="1400" dirty="0"/>
                    </a:p>
                  </a:txBody>
                  <a:tcPr marT="45712" marB="45712"/>
                </a:tc>
                <a:tc>
                  <a:txBody>
                    <a:bodyPr/>
                    <a:lstStyle/>
                    <a:p>
                      <a:r>
                        <a:rPr lang="en-US" sz="1400" dirty="0" smtClean="0"/>
                        <a:t>Amendment</a:t>
                      </a:r>
                      <a:r>
                        <a:rPr lang="en-US" sz="1400" baseline="0" dirty="0" smtClean="0"/>
                        <a:t> text</a:t>
                      </a:r>
                      <a:endParaRPr lang="en-US" sz="14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135384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San Diego, California</a:t>
            </a:r>
          </a:p>
          <a:p>
            <a:pPr algn="ctr">
              <a:lnSpc>
                <a:spcPct val="90000"/>
              </a:lnSpc>
              <a:buFontTx/>
              <a:buNone/>
            </a:pPr>
            <a:r>
              <a:rPr lang="en-US" altLang="en-US" sz="4000" dirty="0" smtClean="0">
                <a:cs typeface="Times New Roman" panose="02020603050405020304" pitchFamily="18" charset="0"/>
              </a:rPr>
              <a:t>July 8</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- 13</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smtClean="0">
                <a:cs typeface="Times New Roman" panose="02020603050405020304" pitchFamily="18" charset="0"/>
              </a:rPr>
              <a:t>Technical </a:t>
            </a:r>
            <a:r>
              <a:rPr lang="en-US" altLang="en-US" sz="2000" dirty="0">
                <a:cs typeface="Times New Roman" panose="02020603050405020304" pitchFamily="18" charset="0"/>
              </a:rPr>
              <a:t>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a:t>
            </a:r>
            <a:r>
              <a:rPr lang="en-US" altLang="en-US" sz="1600" b="0" dirty="0">
                <a:cs typeface="Times New Roman" panose="02020603050405020304" pitchFamily="18" charset="0"/>
              </a:rPr>
              <a:t>(Google)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Technical material review order:</a:t>
            </a:r>
          </a:p>
          <a:p>
            <a:pPr lvl="1">
              <a:buFont typeface="Arial" panose="020B0604020202020204" pitchFamily="34" charset="0"/>
              <a:buChar char="•"/>
            </a:pPr>
            <a:r>
              <a:rPr lang="en-US" dirty="0" smtClean="0"/>
              <a:t>Review consider approval of SFD R15 as new SFD baseline doc.</a:t>
            </a:r>
          </a:p>
          <a:p>
            <a:pPr lvl="1">
              <a:buFont typeface="Arial" panose="020B0604020202020204" pitchFamily="34" charset="0"/>
              <a:buChar char="•"/>
            </a:pPr>
            <a:r>
              <a:rPr lang="en-US" dirty="0" smtClean="0"/>
              <a:t>Review IEEE P802.11az D0.3.</a:t>
            </a:r>
            <a:endParaRPr lang="en-US" dirty="0" smtClean="0"/>
          </a:p>
          <a:p>
            <a:pPr lvl="1">
              <a:buFont typeface="Arial" panose="020B0604020202020204" pitchFamily="34" charset="0"/>
              <a:buChar char="•"/>
            </a:pPr>
            <a:r>
              <a:rPr lang="en-US" dirty="0" smtClean="0"/>
              <a:t>Review </a:t>
            </a:r>
            <a:r>
              <a:rPr lang="en-US" dirty="0"/>
              <a:t>and consider adoption of SFD text.</a:t>
            </a:r>
          </a:p>
          <a:p>
            <a:pPr lvl="1">
              <a:buFont typeface="Arial" panose="020B0604020202020204" pitchFamily="34" charset="0"/>
              <a:buChar char="•"/>
            </a:pPr>
            <a:r>
              <a:rPr lang="en-US" dirty="0" smtClean="0"/>
              <a:t>Review and consider adoption of amendment draft text.</a:t>
            </a:r>
          </a:p>
          <a:p>
            <a:pPr lvl="1">
              <a:buFont typeface="Arial" panose="020B0604020202020204" pitchFamily="34" charset="0"/>
              <a:buChar char="•"/>
            </a:pPr>
            <a:r>
              <a:rPr lang="en-US" dirty="0" smtClean="0"/>
              <a:t>Technical submissions.</a:t>
            </a:r>
          </a:p>
          <a:p>
            <a:pPr marL="457200" lvl="1" indent="0"/>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8134672"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a:t>
            </a:r>
            <a:r>
              <a:rPr lang="en-US" altLang="en-US" sz="2000" b="0" dirty="0" smtClean="0"/>
              <a:t>(9 </a:t>
            </a:r>
            <a:r>
              <a:rPr lang="en-US" altLang="en-US" sz="2000" b="0" dirty="0"/>
              <a:t>min)</a:t>
            </a:r>
          </a:p>
          <a:p>
            <a:pPr algn="just">
              <a:spcBef>
                <a:spcPct val="20000"/>
              </a:spcBef>
              <a:buFontTx/>
              <a:buChar char="•"/>
            </a:pPr>
            <a:r>
              <a:rPr lang="en-US" altLang="en-US" sz="2000" b="0" dirty="0"/>
              <a:t>Last call for Submission </a:t>
            </a:r>
            <a:r>
              <a:rPr lang="en-US" altLang="en-US" sz="2000" b="0" dirty="0" smtClean="0"/>
              <a:t>(5 </a:t>
            </a:r>
            <a:r>
              <a:rPr lang="en-US" altLang="en-US" sz="2000" b="0" dirty="0"/>
              <a:t>min)</a:t>
            </a:r>
          </a:p>
          <a:p>
            <a:pPr algn="just">
              <a:spcBef>
                <a:spcPct val="20000"/>
              </a:spcBef>
              <a:buFontTx/>
              <a:buChar char="•"/>
            </a:pPr>
            <a:r>
              <a:rPr lang="en-US" altLang="en-US" sz="2000" b="0" dirty="0" smtClean="0"/>
              <a:t>Agenda setting and presentation ordering for the week (25 </a:t>
            </a:r>
            <a:r>
              <a:rPr lang="en-US" altLang="en-US" sz="2000" b="0" dirty="0"/>
              <a:t>min)</a:t>
            </a:r>
          </a:p>
          <a:p>
            <a:pPr algn="just">
              <a:spcBef>
                <a:spcPct val="20000"/>
              </a:spcBef>
              <a:buFontTx/>
              <a:buChar char="•"/>
            </a:pPr>
            <a:r>
              <a:rPr lang="en-US" altLang="en-US" sz="2000" b="0" dirty="0" smtClean="0"/>
              <a:t>Consider previous </a:t>
            </a:r>
            <a:r>
              <a:rPr lang="en-US" altLang="en-US" sz="2000" b="0" dirty="0"/>
              <a:t>meeting </a:t>
            </a:r>
            <a:r>
              <a:rPr lang="en-US" altLang="en-US" sz="2000" b="0" dirty="0" smtClean="0"/>
              <a:t>minutes for approval (5 min)</a:t>
            </a:r>
          </a:p>
          <a:p>
            <a:pPr algn="just">
              <a:spcBef>
                <a:spcPct val="20000"/>
              </a:spcBef>
              <a:buFontTx/>
              <a:buChar char="•"/>
            </a:pPr>
            <a:r>
              <a:rPr lang="en-US" altLang="en-US" sz="2000" b="0" dirty="0" smtClean="0"/>
              <a:t>Consider previous </a:t>
            </a:r>
            <a:r>
              <a:rPr lang="en-US" altLang="en-US" sz="2000" b="0" dirty="0" err="1" smtClean="0"/>
              <a:t>telecons</a:t>
            </a:r>
            <a:r>
              <a:rPr lang="en-US" altLang="en-US" sz="2000" b="0" dirty="0" smtClean="0"/>
              <a:t> minutes for approval (5 min)</a:t>
            </a:r>
          </a:p>
          <a:p>
            <a:pPr algn="just">
              <a:spcBef>
                <a:spcPct val="20000"/>
              </a:spcBef>
              <a:buFontTx/>
              <a:buChar char="•"/>
            </a:pPr>
            <a:r>
              <a:rPr lang="en-US" altLang="en-US" sz="2000" b="0" dirty="0"/>
              <a:t>Review plans for the week in view of TG process towards the Nov. 2018 D1.0 publication and Initial WG ballot.</a:t>
            </a:r>
          </a:p>
          <a:p>
            <a:pPr algn="just">
              <a:spcBef>
                <a:spcPct val="20000"/>
              </a:spcBef>
              <a:buFontTx/>
              <a:buChar char="•"/>
            </a:pPr>
            <a:r>
              <a:rPr lang="en-US" altLang="en-US" sz="2000" b="0" dirty="0" smtClean="0"/>
              <a:t>Consider approval of a new SFD working draft (20 min)</a:t>
            </a:r>
          </a:p>
          <a:p>
            <a:pPr algn="just">
              <a:spcBef>
                <a:spcPct val="20000"/>
              </a:spcBef>
              <a:buFontTx/>
              <a:buChar char="•"/>
            </a:pPr>
            <a:r>
              <a:rPr lang="en-US" altLang="en-US" sz="2000" b="0" dirty="0" smtClean="0"/>
              <a:t>Consider </a:t>
            </a:r>
            <a:r>
              <a:rPr lang="en-US" altLang="en-US" sz="2000" b="0" dirty="0"/>
              <a:t>approval of new working draft amendment text ver. 0.3</a:t>
            </a:r>
            <a:r>
              <a:rPr lang="en-US" altLang="en-US" sz="2000" b="0" dirty="0" smtClean="0"/>
              <a:t>. (as needed – ~40min)</a:t>
            </a:r>
            <a:endParaRPr lang="en-US" altLang="en-US" sz="2000" b="0" dirty="0"/>
          </a:p>
          <a:p>
            <a:pPr algn="just">
              <a:spcBef>
                <a:spcPct val="20000"/>
              </a:spcBef>
              <a:buFontTx/>
              <a:buChar char="•"/>
            </a:pPr>
            <a:r>
              <a:rPr lang="en-US" altLang="en-US" sz="2000" b="0" dirty="0" smtClean="0"/>
              <a:t>Review submissions towards SFD text (</a:t>
            </a:r>
            <a:r>
              <a:rPr lang="en-US" altLang="en-US" sz="2000" b="0" dirty="0"/>
              <a:t>as time permits</a:t>
            </a:r>
            <a:r>
              <a:rPr lang="en-US" altLang="en-US" sz="2000" b="0" dirty="0" smtClean="0"/>
              <a:t>)</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109973691"/>
              </p:ext>
            </p:extLst>
          </p:nvPr>
        </p:nvGraphicFramePr>
        <p:xfrm>
          <a:off x="288826" y="1507333"/>
          <a:ext cx="8640960" cy="3323464"/>
        </p:xfrm>
        <a:graphic>
          <a:graphicData uri="http://schemas.openxmlformats.org/drawingml/2006/table">
            <a:tbl>
              <a:tblPr firstRow="1" bandRow="1">
                <a:tableStyleId>{21E4AEA4-8DFA-4A89-87EB-49C32662AFE0}</a:tableStyleId>
              </a:tblPr>
              <a:tblGrid>
                <a:gridCol w="1546870"/>
                <a:gridCol w="1944216"/>
                <a:gridCol w="2376264"/>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11-18-0982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May</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35 min</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11-18-0926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Ganesh </a:t>
                      </a:r>
                      <a:r>
                        <a:rPr lang="en-US" sz="1400" strike="noStrike" kern="1200" dirty="0" err="1" smtClean="0">
                          <a:solidFill>
                            <a:schemeClr val="dk1"/>
                          </a:solidFill>
                          <a:latin typeface="+mn-lt"/>
                          <a:ea typeface="+mn-ea"/>
                          <a:cs typeface="+mn-cs"/>
                        </a:rPr>
                        <a:t>Venkatesan</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May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p>
                  </a:txBody>
                  <a:tcPr marT="45712" marB="45712"/>
                </a:tc>
              </a:tr>
              <a:tr h="365752">
                <a:tc>
                  <a:txBody>
                    <a:bodyPr/>
                    <a:lstStyle/>
                    <a:p>
                      <a:r>
                        <a:rPr lang="en-US" sz="1400" strike="noStrike" kern="1200" dirty="0" smtClean="0">
                          <a:solidFill>
                            <a:schemeClr val="dk1"/>
                          </a:solidFill>
                          <a:latin typeface="+mn-lt"/>
                          <a:ea typeface="+mn-ea"/>
                          <a:cs typeface="+mn-cs"/>
                        </a:rPr>
                        <a:t>11-17-462</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Chao Chun Wang</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Spec Frame Work R15</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SFD baseline</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20</a:t>
                      </a:r>
                      <a:r>
                        <a:rPr lang="en-US" sz="1400" baseline="0" dirty="0" smtClean="0"/>
                        <a:t> min</a:t>
                      </a:r>
                      <a:endParaRPr lang="en-US" sz="1400" dirty="0"/>
                    </a:p>
                  </a:txBody>
                  <a:tcPr marT="45712" marB="45712"/>
                </a:tc>
              </a:tr>
              <a:tr h="365752">
                <a:tc>
                  <a:txBody>
                    <a:bodyPr/>
                    <a:lstStyle/>
                    <a:p>
                      <a:r>
                        <a:rPr lang="en-US" sz="1400" strike="noStrike" kern="1200" dirty="0" smtClean="0">
                          <a:solidFill>
                            <a:schemeClr val="dk1"/>
                          </a:solidFill>
                          <a:latin typeface="+mn-lt"/>
                          <a:ea typeface="+mn-ea"/>
                          <a:cs typeface="+mn-cs"/>
                        </a:rPr>
                        <a:t>Draft P802.11az_D0.3</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Chao Chun Wang</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Draft 0.3 </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Amendment text</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40</a:t>
                      </a:r>
                      <a:r>
                        <a:rPr lang="en-US" sz="1400" baseline="0" dirty="0" smtClean="0"/>
                        <a:t> min</a:t>
                      </a:r>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Clock Synchronization between ISTA and RSTA</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400" dirty="0" smtClean="0"/>
                        <a:t>11-18-1261</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Convention for</a:t>
                      </a:r>
                      <a:r>
                        <a:rPr lang="en-US" sz="1400" baseline="0" dirty="0" smtClean="0"/>
                        <a:t> </a:t>
                      </a:r>
                      <a:r>
                        <a:rPr lang="en-US" sz="1400" dirty="0" smtClean="0"/>
                        <a:t>Draft</a:t>
                      </a:r>
                      <a:r>
                        <a:rPr lang="en-US" sz="1400" baseline="0" dirty="0" smtClean="0"/>
                        <a:t> </a:t>
                      </a:r>
                      <a:r>
                        <a:rPr lang="en-US" sz="1400" dirty="0" smtClean="0"/>
                        <a:t>Amendment</a:t>
                      </a:r>
                      <a:r>
                        <a:rPr lang="en-US" sz="1400" baseline="0" dirty="0" smtClean="0"/>
                        <a:t> </a:t>
                      </a:r>
                      <a:r>
                        <a:rPr lang="en-US" sz="1400" dirty="0" smtClean="0"/>
                        <a:t>Contributions-Format</a:t>
                      </a:r>
                      <a:endParaRPr lang="en-US" sz="1400" dirty="0"/>
                    </a:p>
                  </a:txBody>
                  <a:tcPr marT="45712" marB="45712"/>
                </a:tc>
                <a:tc>
                  <a:txBody>
                    <a:bodyPr/>
                    <a:lstStyle/>
                    <a:p>
                      <a:r>
                        <a:rPr lang="en-US" sz="1400" dirty="0" smtClean="0"/>
                        <a:t>Amendment text/procedural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10min</a:t>
                      </a:r>
                      <a:endParaRPr lang="en-US" sz="1400" strike="noStrike" kern="1200" dirty="0" smtClean="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11-18/0926 “</a:t>
            </a:r>
            <a:r>
              <a:rPr lang="en-US" dirty="0"/>
              <a:t>meeting minutes May 2018</a:t>
            </a:r>
            <a:r>
              <a:rPr lang="en-US" b="0" dirty="0" smtClean="0"/>
              <a:t>” </a:t>
            </a:r>
            <a:r>
              <a:rPr lang="en-US" b="0" dirty="0"/>
              <a:t>posted to Mentor </a:t>
            </a:r>
            <a:r>
              <a:rPr lang="en-US" b="0" dirty="0" smtClean="0"/>
              <a:t>on May 22</a:t>
            </a:r>
            <a:r>
              <a:rPr lang="en-US" b="0" baseline="30000" dirty="0" smtClean="0"/>
              <a:t>nd</a:t>
            </a:r>
            <a:r>
              <a:rPr lang="en-US" b="0" dirty="0" smtClean="0"/>
              <a:t> 2018.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11-18/0926 r0 as </a:t>
            </a:r>
            <a:r>
              <a:rPr lang="en-US" b="0" dirty="0" err="1" smtClean="0"/>
              <a:t>TGaz</a:t>
            </a:r>
            <a:r>
              <a:rPr lang="en-US" b="0" dirty="0" smtClean="0"/>
              <a:t> </a:t>
            </a:r>
            <a:r>
              <a:rPr lang="en-US" b="0" dirty="0"/>
              <a:t>meeting minutes for the </a:t>
            </a:r>
            <a:r>
              <a:rPr lang="en-US" b="0" dirty="0" smtClean="0"/>
              <a:t>May meeting</a:t>
            </a:r>
            <a:r>
              <a:rPr lang="en-US" b="0" dirty="0"/>
              <a:t>. </a:t>
            </a:r>
          </a:p>
          <a:p>
            <a:r>
              <a:rPr lang="en-US" b="0" dirty="0" smtClean="0"/>
              <a:t>Moved by</a:t>
            </a:r>
            <a:r>
              <a:rPr lang="en-US" b="0" dirty="0" smtClean="0"/>
              <a:t>: Assaf Kasher</a:t>
            </a:r>
            <a:endParaRPr lang="en-US" b="0" dirty="0"/>
          </a:p>
          <a:p>
            <a:r>
              <a:rPr lang="en-US" b="0" dirty="0"/>
              <a:t>Seconded </a:t>
            </a:r>
            <a:r>
              <a:rPr lang="en-US" b="0" dirty="0" smtClean="0"/>
              <a:t>by: Roy Want </a:t>
            </a:r>
            <a:endParaRPr lang="en-US" b="0" dirty="0" smtClean="0"/>
          </a:p>
          <a:p>
            <a:r>
              <a:rPr lang="en-US" b="0" dirty="0" smtClean="0"/>
              <a:t>Results </a:t>
            </a:r>
            <a:r>
              <a:rPr lang="en-US" b="0" dirty="0"/>
              <a:t>(Y/N/A</a:t>
            </a:r>
            <a:r>
              <a:rPr lang="en-US" b="0" dirty="0" smtClean="0"/>
              <a:t>): 15/0/0</a:t>
            </a:r>
          </a:p>
          <a:p>
            <a:r>
              <a:rPr lang="en-US" b="0" dirty="0" smtClean="0"/>
              <a:t>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511175"/>
          </a:xfrm>
        </p:spPr>
        <p:txBody>
          <a:bodyPr/>
          <a:lstStyle/>
          <a:p>
            <a:r>
              <a:rPr lang="en-US" altLang="en-US" dirty="0" err="1" smtClean="0"/>
              <a:t>TGaz</a:t>
            </a:r>
            <a:r>
              <a:rPr lang="en-US" altLang="en-US" dirty="0" smtClean="0"/>
              <a:t> Approved Plan</a:t>
            </a:r>
          </a:p>
        </p:txBody>
      </p:sp>
      <p:sp>
        <p:nvSpPr>
          <p:cNvPr id="22531" name="Content Placeholder 2"/>
          <p:cNvSpPr>
            <a:spLocks noGrp="1"/>
          </p:cNvSpPr>
          <p:nvPr>
            <p:ph idx="1"/>
          </p:nvPr>
        </p:nvSpPr>
        <p:spPr>
          <a:xfrm>
            <a:off x="685800" y="1557338"/>
            <a:ext cx="7772400" cy="4538662"/>
          </a:xfrm>
        </p:spPr>
        <p:txBody>
          <a:bodyPr/>
          <a:lstStyle/>
          <a:p>
            <a:pPr>
              <a:buFont typeface="Arial" panose="020B0604020202020204" pitchFamily="34" charset="0"/>
              <a:buChar char="•"/>
            </a:pPr>
            <a:r>
              <a:rPr lang="en-US" altLang="en-US" sz="2200" b="0" dirty="0" smtClean="0"/>
              <a:t>Review/verify draft meets the 802.11 style guide (missing parts, naming conventions, normative and descriptive sections). </a:t>
            </a:r>
          </a:p>
          <a:p>
            <a:pPr>
              <a:buFont typeface="Arial" panose="020B0604020202020204" pitchFamily="34" charset="0"/>
              <a:buChar char="•"/>
            </a:pPr>
            <a:r>
              <a:rPr lang="en-US" altLang="en-US" sz="2200" b="0" dirty="0" smtClean="0"/>
              <a:t>Freeze SFD and perform internal comment collection coming out of July 2018 meeting.</a:t>
            </a:r>
          </a:p>
          <a:p>
            <a:pPr>
              <a:buFont typeface="Arial" panose="020B0604020202020204" pitchFamily="34" charset="0"/>
              <a:buChar char="•"/>
            </a:pPr>
            <a:r>
              <a:rPr lang="en-US" altLang="en-US" sz="2200" b="0" dirty="0" smtClean="0"/>
              <a:t>Perform internal comment resolution during the Sep. and possibly Nov. meeting (reject any remaining comments).</a:t>
            </a:r>
          </a:p>
          <a:p>
            <a:pPr>
              <a:buFont typeface="Arial" panose="020B0604020202020204" pitchFamily="34" charset="0"/>
              <a:buChar char="•"/>
            </a:pPr>
            <a:r>
              <a:rPr lang="en-US" altLang="en-US" sz="2200" b="0" dirty="0" smtClean="0"/>
              <a:t>Go to Initial WG ballot coming out of Nov. 2018.</a:t>
            </a:r>
          </a:p>
        </p:txBody>
      </p:sp>
      <p:sp>
        <p:nvSpPr>
          <p:cNvPr id="2253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253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224A7A3A-C20F-47DE-83BB-5698FE5BA420}" type="slidenum">
              <a:rPr lang="en-GB" altLang="en-US" sz="1200" b="0" smtClean="0"/>
              <a:pPr>
                <a:spcBef>
                  <a:spcPct val="0"/>
                </a:spcBef>
                <a:buFontTx/>
                <a:buNone/>
              </a:pPr>
              <a:t>25</a:t>
            </a:fld>
            <a:endParaRPr lang="en-GB" altLang="en-US" sz="1200" b="0" smtClean="0"/>
          </a:p>
        </p:txBody>
      </p:sp>
      <p:sp>
        <p:nvSpPr>
          <p:cNvPr id="2" name="Date Placeholder 1"/>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3317586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2256880" cy="9665"/>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9952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Plans Towards D1.0 Approval</a:t>
            </a:r>
            <a:endParaRPr lang="en-US" dirty="0"/>
          </a:p>
        </p:txBody>
      </p:sp>
      <p:sp>
        <p:nvSpPr>
          <p:cNvPr id="3" name="Content Placeholder 2"/>
          <p:cNvSpPr>
            <a:spLocks noGrp="1"/>
          </p:cNvSpPr>
          <p:nvPr>
            <p:ph idx="1"/>
          </p:nvPr>
        </p:nvSpPr>
        <p:spPr/>
        <p:txBody>
          <a:bodyPr/>
          <a:lstStyle/>
          <a:p>
            <a:r>
              <a:rPr lang="en-US" dirty="0" smtClean="0"/>
              <a:t>Motion </a:t>
            </a:r>
          </a:p>
          <a:p>
            <a:r>
              <a:rPr lang="en-US" dirty="0" smtClean="0"/>
              <a:t>We commit to the process depicted in slide 40 of submission 11-18/0596r04.</a:t>
            </a:r>
          </a:p>
          <a:p>
            <a:endParaRPr lang="en-US" dirty="0" smtClean="0"/>
          </a:p>
          <a:p>
            <a:r>
              <a:rPr lang="en-US" dirty="0" smtClean="0"/>
              <a:t>Moved: </a:t>
            </a:r>
            <a:r>
              <a:rPr lang="en-US" b="0" dirty="0" smtClean="0"/>
              <a:t>Assaf Kasher</a:t>
            </a:r>
          </a:p>
          <a:p>
            <a:r>
              <a:rPr lang="en-US" dirty="0" smtClean="0"/>
              <a:t>Second: </a:t>
            </a:r>
            <a:r>
              <a:rPr lang="en-US" b="0" dirty="0" err="1" smtClean="0"/>
              <a:t>Chitto</a:t>
            </a:r>
            <a:r>
              <a:rPr lang="en-US" b="0" dirty="0" smtClean="0"/>
              <a:t> Ghosh</a:t>
            </a:r>
          </a:p>
          <a:p>
            <a:r>
              <a:rPr lang="en-US" dirty="0" smtClean="0"/>
              <a:t>Results</a:t>
            </a:r>
            <a:r>
              <a:rPr lang="en-US" b="0" dirty="0"/>
              <a:t> </a:t>
            </a:r>
            <a:r>
              <a:rPr lang="en-US" b="0" dirty="0" smtClean="0"/>
              <a:t>(Y/N/A): 15/0/0</a:t>
            </a:r>
          </a:p>
          <a:p>
            <a:r>
              <a:rPr lang="en-US"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9689686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SFD Working Draft Approval</a:t>
            </a:r>
          </a:p>
        </p:txBody>
      </p:sp>
      <p:sp>
        <p:nvSpPr>
          <p:cNvPr id="3" name="Content Placeholder 2"/>
          <p:cNvSpPr>
            <a:spLocks noGrp="1"/>
          </p:cNvSpPr>
          <p:nvPr>
            <p:ph idx="1"/>
          </p:nvPr>
        </p:nvSpPr>
        <p:spPr/>
        <p:txBody>
          <a:bodyPr/>
          <a:lstStyle/>
          <a:p>
            <a:r>
              <a:rPr lang="en-US" dirty="0"/>
              <a:t>Motion:</a:t>
            </a:r>
          </a:p>
          <a:p>
            <a:pPr marL="0" indent="0"/>
            <a:r>
              <a:rPr lang="en-GB" b="0" dirty="0"/>
              <a:t>Move to adopt document </a:t>
            </a:r>
            <a:r>
              <a:rPr lang="en-GB" b="0" dirty="0" smtClean="0"/>
              <a:t>11-17-462r15 as </a:t>
            </a:r>
            <a:r>
              <a:rPr lang="en-GB" b="0" dirty="0" err="1"/>
              <a:t>TGaz</a:t>
            </a:r>
            <a:r>
              <a:rPr lang="en-GB" b="0" dirty="0"/>
              <a:t> Spec Framework working draft document.</a:t>
            </a:r>
            <a:endParaRPr lang="en-US" b="0" dirty="0"/>
          </a:p>
          <a:p>
            <a:pPr marL="0" indent="0"/>
            <a:r>
              <a:rPr lang="en-GB" dirty="0"/>
              <a:t>Mover</a:t>
            </a:r>
            <a:r>
              <a:rPr lang="en-GB" dirty="0" smtClean="0"/>
              <a:t>: </a:t>
            </a:r>
            <a:r>
              <a:rPr lang="en-GB" b="0" dirty="0" smtClean="0"/>
              <a:t>Chao Chun Wang</a:t>
            </a:r>
            <a:endParaRPr lang="en-GB" b="0" dirty="0"/>
          </a:p>
          <a:p>
            <a:pPr marL="0" indent="0"/>
            <a:r>
              <a:rPr lang="en-GB" dirty="0"/>
              <a:t>Seconder</a:t>
            </a:r>
            <a:r>
              <a:rPr lang="en-GB" dirty="0" smtClean="0"/>
              <a:t>: </a:t>
            </a:r>
            <a:r>
              <a:rPr lang="en-GB" b="0" dirty="0" smtClean="0"/>
              <a:t>Qinghua Li</a:t>
            </a:r>
            <a:endParaRPr lang="en-GB" b="0" dirty="0"/>
          </a:p>
          <a:p>
            <a:pPr marL="0" indent="0"/>
            <a:r>
              <a:rPr lang="en-GB" dirty="0"/>
              <a:t>Results </a:t>
            </a:r>
            <a:r>
              <a:rPr lang="en-GB" b="0" dirty="0"/>
              <a:t>(Y/N/A</a:t>
            </a:r>
            <a:r>
              <a:rPr lang="en-GB" b="0" dirty="0" smtClean="0"/>
              <a:t>): 14/0/1 </a:t>
            </a:r>
          </a:p>
          <a:p>
            <a:pPr marL="0" indent="0"/>
            <a:r>
              <a:rPr lang="en-GB" b="0" dirty="0" smtClean="0"/>
              <a:t>Motion passes.</a:t>
            </a:r>
            <a:endParaRPr lang="en-GB" b="0" dirty="0"/>
          </a:p>
          <a:p>
            <a:pPr marL="0" indent="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79410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Working Draft Approval</a:t>
            </a:r>
            <a:endParaRPr lang="en-US"/>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We adopt document P802.11az D0.3 as the </a:t>
            </a:r>
            <a:r>
              <a:rPr lang="en-US" b="0" dirty="0" err="1" smtClean="0"/>
              <a:t>TGaz</a:t>
            </a:r>
            <a:r>
              <a:rPr lang="en-US" b="0" dirty="0" smtClean="0"/>
              <a:t> </a:t>
            </a:r>
            <a:r>
              <a:rPr lang="en-US" b="0" dirty="0" smtClean="0"/>
              <a:t>working </a:t>
            </a:r>
            <a:r>
              <a:rPr lang="en-US" b="0" dirty="0" smtClean="0"/>
              <a:t>draft document.</a:t>
            </a:r>
          </a:p>
          <a:p>
            <a:pPr marL="0" indent="0"/>
            <a:endParaRPr lang="en-US" b="0" dirty="0"/>
          </a:p>
          <a:p>
            <a:pPr marL="0" indent="0"/>
            <a:r>
              <a:rPr lang="en-US" b="0" dirty="0" smtClean="0"/>
              <a:t>Moved</a:t>
            </a:r>
            <a:r>
              <a:rPr lang="en-US" b="0" dirty="0" smtClean="0"/>
              <a:t>: Ganesh </a:t>
            </a:r>
            <a:r>
              <a:rPr lang="en-US" b="0" dirty="0" err="1" smtClean="0"/>
              <a:t>Venkatesan</a:t>
            </a:r>
            <a:r>
              <a:rPr lang="en-US" b="0" dirty="0" smtClean="0"/>
              <a:t> </a:t>
            </a:r>
            <a:endParaRPr lang="en-US" b="0" dirty="0" smtClean="0"/>
          </a:p>
          <a:p>
            <a:pPr marL="0" indent="0"/>
            <a:r>
              <a:rPr lang="en-US" b="0" dirty="0" smtClean="0"/>
              <a:t>Second</a:t>
            </a:r>
            <a:r>
              <a:rPr lang="en-US" b="0" dirty="0" smtClean="0"/>
              <a:t>: Qinghua Li</a:t>
            </a:r>
            <a:endParaRPr lang="en-US" b="0" dirty="0" smtClean="0"/>
          </a:p>
          <a:p>
            <a:pPr marL="0" indent="0"/>
            <a:r>
              <a:rPr lang="en-US" b="0" dirty="0" smtClean="0"/>
              <a:t>Results</a:t>
            </a:r>
            <a:r>
              <a:rPr lang="en-US" b="0" dirty="0" smtClean="0"/>
              <a:t>: 14/0/2</a:t>
            </a:r>
          </a:p>
          <a:p>
            <a:pPr marL="0" indent="0"/>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26214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a:t>
            </a:r>
            <a:r>
              <a:rPr lang="en-US" altLang="en-US" dirty="0" smtClean="0"/>
              <a:t>submission contains </a:t>
            </a:r>
            <a:r>
              <a:rPr lang="en-US" altLang="en-US" dirty="0"/>
              <a:t>the IEEE 802.11 </a:t>
            </a:r>
            <a:r>
              <a:rPr lang="en-US" altLang="en-US" dirty="0" err="1"/>
              <a:t>TGaz</a:t>
            </a:r>
            <a:r>
              <a:rPr lang="en-US" altLang="en-US" dirty="0"/>
              <a:t> Next Generation Positioning agenda for the </a:t>
            </a:r>
            <a:r>
              <a:rPr lang="en-US" altLang="en-US" dirty="0" smtClean="0"/>
              <a:t>July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11-18-1269</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r>
              <a:rPr lang="en-US" b="0" dirty="0" smtClean="0"/>
              <a:t>In </a:t>
            </a:r>
            <a:r>
              <a:rPr lang="en-US" b="0" dirty="0" err="1"/>
              <a:t>HEz</a:t>
            </a:r>
            <a:r>
              <a:rPr lang="en-US" b="0" dirty="0"/>
              <a:t> and </a:t>
            </a:r>
            <a:r>
              <a:rPr lang="en-US" b="0" dirty="0" err="1"/>
              <a:t>VHTz</a:t>
            </a:r>
            <a:r>
              <a:rPr lang="en-US" b="0" dirty="0"/>
              <a:t> ISTA2RSTA LMR, do you support that</a:t>
            </a:r>
          </a:p>
          <a:p>
            <a:r>
              <a:rPr lang="en-US" b="0" dirty="0"/>
              <a:t> The ISTA2RSTA LMR shall include a CFO feedback,</a:t>
            </a:r>
          </a:p>
          <a:p>
            <a:r>
              <a:rPr lang="en-US" b="0" dirty="0"/>
              <a:t> Based on the CFO feedback, RSTA can tune t4, t1</a:t>
            </a:r>
          </a:p>
          <a:p>
            <a:endParaRPr lang="en-US" b="0" dirty="0"/>
          </a:p>
          <a:p>
            <a:endParaRPr lang="en-US" b="0" dirty="0"/>
          </a:p>
          <a:p>
            <a:r>
              <a:rPr lang="en-US" b="0" dirty="0"/>
              <a:t>       Y:   </a:t>
            </a:r>
            <a:r>
              <a:rPr lang="en-US" b="0" dirty="0" smtClean="0"/>
              <a:t>13            </a:t>
            </a:r>
            <a:r>
              <a:rPr lang="en-US" b="0" dirty="0"/>
              <a:t>N:     </a:t>
            </a:r>
            <a:r>
              <a:rPr lang="en-US" b="0" dirty="0" smtClean="0"/>
              <a:t>0           Abstain: 6</a:t>
            </a:r>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8823757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11-18-1269</a:t>
            </a:r>
            <a:endParaRPr lang="en-US" dirty="0"/>
          </a:p>
        </p:txBody>
      </p:sp>
      <p:sp>
        <p:nvSpPr>
          <p:cNvPr id="3" name="Content Placeholder 2"/>
          <p:cNvSpPr>
            <a:spLocks noGrp="1"/>
          </p:cNvSpPr>
          <p:nvPr>
            <p:ph idx="1"/>
          </p:nvPr>
        </p:nvSpPr>
        <p:spPr>
          <a:xfrm>
            <a:off x="685800" y="1484784"/>
            <a:ext cx="7770813" cy="4609629"/>
          </a:xfrm>
        </p:spPr>
        <p:txBody>
          <a:bodyPr/>
          <a:lstStyle/>
          <a:p>
            <a:r>
              <a:rPr lang="en-US" b="0" dirty="0" smtClean="0"/>
              <a:t>Motion</a:t>
            </a:r>
          </a:p>
          <a:p>
            <a:r>
              <a:rPr lang="en-US" b="0" dirty="0" smtClean="0"/>
              <a:t>Move </a:t>
            </a:r>
            <a:r>
              <a:rPr lang="en-US" b="0" dirty="0"/>
              <a:t>to adopt the </a:t>
            </a:r>
            <a:r>
              <a:rPr lang="en-US" b="0" dirty="0" smtClean="0"/>
              <a:t>following requirements to section 3.2.2 </a:t>
            </a:r>
            <a:r>
              <a:rPr lang="en-US" b="0" dirty="0" err="1" smtClean="0"/>
              <a:t>VHTz</a:t>
            </a:r>
            <a:r>
              <a:rPr lang="en-US" b="0" dirty="0" smtClean="0"/>
              <a:t> Measurement Exchange and 3.2.3 </a:t>
            </a:r>
            <a:r>
              <a:rPr lang="en-US" b="0" dirty="0" err="1" smtClean="0"/>
              <a:t>HEz</a:t>
            </a:r>
            <a:r>
              <a:rPr lang="en-US" b="0" dirty="0" smtClean="0"/>
              <a:t> </a:t>
            </a:r>
            <a:r>
              <a:rPr lang="en-US" b="0" dirty="0"/>
              <a:t>Measurement </a:t>
            </a:r>
            <a:r>
              <a:rPr lang="en-US" b="0" dirty="0" smtClean="0"/>
              <a:t>Exchange, </a:t>
            </a:r>
            <a:r>
              <a:rPr lang="en-US" b="0" dirty="0"/>
              <a:t>instruct the SFD editor to incorporate it in the SFD and empower the editor to perform editorial changes.</a:t>
            </a:r>
            <a:endParaRPr lang="en-US" b="0" dirty="0"/>
          </a:p>
          <a:p>
            <a:r>
              <a:rPr lang="en-US" dirty="0" smtClean="0"/>
              <a:t>“</a:t>
            </a:r>
            <a:r>
              <a:rPr lang="en-US" b="0" dirty="0"/>
              <a:t>In </a:t>
            </a:r>
            <a:r>
              <a:rPr lang="en-US" b="0" dirty="0" err="1"/>
              <a:t>HEz</a:t>
            </a:r>
            <a:r>
              <a:rPr lang="en-US" b="0" dirty="0"/>
              <a:t> and </a:t>
            </a:r>
            <a:r>
              <a:rPr lang="en-US" b="0" dirty="0" err="1"/>
              <a:t>VHTz</a:t>
            </a:r>
            <a:r>
              <a:rPr lang="en-US" b="0" dirty="0"/>
              <a:t> </a:t>
            </a:r>
            <a:r>
              <a:rPr lang="en-US" b="0" dirty="0" smtClean="0"/>
              <a:t>measurement exchange sequences, the </a:t>
            </a:r>
            <a:r>
              <a:rPr lang="en-US" b="0" dirty="0"/>
              <a:t>ISTA2RSTA LMR shall include a CFO </a:t>
            </a:r>
            <a:r>
              <a:rPr lang="en-US" b="0" dirty="0" smtClean="0"/>
              <a:t>feedback.”</a:t>
            </a:r>
            <a:endParaRPr lang="en-US" b="0" dirty="0"/>
          </a:p>
          <a:p>
            <a:r>
              <a:rPr lang="en-US" dirty="0" smtClean="0"/>
              <a:t>Move: </a:t>
            </a:r>
            <a:r>
              <a:rPr lang="en-US" b="0" dirty="0" smtClean="0"/>
              <a:t>Qinghua Li</a:t>
            </a:r>
          </a:p>
          <a:p>
            <a:r>
              <a:rPr lang="en-US" dirty="0" smtClean="0"/>
              <a:t>Second: </a:t>
            </a:r>
            <a:r>
              <a:rPr lang="en-US" b="0" dirty="0" smtClean="0"/>
              <a:t>Feng Jiang</a:t>
            </a:r>
            <a:endParaRPr lang="en-US" dirty="0" smtClean="0"/>
          </a:p>
          <a:p>
            <a:r>
              <a:rPr lang="en-US" b="0" dirty="0" smtClean="0"/>
              <a:t>Results (Y/N/A): 11/0/2</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1849132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11-18-1261</a:t>
            </a:r>
            <a:endParaRPr lang="en-US" dirty="0"/>
          </a:p>
        </p:txBody>
      </p:sp>
      <p:sp>
        <p:nvSpPr>
          <p:cNvPr id="3" name="Content Placeholder 2"/>
          <p:cNvSpPr>
            <a:spLocks noGrp="1"/>
          </p:cNvSpPr>
          <p:nvPr>
            <p:ph idx="1"/>
          </p:nvPr>
        </p:nvSpPr>
        <p:spPr/>
        <p:txBody>
          <a:bodyPr/>
          <a:lstStyle/>
          <a:p>
            <a:r>
              <a:rPr lang="en-US" dirty="0" smtClean="0"/>
              <a:t>Motion</a:t>
            </a:r>
          </a:p>
          <a:p>
            <a:r>
              <a:rPr lang="en-US" b="0" dirty="0" smtClean="0"/>
              <a:t>Move to adopt the conventions depicted by submission 11-18-1261 as </a:t>
            </a:r>
            <a:r>
              <a:rPr lang="en-US" b="0" dirty="0" err="1" smtClean="0"/>
              <a:t>TGaz</a:t>
            </a:r>
            <a:r>
              <a:rPr lang="en-US" b="0" dirty="0" smtClean="0"/>
              <a:t> convention set for draft text contributions.</a:t>
            </a:r>
          </a:p>
          <a:p>
            <a:endParaRPr lang="en-US" b="0" dirty="0" smtClean="0"/>
          </a:p>
          <a:p>
            <a:r>
              <a:rPr lang="en-US" b="0" dirty="0" smtClean="0"/>
              <a:t>Moved: Assaf Kasher </a:t>
            </a:r>
          </a:p>
          <a:p>
            <a:r>
              <a:rPr lang="en-US" b="0" dirty="0" smtClean="0"/>
              <a:t>Second: Chao Chun Wang </a:t>
            </a:r>
          </a:p>
          <a:p>
            <a:r>
              <a:rPr lang="en-US" b="0" dirty="0" smtClean="0"/>
              <a:t>Results (Y/N/A): 11/0/0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066717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a:t>Agenda Setting </a:t>
            </a:r>
            <a:r>
              <a:rPr lang="en-US" altLang="en-US" sz="2000" b="0" dirty="0" smtClean="0"/>
              <a:t>(7min)</a:t>
            </a:r>
          </a:p>
          <a:p>
            <a:pPr algn="just">
              <a:spcBef>
                <a:spcPct val="20000"/>
              </a:spcBef>
              <a:buFontTx/>
              <a:buChar char="•"/>
            </a:pPr>
            <a:r>
              <a:rPr lang="en-US" altLang="en-US" sz="2000" b="0" dirty="0" smtClean="0"/>
              <a:t>TG elections for vice chair position (15min)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029287765"/>
              </p:ext>
            </p:extLst>
          </p:nvPr>
        </p:nvGraphicFramePr>
        <p:xfrm>
          <a:off x="251520" y="1484784"/>
          <a:ext cx="8712967" cy="2174016"/>
        </p:xfrm>
        <a:graphic>
          <a:graphicData uri="http://schemas.openxmlformats.org/drawingml/2006/table">
            <a:tbl>
              <a:tblPr firstRow="1" bandRow="1">
                <a:tableStyleId>{21E4AEA4-8DFA-4A89-87EB-49C32662AFE0}</a:tableStyleId>
              </a:tblPr>
              <a:tblGrid>
                <a:gridCol w="1409598"/>
                <a:gridCol w="1546095"/>
                <a:gridCol w="2955693"/>
                <a:gridCol w="1551739"/>
                <a:gridCol w="1249842"/>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11-18-982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35 min</a:t>
                      </a:r>
                      <a:endParaRPr lang="en-US" sz="1600" kern="1200" dirty="0">
                        <a:solidFill>
                          <a:schemeClr val="dk1"/>
                        </a:solidFill>
                        <a:latin typeface="+mn-lt"/>
                        <a:ea typeface="+mn-ea"/>
                        <a:cs typeface="+mn-cs"/>
                      </a:endParaRPr>
                    </a:p>
                  </a:txBody>
                  <a:tcPr marT="45712" marB="45712"/>
                </a:tc>
              </a:tr>
              <a:tr h="0">
                <a:tc>
                  <a:txBody>
                    <a:bodyPr/>
                    <a:lstStyle/>
                    <a:p>
                      <a:r>
                        <a:rPr lang="en-US" sz="1400" kern="1200" dirty="0" smtClean="0">
                          <a:solidFill>
                            <a:schemeClr val="dk1"/>
                          </a:solidFill>
                          <a:effectLst/>
                          <a:latin typeface="+mn-lt"/>
                          <a:ea typeface="+mn-ea"/>
                          <a:cs typeface="+mn-cs"/>
                        </a:rPr>
                        <a:t>11-18-1272</a:t>
                      </a:r>
                      <a:endParaRPr lang="en-US" sz="1400" dirty="0"/>
                    </a:p>
                  </a:txBody>
                  <a:tcPr marT="45712" marB="45712"/>
                </a:tc>
                <a:tc>
                  <a:txBody>
                    <a:bodyPr/>
                    <a:lstStyle/>
                    <a:p>
                      <a:r>
                        <a:rPr lang="en-US" sz="1400" dirty="0" smtClean="0"/>
                        <a:t>Christian Berger</a:t>
                      </a:r>
                      <a:endParaRPr lang="en-US" sz="1400" dirty="0"/>
                    </a:p>
                  </a:txBody>
                  <a:tcPr marT="45712" marB="45712"/>
                </a:tc>
                <a:tc>
                  <a:txBody>
                    <a:bodyPr/>
                    <a:lstStyle/>
                    <a:p>
                      <a:r>
                        <a:rPr lang="en-US" sz="1400" kern="1200" dirty="0" smtClean="0">
                          <a:solidFill>
                            <a:schemeClr val="dk1"/>
                          </a:solidFill>
                          <a:effectLst/>
                          <a:latin typeface="+mn-lt"/>
                          <a:ea typeface="+mn-ea"/>
                          <a:cs typeface="+mn-cs"/>
                        </a:rPr>
                        <a:t>LMR</a:t>
                      </a:r>
                      <a:r>
                        <a:rPr lang="en-US" sz="1400" kern="1200" baseline="0" dirty="0" smtClean="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AoA</a:t>
                      </a:r>
                      <a:r>
                        <a:rPr lang="en-US" sz="140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feedback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c>
                  <a:txBody>
                    <a:bodyPr/>
                    <a:lstStyle/>
                    <a:p>
                      <a:r>
                        <a:rPr lang="en-US" sz="1400" kern="1200" dirty="0" smtClean="0">
                          <a:solidFill>
                            <a:schemeClr val="dk1"/>
                          </a:solidFill>
                          <a:effectLst/>
                          <a:latin typeface="+mn-lt"/>
                          <a:ea typeface="+mn-ea"/>
                          <a:cs typeface="+mn-cs"/>
                        </a:rPr>
                        <a:t>30min</a:t>
                      </a:r>
                      <a:endParaRPr lang="en-US" sz="1400" dirty="0"/>
                    </a:p>
                  </a:txBody>
                  <a:tcPr marT="45712" marB="45712"/>
                </a:tc>
              </a:tr>
              <a:tr h="274308">
                <a:tc>
                  <a:txBody>
                    <a:bodyPr/>
                    <a:lstStyle/>
                    <a:p>
                      <a:pPr marL="0" algn="l" defTabSz="914400" rtl="0" eaLnBrk="1" latinLnBrk="0" hangingPunct="1"/>
                      <a:r>
                        <a:rPr lang="en-US" sz="1400" strike="noStrike" kern="1200" dirty="0" smtClean="0">
                          <a:solidFill>
                            <a:schemeClr val="dk1"/>
                          </a:solidFill>
                          <a:latin typeface="+mn-lt"/>
                          <a:ea typeface="+mn-ea"/>
                          <a:cs typeface="+mn-cs"/>
                        </a:rPr>
                        <a:t>11-18-1193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Das Dibakar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Polling Frame format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c>
                  <a:txBody>
                    <a:bodyPr/>
                    <a:lstStyle/>
                    <a:p>
                      <a:r>
                        <a:rPr lang="en-US" sz="1400" dirty="0" smtClean="0"/>
                        <a:t>30min</a:t>
                      </a:r>
                      <a:endParaRPr lang="en-US" dirty="0"/>
                    </a:p>
                  </a:txBody>
                  <a:tcPr marT="45712" marB="45712"/>
                </a:tc>
              </a:tr>
              <a:tr h="182872">
                <a:tc>
                  <a:txBody>
                    <a:bodyPr/>
                    <a:lstStyle/>
                    <a:p>
                      <a:r>
                        <a:rPr lang="en-US" sz="1400" dirty="0" smtClean="0"/>
                        <a:t>11-18-1147</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60GHz</a:t>
                      </a:r>
                      <a:r>
                        <a:rPr lang="en-US" sz="1400" baseline="0" dirty="0" smtClean="0"/>
                        <a:t> </a:t>
                      </a:r>
                      <a:r>
                        <a:rPr lang="en-US" sz="1400" dirty="0" smtClean="0"/>
                        <a:t>AOD Messaging Draft Text</a:t>
                      </a:r>
                      <a:endParaRPr lang="en-US" sz="1400" dirty="0"/>
                    </a:p>
                  </a:txBody>
                  <a:tcPr marT="45712" marB="45712"/>
                </a:tc>
                <a:tc>
                  <a:txBody>
                    <a:bodyPr/>
                    <a:lstStyle/>
                    <a:p>
                      <a:r>
                        <a:rPr lang="en-US" sz="1400" dirty="0" smtClean="0"/>
                        <a:t>Draft text</a:t>
                      </a:r>
                      <a:endParaRPr lang="en-US" sz="1400" dirty="0"/>
                    </a:p>
                  </a:txBody>
                  <a:tcPr marT="45712" marB="45712"/>
                </a:tc>
                <a:tc>
                  <a:txBody>
                    <a:bodyPr/>
                    <a:lstStyle/>
                    <a:p>
                      <a:r>
                        <a:rPr lang="en-US" sz="1400" dirty="0" smtClean="0"/>
                        <a:t>30min</a:t>
                      </a:r>
                      <a:endParaRPr lang="en-US" sz="1400" dirty="0"/>
                    </a:p>
                  </a:txBody>
                  <a:tcPr marT="45712" marB="45712"/>
                </a:tc>
              </a:tr>
              <a:tr h="0">
                <a:tc>
                  <a:txBody>
                    <a:bodyPr/>
                    <a:lstStyle/>
                    <a:p>
                      <a:r>
                        <a:rPr lang="en-US" sz="1400" dirty="0" smtClean="0"/>
                        <a:t>11-18-787</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kern="1200" dirty="0" smtClean="0">
                          <a:solidFill>
                            <a:schemeClr val="dk1"/>
                          </a:solidFill>
                          <a:effectLst/>
                          <a:latin typeface="+mn-lt"/>
                          <a:ea typeface="+mn-ea"/>
                          <a:cs typeface="+mn-cs"/>
                        </a:rPr>
                        <a:t>Negotiation Protocol Update (Overview)</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30min as time </a:t>
                      </a:r>
                      <a:r>
                        <a:rPr lang="en-US" sz="1400" dirty="0" err="1" smtClean="0"/>
                        <a:t>permts</a:t>
                      </a:r>
                      <a:endParaRPr lang="en-US" sz="14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Vice Chair Elections</a:t>
            </a:r>
            <a:endParaRPr lang="en-US" dirty="0"/>
          </a:p>
        </p:txBody>
      </p:sp>
      <p:sp>
        <p:nvSpPr>
          <p:cNvPr id="3" name="Content Placeholder 2"/>
          <p:cNvSpPr>
            <a:spLocks noGrp="1"/>
          </p:cNvSpPr>
          <p:nvPr>
            <p:ph idx="1"/>
          </p:nvPr>
        </p:nvSpPr>
        <p:spPr>
          <a:xfrm>
            <a:off x="685800" y="1556792"/>
            <a:ext cx="7770813" cy="4537621"/>
          </a:xfrm>
        </p:spPr>
        <p:txBody>
          <a:bodyPr/>
          <a:lstStyle/>
          <a:p>
            <a:pPr>
              <a:buFont typeface="Arial" panose="020B0604020202020204" pitchFamily="34" charset="0"/>
              <a:buChar char="•"/>
            </a:pPr>
            <a:r>
              <a:rPr lang="en-US" sz="2000" b="0" dirty="0" smtClean="0"/>
              <a:t>Perform last call for nominations for vice chair position candidates. </a:t>
            </a:r>
          </a:p>
          <a:p>
            <a:pPr>
              <a:buFont typeface="Arial" panose="020B0604020202020204" pitchFamily="34" charset="0"/>
              <a:buChar char="•"/>
            </a:pPr>
            <a:r>
              <a:rPr lang="en-US" sz="2000" b="0" dirty="0" smtClean="0"/>
              <a:t>Close nominations.</a:t>
            </a:r>
          </a:p>
          <a:p>
            <a:pPr>
              <a:buFont typeface="Arial" panose="020B0604020202020204" pitchFamily="34" charset="0"/>
              <a:buChar char="•"/>
            </a:pPr>
            <a:r>
              <a:rPr lang="en-US" sz="2000" b="0" dirty="0" smtClean="0"/>
              <a:t>Allow nominees to address the group.</a:t>
            </a:r>
          </a:p>
          <a:p>
            <a:pPr>
              <a:buFont typeface="Arial" panose="020B0604020202020204" pitchFamily="34" charset="0"/>
              <a:buChar char="•"/>
            </a:pPr>
            <a:r>
              <a:rPr lang="en-US" sz="2000" b="0" dirty="0" smtClean="0"/>
              <a:t>Elections.</a:t>
            </a:r>
          </a:p>
          <a:p>
            <a:pPr>
              <a:buFont typeface="Arial" panose="020B0604020202020204" pitchFamily="34" charset="0"/>
              <a:buChar char="•"/>
            </a:pP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062660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 Chair Elections</a:t>
            </a:r>
            <a:endParaRPr lang="en-US" dirty="0"/>
          </a:p>
        </p:txBody>
      </p:sp>
      <p:sp>
        <p:nvSpPr>
          <p:cNvPr id="3" name="Content Placeholder 2"/>
          <p:cNvSpPr>
            <a:spLocks noGrp="1"/>
          </p:cNvSpPr>
          <p:nvPr>
            <p:ph idx="1"/>
          </p:nvPr>
        </p:nvSpPr>
        <p:spPr/>
        <p:txBody>
          <a:bodyPr/>
          <a:lstStyle/>
          <a:p>
            <a:r>
              <a:rPr lang="en-US" dirty="0"/>
              <a:t>Motion</a:t>
            </a:r>
          </a:p>
          <a:p>
            <a:r>
              <a:rPr lang="en-US" b="0" dirty="0"/>
              <a:t>To approve </a:t>
            </a:r>
            <a:r>
              <a:rPr lang="en-US" b="0" dirty="0" smtClean="0"/>
              <a:t>XXX(YYY) </a:t>
            </a:r>
            <a:r>
              <a:rPr lang="en-US" b="0" dirty="0"/>
              <a:t>as </a:t>
            </a:r>
            <a:r>
              <a:rPr lang="en-US" b="0" dirty="0" err="1"/>
              <a:t>TGaz</a:t>
            </a:r>
            <a:r>
              <a:rPr lang="en-US" b="0" dirty="0"/>
              <a:t> vice-chair.</a:t>
            </a:r>
          </a:p>
          <a:p>
            <a:endParaRPr lang="en-US" b="0" dirty="0" smtClean="0"/>
          </a:p>
          <a:p>
            <a:r>
              <a:rPr lang="en-US" b="0" dirty="0" smtClean="0"/>
              <a:t>Moved:</a:t>
            </a:r>
            <a:endParaRPr lang="en-US" b="0" dirty="0"/>
          </a:p>
          <a:p>
            <a:r>
              <a:rPr lang="en-US" b="0" dirty="0" smtClean="0"/>
              <a:t>Second:</a:t>
            </a:r>
            <a:endParaRPr lang="en-US" b="0" dirty="0"/>
          </a:p>
          <a:p>
            <a:r>
              <a:rPr lang="en-US" b="0" dirty="0" smtClean="0"/>
              <a:t>Results </a:t>
            </a:r>
            <a:r>
              <a:rPr lang="en-US" b="0" dirty="0"/>
              <a:t>(Y/N/A): </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9365262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11-18-xxx</a:t>
            </a:r>
            <a:endParaRPr lang="en-US" dirty="0"/>
          </a:p>
        </p:txBody>
      </p:sp>
      <p:sp>
        <p:nvSpPr>
          <p:cNvPr id="3" name="Content Placeholder 2"/>
          <p:cNvSpPr>
            <a:spLocks noGrp="1"/>
          </p:cNvSpPr>
          <p:nvPr>
            <p:ph idx="1"/>
          </p:nvPr>
        </p:nvSpPr>
        <p:spPr/>
        <p:txBody>
          <a:bodyPr/>
          <a:lstStyle/>
          <a:p>
            <a:r>
              <a:rPr lang="en-US" b="0" dirty="0"/>
              <a:t>Motion</a:t>
            </a:r>
          </a:p>
          <a:p>
            <a:r>
              <a:rPr lang="en-US" b="0" dirty="0"/>
              <a:t>Move to adopt document </a:t>
            </a:r>
            <a:r>
              <a:rPr lang="en-US" b="0" dirty="0" smtClean="0"/>
              <a:t>11-18-XXX </a:t>
            </a:r>
            <a:r>
              <a:rPr lang="en-US" b="0" dirty="0" err="1" smtClean="0"/>
              <a:t>rY</a:t>
            </a:r>
            <a:r>
              <a:rPr lang="en-US" b="0" dirty="0" smtClean="0"/>
              <a:t> to </a:t>
            </a:r>
            <a:r>
              <a:rPr lang="en-US" b="0" dirty="0"/>
              <a:t>the 802.11az draft and instruct the technical editor to incorporate it in the 802.11az draft amendment text.</a:t>
            </a:r>
          </a:p>
          <a:p>
            <a:endParaRPr lang="en-US" b="0" dirty="0" smtClean="0"/>
          </a:p>
          <a:p>
            <a:r>
              <a:rPr lang="en-US" b="0" dirty="0" smtClean="0"/>
              <a:t>Moved:</a:t>
            </a:r>
            <a:endParaRPr lang="en-US" b="0" dirty="0"/>
          </a:p>
          <a:p>
            <a:r>
              <a:rPr lang="en-US" b="0" dirty="0" smtClean="0"/>
              <a:t>Second:</a:t>
            </a:r>
          </a:p>
          <a:p>
            <a:r>
              <a:rPr lang="en-US" b="0" dirty="0" smtClean="0"/>
              <a:t>Results </a:t>
            </a:r>
            <a:r>
              <a:rPr lang="en-US" b="0" dirty="0"/>
              <a:t>(Y/N/A</a:t>
            </a:r>
            <a:r>
              <a:rPr lang="en-US" b="0" dirty="0" smtClean="0"/>
              <a:t>):</a:t>
            </a:r>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664214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768930963"/>
              </p:ext>
            </p:extLst>
          </p:nvPr>
        </p:nvGraphicFramePr>
        <p:xfrm>
          <a:off x="251519" y="1556792"/>
          <a:ext cx="8640960" cy="2082592"/>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400" dirty="0" smtClean="0"/>
                        <a:t>11-18-982</a:t>
                      </a:r>
                      <a:endParaRPr lang="en-US" sz="1400" dirty="0"/>
                    </a:p>
                  </a:txBody>
                  <a:tcPr marT="45712" marB="45712"/>
                </a:tc>
                <a:tc>
                  <a:txBody>
                    <a:bodyPr/>
                    <a:lstStyle/>
                    <a:p>
                      <a:r>
                        <a:rPr lang="en-US" sz="1200" dirty="0" smtClean="0"/>
                        <a:t>Jonathan Segev</a:t>
                      </a:r>
                      <a:endParaRPr lang="en-US" sz="1200" dirty="0"/>
                    </a:p>
                  </a:txBody>
                  <a:tcPr marT="45712" marB="45712"/>
                </a:tc>
                <a:tc>
                  <a:txBody>
                    <a:bodyPr/>
                    <a:lstStyle/>
                    <a:p>
                      <a:r>
                        <a:rPr lang="en-US" sz="1400" kern="1200" dirty="0" err="1" smtClean="0"/>
                        <a:t>TGaz</a:t>
                      </a:r>
                      <a:r>
                        <a:rPr lang="en-US" sz="1400" kern="1200" dirty="0" smtClean="0"/>
                        <a:t> May 2018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10 min</a:t>
                      </a:r>
                      <a:endParaRPr lang="en-US" sz="1400" kern="1200" dirty="0">
                        <a:solidFill>
                          <a:schemeClr val="dk1"/>
                        </a:solidFill>
                        <a:latin typeface="+mn-lt"/>
                        <a:ea typeface="+mn-ea"/>
                        <a:cs typeface="+mn-cs"/>
                      </a:endParaRPr>
                    </a:p>
                  </a:txBody>
                  <a:tcPr marT="45712" marB="45712"/>
                </a:tc>
              </a:tr>
              <a:tr h="289552">
                <a:tc>
                  <a:txBody>
                    <a:bodyPr/>
                    <a:lstStyle/>
                    <a:p>
                      <a:r>
                        <a:rPr lang="en-US" sz="1400" dirty="0" smtClean="0"/>
                        <a:t>11-18-788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30min </a:t>
                      </a:r>
                      <a:r>
                        <a:rPr lang="en-US" sz="1400" dirty="0" smtClean="0"/>
                        <a:t>as needed</a:t>
                      </a:r>
                      <a:endParaRPr lang="en-US" sz="1400" dirty="0"/>
                    </a:p>
                  </a:txBody>
                  <a:tcPr marT="45712" marB="45712"/>
                </a:tc>
              </a:tr>
              <a:tr h="167632">
                <a:tc>
                  <a:txBody>
                    <a:bodyPr/>
                    <a:lstStyle/>
                    <a:p>
                      <a:r>
                        <a:rPr lang="en-US" sz="1400" dirty="0" smtClean="0"/>
                        <a:t>11-18-939</a:t>
                      </a:r>
                      <a:endParaRPr lang="en-US" sz="1400" dirty="0"/>
                    </a:p>
                  </a:txBody>
                  <a:tcPr marT="45712" marB="45712"/>
                </a:tc>
                <a:tc>
                  <a:txBody>
                    <a:bodyPr/>
                    <a:lstStyle/>
                    <a:p>
                      <a:r>
                        <a:rPr lang="en-US" sz="1400" dirty="0" smtClean="0"/>
                        <a:t>Mingguang Xu</a:t>
                      </a:r>
                      <a:endParaRPr lang="en-US" sz="1400" dirty="0"/>
                    </a:p>
                  </a:txBody>
                  <a:tcPr marT="45712" marB="45712"/>
                </a:tc>
                <a:tc>
                  <a:txBody>
                    <a:bodyPr/>
                    <a:lstStyle/>
                    <a:p>
                      <a:r>
                        <a:rPr lang="en-US" sz="1400" dirty="0" smtClean="0"/>
                        <a:t>Clock attack</a:t>
                      </a:r>
                      <a:r>
                        <a:rPr lang="en-US" sz="1400" baseline="0" dirty="0" smtClean="0"/>
                        <a:t> threat model for 11az </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167632">
                <a:tc>
                  <a:txBody>
                    <a:bodyPr/>
                    <a:lstStyle/>
                    <a:p>
                      <a:r>
                        <a:rPr lang="en-US" sz="1400" dirty="0" smtClean="0"/>
                        <a:t>11-18-1265</a:t>
                      </a:r>
                      <a:endParaRPr lang="en-US" sz="1400" dirty="0"/>
                    </a:p>
                  </a:txBody>
                  <a:tcPr marT="45712" marB="45712"/>
                </a:tc>
                <a:tc>
                  <a:txBody>
                    <a:bodyPr/>
                    <a:lstStyle/>
                    <a:p>
                      <a:r>
                        <a:rPr lang="en-US" sz="1400" smtClean="0"/>
                        <a:t>Yongho Seok</a:t>
                      </a:r>
                      <a:endParaRPr lang="en-US" sz="1400" dirty="0"/>
                    </a:p>
                  </a:txBody>
                  <a:tcPr marT="45712" marB="45712"/>
                </a:tc>
                <a:tc>
                  <a:txBody>
                    <a:bodyPr/>
                    <a:lstStyle/>
                    <a:p>
                      <a:r>
                        <a:rPr lang="en-US" sz="1400" smtClean="0"/>
                        <a:t>HEz passive range measurement protocol amendment text </a:t>
                      </a:r>
                      <a:endParaRPr lang="en-US" sz="1400" dirty="0"/>
                    </a:p>
                  </a:txBody>
                  <a:tcPr marT="45712" marB="45712"/>
                </a:tc>
                <a:tc>
                  <a:txBody>
                    <a:bodyPr/>
                    <a:lstStyle/>
                    <a:p>
                      <a:r>
                        <a:rPr lang="en-US" sz="1400" smtClean="0"/>
                        <a:t>Amendment text</a:t>
                      </a:r>
                      <a:endParaRPr lang="en-US" sz="1400" dirty="0"/>
                    </a:p>
                  </a:txBody>
                  <a:tcPr marT="45712" marB="45712"/>
                </a:tc>
                <a:tc>
                  <a:txBody>
                    <a:bodyPr/>
                    <a:lstStyle/>
                    <a:p>
                      <a:r>
                        <a:rPr lang="en-US" sz="1400" b="0" dirty="0" smtClean="0"/>
                        <a:t>40</a:t>
                      </a:r>
                      <a:r>
                        <a:rPr lang="en-US" sz="1400" b="0" baseline="0" dirty="0" smtClean="0"/>
                        <a:t>min as time permits</a:t>
                      </a:r>
                      <a:endParaRPr lang="en-US" sz="1400" b="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33876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3833490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r>
              <a:rPr lang="en-US" altLang="en-US" sz="2000" b="0" dirty="0" smtClean="0"/>
              <a:t>).</a:t>
            </a:r>
          </a:p>
          <a:p>
            <a:pPr algn="just">
              <a:spcBef>
                <a:spcPct val="20000"/>
              </a:spcBef>
              <a:buFontTx/>
              <a:buChar char="•"/>
            </a:pPr>
            <a:r>
              <a:rPr lang="en-US" altLang="en-US" sz="2000" b="0" dirty="0" smtClean="0"/>
              <a:t>Group management (as time permits)</a:t>
            </a:r>
          </a:p>
          <a:p>
            <a:pPr lvl="1" algn="just">
              <a:spcBef>
                <a:spcPct val="20000"/>
              </a:spcBef>
              <a:buFontTx/>
              <a:buChar char="•"/>
            </a:pPr>
            <a:r>
              <a:rPr lang="en-US" altLang="en-US" sz="1600" b="0" dirty="0" smtClean="0"/>
              <a:t>Review </a:t>
            </a:r>
            <a:r>
              <a:rPr lang="en-US" altLang="en-US" sz="1600" b="0" dirty="0"/>
              <a:t>TG </a:t>
            </a:r>
            <a:r>
              <a:rPr lang="en-US" altLang="en-US" sz="1600" b="0" dirty="0" smtClean="0"/>
              <a:t>timelines</a:t>
            </a:r>
            <a:endParaRPr lang="en-US" altLang="en-US" sz="1600" b="0" dirty="0"/>
          </a:p>
          <a:p>
            <a:pPr lvl="1" algn="just">
              <a:spcBef>
                <a:spcPct val="20000"/>
              </a:spcBef>
              <a:buFontTx/>
              <a:buChar char="•"/>
            </a:pPr>
            <a:r>
              <a:rPr lang="en-US" altLang="en-US" sz="1600" b="0" dirty="0"/>
              <a:t>Set goals for </a:t>
            </a:r>
            <a:r>
              <a:rPr lang="en-US" altLang="en-US" sz="1600" b="0" dirty="0" smtClean="0"/>
              <a:t>July meeting</a:t>
            </a:r>
            <a:endParaRPr lang="en-US" altLang="en-US" sz="1600" b="0" dirty="0"/>
          </a:p>
          <a:p>
            <a:pPr lvl="1" algn="just">
              <a:spcBef>
                <a:spcPct val="20000"/>
              </a:spcBef>
              <a:buFontTx/>
              <a:buChar char="•"/>
            </a:pPr>
            <a:r>
              <a:rPr lang="en-US" altLang="en-US" sz="1600" b="0" dirty="0"/>
              <a:t>Set teleconference </a:t>
            </a:r>
            <a:r>
              <a:rPr lang="en-US" altLang="en-US" sz="1600" b="0" dirty="0" smtClean="0"/>
              <a:t>times</a:t>
            </a:r>
          </a:p>
          <a:p>
            <a:pPr algn="just">
              <a:spcBef>
                <a:spcPct val="20000"/>
              </a:spcBef>
              <a:buFontTx/>
              <a:buChar char="•"/>
            </a:pPr>
            <a:endParaRPr lang="en-US" altLang="en-US" sz="2000" b="0" dirty="0"/>
          </a:p>
        </p:txBody>
      </p:sp>
    </p:spTree>
    <p:extLst>
      <p:ext uri="{BB962C8B-B14F-4D97-AF65-F5344CB8AC3E}">
        <p14:creationId xmlns:p14="http://schemas.microsoft.com/office/powerpoint/2010/main" val="4283842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32461276"/>
              </p:ext>
            </p:extLst>
          </p:nvPr>
        </p:nvGraphicFramePr>
        <p:xfrm>
          <a:off x="251519" y="1556792"/>
          <a:ext cx="8640960" cy="4612352"/>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11-18-982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172715">
                <a:tc>
                  <a:txBody>
                    <a:bodyPr/>
                    <a:lstStyle/>
                    <a:p>
                      <a:r>
                        <a:rPr lang="en-US" sz="1400" dirty="0" smtClean="0"/>
                        <a:t>11-18-1138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a:p>
                  </a:txBody>
                  <a:tcPr marT="45712" marB="45712"/>
                </a:tc>
                <a:tc>
                  <a:txBody>
                    <a:bodyPr/>
                    <a:lstStyle/>
                    <a:p>
                      <a:r>
                        <a:rPr lang="en-US" sz="1400" dirty="0" smtClean="0"/>
                        <a:t>Ranging Availability Window – How is it established</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600" dirty="0" smtClean="0"/>
                        <a:t>30min</a:t>
                      </a:r>
                      <a:endParaRPr lang="en-US" sz="1600" dirty="0"/>
                    </a:p>
                  </a:txBody>
                  <a:tcPr marT="45712" marB="45712"/>
                </a:tc>
              </a:tr>
              <a:tr h="345429">
                <a:tc>
                  <a:txBody>
                    <a:bodyPr/>
                    <a:lstStyle/>
                    <a:p>
                      <a:r>
                        <a:rPr lang="en-US" sz="1400" dirty="0" smtClean="0"/>
                        <a:t>11-18-1275</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18-1138</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600" dirty="0" smtClean="0"/>
                        <a:t>30min</a:t>
                      </a:r>
                      <a:endParaRPr lang="en-US" sz="1600" dirty="0"/>
                    </a:p>
                  </a:txBody>
                  <a:tcPr marT="45712" marB="45712"/>
                </a:tc>
              </a:tr>
              <a:tr h="167632">
                <a:tc>
                  <a:txBody>
                    <a:bodyPr/>
                    <a:lstStyle/>
                    <a:p>
                      <a:r>
                        <a:rPr lang="en-US" sz="1400" dirty="0" smtClean="0"/>
                        <a:t>11-18-1274</a:t>
                      </a:r>
                      <a:endParaRPr lang="en-US" sz="1400" dirty="0"/>
                    </a:p>
                  </a:txBody>
                  <a:tcPr marT="45712" marB="45712"/>
                </a:tc>
                <a:tc>
                  <a:txBody>
                    <a:bodyPr/>
                    <a:lstStyle/>
                    <a:p>
                      <a:r>
                        <a:rPr lang="en-US" sz="1400" dirty="0" smtClean="0"/>
                        <a:t>SK Yong/</a:t>
                      </a:r>
                      <a:r>
                        <a:rPr lang="en-US" sz="1400" dirty="0" err="1" smtClean="0"/>
                        <a:t>Minguang</a:t>
                      </a:r>
                      <a:r>
                        <a:rPr lang="en-US" sz="1400" dirty="0" smtClean="0"/>
                        <a:t> Xu</a:t>
                      </a:r>
                      <a:endParaRPr lang="en-US" sz="1400" dirty="0"/>
                    </a:p>
                  </a:txBody>
                  <a:tcPr marT="45712" marB="45712"/>
                </a:tc>
                <a:tc>
                  <a:txBody>
                    <a:bodyPr/>
                    <a:lstStyle/>
                    <a:p>
                      <a:r>
                        <a:rPr lang="en-US" sz="1400" dirty="0" smtClean="0"/>
                        <a:t>EDMG secured TOF amendment text</a:t>
                      </a:r>
                      <a:endParaRPr lang="en-US" sz="1400" dirty="0"/>
                    </a:p>
                  </a:txBody>
                  <a:tcPr marT="45712" marB="45712"/>
                </a:tc>
                <a:tc>
                  <a:txBody>
                    <a:bodyPr/>
                    <a:lstStyle/>
                    <a:p>
                      <a:r>
                        <a:rPr lang="en-US" sz="1400" dirty="0" smtClean="0"/>
                        <a:t>Amendment</a:t>
                      </a:r>
                      <a:r>
                        <a:rPr lang="en-US" sz="1400" baseline="0" dirty="0" smtClean="0"/>
                        <a: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 as time permits</a:t>
                      </a:r>
                      <a:endParaRPr lang="en-US" sz="1400" kern="1200" dirty="0">
                        <a:solidFill>
                          <a:schemeClr val="dk1"/>
                        </a:solidFill>
                        <a:latin typeface="+mn-lt"/>
                        <a:ea typeface="+mn-ea"/>
                        <a:cs typeface="+mn-cs"/>
                      </a:endParaRPr>
                    </a:p>
                  </a:txBody>
                  <a:tcPr marT="45712" marB="45712"/>
                </a:tc>
              </a:tr>
              <a:tr h="167632">
                <a:tc>
                  <a:txBody>
                    <a:bodyPr/>
                    <a:lstStyle/>
                    <a:p>
                      <a:r>
                        <a:rPr lang="en-US" sz="1400" dirty="0" smtClean="0"/>
                        <a:t>11-18-1261</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Convention-for-Draft-Amendment-Contributions-Format</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10min</a:t>
                      </a:r>
                      <a:endParaRPr lang="en-US"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11-18-1248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Das Dibakar</a:t>
                      </a:r>
                    </a:p>
                  </a:txBody>
                  <a:tcPr marT="45712" marB="45712"/>
                </a:tc>
                <a:tc>
                  <a:txBody>
                    <a:bodyPr/>
                    <a:lstStyle/>
                    <a:p>
                      <a:r>
                        <a:rPr lang="en-US" sz="1400" dirty="0" err="1" smtClean="0">
                          <a:effectLst/>
                        </a:rPr>
                        <a:t>HEz</a:t>
                      </a:r>
                      <a:r>
                        <a:rPr lang="en-US" sz="1400" dirty="0" smtClean="0">
                          <a:effectLst/>
                        </a:rPr>
                        <a:t> Polling Amendment text</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600" dirty="0" smtClean="0"/>
                        <a:t>30min as time permits</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718766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216156175"/>
              </p:ext>
            </p:extLst>
          </p:nvPr>
        </p:nvGraphicFramePr>
        <p:xfrm>
          <a:off x="251519" y="1556792"/>
          <a:ext cx="8640960" cy="3388184"/>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11-18-982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20 min approval of SFD freeze </a:t>
                      </a:r>
                      <a:endParaRPr lang="en-US" sz="1600" kern="1200" dirty="0">
                        <a:solidFill>
                          <a:schemeClr val="dk1"/>
                        </a:solidFill>
                        <a:latin typeface="+mn-lt"/>
                        <a:ea typeface="+mn-ea"/>
                        <a:cs typeface="+mn-cs"/>
                      </a:endParaRPr>
                    </a:p>
                  </a:txBody>
                  <a:tcPr marT="45712" marB="45712"/>
                </a:tc>
              </a:tr>
              <a:tr h="1295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11-18-1248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Das Dibakar</a:t>
                      </a:r>
                    </a:p>
                  </a:txBody>
                  <a:tcPr marT="45712" marB="45712"/>
                </a:tc>
                <a:tc>
                  <a:txBody>
                    <a:bodyPr/>
                    <a:lstStyle/>
                    <a:p>
                      <a:r>
                        <a:rPr lang="en-US" sz="1400" dirty="0" err="1" smtClean="0">
                          <a:effectLst/>
                        </a:rPr>
                        <a:t>HEz</a:t>
                      </a:r>
                      <a:r>
                        <a:rPr lang="en-US" sz="1400" dirty="0" smtClean="0">
                          <a:effectLst/>
                        </a:rPr>
                        <a:t> Polling Amendment text</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600" dirty="0" smtClean="0"/>
                        <a:t>30min</a:t>
                      </a:r>
                      <a:endParaRPr lang="en-US" sz="1600" dirty="0"/>
                    </a:p>
                  </a:txBody>
                  <a:tcPr marT="45712" marB="45712"/>
                </a:tc>
              </a:tr>
              <a:tr h="388608">
                <a:tc>
                  <a:txBody>
                    <a:bodyPr/>
                    <a:lstStyle/>
                    <a:p>
                      <a:r>
                        <a:rPr lang="en-US" sz="1400" dirty="0" smtClean="0"/>
                        <a:t>11-18-925</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802.11az PHY Spec Text for Under 7GHz </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30min</a:t>
                      </a:r>
                    </a:p>
                  </a:txBody>
                  <a:tcPr marT="45712" marB="45712"/>
                </a:tc>
              </a:tr>
              <a:tr h="259072">
                <a:tc>
                  <a:txBody>
                    <a:bodyPr/>
                    <a:lstStyle/>
                    <a:p>
                      <a:r>
                        <a:rPr lang="en-US" sz="1400" dirty="0" smtClean="0"/>
                        <a:t>11-1</a:t>
                      </a:r>
                      <a:r>
                        <a:rPr lang="en-US" sz="1400" kern="1200" dirty="0" smtClean="0">
                          <a:solidFill>
                            <a:schemeClr val="dk1"/>
                          </a:solidFill>
                          <a:effectLst/>
                          <a:latin typeface="+mn-lt"/>
                          <a:ea typeface="+mn-ea"/>
                          <a:cs typeface="+mn-cs"/>
                        </a:rPr>
                        <a:t>8-1267</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Spec Text for Invalid Measurement Indication in LMR</a:t>
                      </a:r>
                    </a:p>
                  </a:txBody>
                  <a:tcPr marT="45712" marB="45712"/>
                </a:tc>
                <a:tc>
                  <a:txBody>
                    <a:bodyPr/>
                    <a:lstStyle/>
                    <a:p>
                      <a:r>
                        <a:rPr lang="en-US" sz="1400" dirty="0" smtClean="0"/>
                        <a:t>Amendment text</a:t>
                      </a:r>
                      <a:endParaRPr lang="en-US" sz="1400" dirty="0"/>
                    </a:p>
                  </a:txBody>
                  <a:tcPr marT="45712" marB="45712"/>
                </a:tc>
                <a:tc>
                  <a:txBody>
                    <a:bodyPr/>
                    <a:lstStyle/>
                    <a:p>
                      <a:r>
                        <a:rPr lang="en-US" sz="1600" dirty="0" smtClean="0"/>
                        <a:t>30min</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11-18-1268 </a:t>
                      </a: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Spec Text for Bidirectional LMR in </a:t>
                      </a:r>
                      <a:r>
                        <a:rPr lang="en-US" sz="1400" kern="1200" dirty="0" err="1" smtClean="0">
                          <a:solidFill>
                            <a:schemeClr val="dk1"/>
                          </a:solidFill>
                          <a:effectLst/>
                          <a:latin typeface="+mn-lt"/>
                          <a:ea typeface="+mn-ea"/>
                          <a:cs typeface="+mn-cs"/>
                        </a:rPr>
                        <a:t>VHTz</a:t>
                      </a:r>
                      <a:r>
                        <a:rPr lang="en-US" sz="1400" kern="1200" dirty="0" smtClean="0">
                          <a:solidFill>
                            <a:schemeClr val="dk1"/>
                          </a:solidFill>
                          <a:effectLst/>
                          <a:latin typeface="+mn-lt"/>
                          <a:ea typeface="+mn-ea"/>
                          <a:cs typeface="+mn-cs"/>
                        </a:rPr>
                        <a:t> and </a:t>
                      </a:r>
                      <a:r>
                        <a:rPr lang="en-US" sz="1400" kern="1200" dirty="0" err="1" smtClean="0">
                          <a:solidFill>
                            <a:schemeClr val="dk1"/>
                          </a:solidFill>
                          <a:effectLst/>
                          <a:latin typeface="+mn-lt"/>
                          <a:ea typeface="+mn-ea"/>
                          <a:cs typeface="+mn-cs"/>
                        </a:rPr>
                        <a:t>HEz</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c>
                  <a:txBody>
                    <a:bodyPr/>
                    <a:lstStyle/>
                    <a:p>
                      <a:r>
                        <a:rPr lang="en-US" sz="1400" dirty="0" smtClean="0"/>
                        <a:t>30min as time permits</a:t>
                      </a:r>
                      <a:endParaRPr lang="en-US" sz="1400" dirty="0"/>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98659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#6</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890579667"/>
              </p:ext>
            </p:extLst>
          </p:nvPr>
        </p:nvGraphicFramePr>
        <p:xfrm>
          <a:off x="251519" y="1556792"/>
          <a:ext cx="8640960" cy="1716832"/>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11-18-982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45 </a:t>
                      </a:r>
                      <a:r>
                        <a:rPr lang="en-US" sz="1600" kern="1200" dirty="0" smtClean="0"/>
                        <a:t>min</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11-18-1276</a:t>
                      </a:r>
                      <a:endParaRPr lang="en-US" sz="1400" dirty="0"/>
                    </a:p>
                  </a:txBody>
                  <a:tcPr marT="45712" marB="45712"/>
                </a:tc>
                <a:tc>
                  <a:txBody>
                    <a:bodyPr/>
                    <a:lstStyle/>
                    <a:p>
                      <a:r>
                        <a:rPr lang="en-US" sz="1400" dirty="0" smtClean="0"/>
                        <a:t>Qinghua Li</a:t>
                      </a:r>
                      <a:endParaRPr lang="en-US" sz="1400" dirty="0"/>
                    </a:p>
                  </a:txBody>
                  <a:tcPr marT="45712" marB="45712"/>
                </a:tc>
                <a:tc>
                  <a:txBody>
                    <a:bodyPr/>
                    <a:lstStyle/>
                    <a:p>
                      <a:r>
                        <a:rPr lang="en-US" sz="1400" dirty="0" smtClean="0"/>
                        <a:t>Random LTF symbol generation</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167632">
                <a:tc>
                  <a:txBody>
                    <a:bodyPr/>
                    <a:lstStyle/>
                    <a:p>
                      <a:r>
                        <a:rPr lang="en-US" sz="1400" kern="1200" dirty="0" smtClean="0">
                          <a:solidFill>
                            <a:schemeClr val="dk1"/>
                          </a:solidFill>
                          <a:effectLst/>
                          <a:latin typeface="+mn-lt"/>
                          <a:ea typeface="+mn-ea"/>
                          <a:cs typeface="+mn-cs"/>
                        </a:rPr>
                        <a:t>11-18-1270</a:t>
                      </a:r>
                      <a:endParaRPr lang="en-US" sz="1400" dirty="0"/>
                    </a:p>
                  </a:txBody>
                  <a:tcPr marT="45712" marB="45712"/>
                </a:tc>
                <a:tc>
                  <a:txBody>
                    <a:bodyPr/>
                    <a:lstStyle/>
                    <a:p>
                      <a:r>
                        <a:rPr lang="en-US" sz="1400" dirty="0" smtClean="0"/>
                        <a:t>Assaf</a:t>
                      </a:r>
                      <a:r>
                        <a:rPr lang="en-US" sz="1400" baseline="0" dirty="0" smtClean="0"/>
                        <a:t> Kasher</a:t>
                      </a:r>
                      <a:endParaRPr lang="en-US" sz="1400" dirty="0"/>
                    </a:p>
                  </a:txBody>
                  <a:tcPr marT="45712" marB="45712"/>
                </a:tc>
                <a:tc>
                  <a:txBody>
                    <a:bodyPr/>
                    <a:lstStyle/>
                    <a:p>
                      <a:r>
                        <a:rPr lang="en-US" sz="1400" b="0" kern="1200" dirty="0" smtClean="0">
                          <a:solidFill>
                            <a:schemeClr val="dk1"/>
                          </a:solidFill>
                          <a:effectLst/>
                          <a:latin typeface="+mn-lt"/>
                          <a:ea typeface="+mn-ea"/>
                          <a:cs typeface="+mn-cs"/>
                        </a:rPr>
                        <a:t>60GHz</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LOS/NLOS</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test</a:t>
                      </a:r>
                      <a:endParaRPr lang="en-US" sz="1400" b="0" dirty="0"/>
                    </a:p>
                  </a:txBody>
                  <a:tcPr marT="45712" marB="45712"/>
                </a:tc>
                <a:tc>
                  <a:txBody>
                    <a:bodyPr/>
                    <a:lstStyle/>
                    <a:p>
                      <a:r>
                        <a:rPr lang="en-US" sz="1400" dirty="0" smtClean="0"/>
                        <a:t>Technical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20min</a:t>
                      </a:r>
                      <a:endParaRPr lang="en-US" sz="1600" dirty="0" smtClean="0"/>
                    </a:p>
                  </a:txBody>
                  <a:tcPr marT="45712" marB="45712"/>
                </a:tc>
              </a:tr>
              <a:tr h="167632">
                <a:tc>
                  <a:txBody>
                    <a:bodyPr/>
                    <a:lstStyle/>
                    <a:p>
                      <a:r>
                        <a:rPr lang="en-US" sz="1400" dirty="0" smtClean="0"/>
                        <a:t>11-18-1273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kern="1200" dirty="0" smtClean="0">
                          <a:solidFill>
                            <a:schemeClr val="dk1"/>
                          </a:solidFill>
                          <a:effectLst/>
                          <a:latin typeface="+mn-lt"/>
                          <a:ea typeface="+mn-ea"/>
                          <a:cs typeface="+mn-cs"/>
                        </a:rPr>
                        <a:t>Passive-Location-Justification </a:t>
                      </a:r>
                      <a:endParaRPr lang="en-US" sz="1400" dirty="0"/>
                    </a:p>
                  </a:txBody>
                  <a:tcPr marT="45712" marB="45712"/>
                </a:tc>
                <a:tc>
                  <a:txBody>
                    <a:bodyPr/>
                    <a:lstStyle/>
                    <a:p>
                      <a:r>
                        <a:rPr lang="en-US" sz="1400" dirty="0" smtClean="0"/>
                        <a:t>Technical</a:t>
                      </a:r>
                      <a:endParaRPr lang="en-US" sz="1400" dirty="0"/>
                    </a:p>
                  </a:txBody>
                  <a:tcPr marT="45712" marB="45712"/>
                </a:tc>
                <a:tc>
                  <a:txBody>
                    <a:bodyPr/>
                    <a:lstStyle/>
                    <a:p>
                      <a:r>
                        <a:rPr lang="en-US" sz="1600" dirty="0" smtClean="0"/>
                        <a:t>15min </a:t>
                      </a:r>
                      <a:endParaRPr lang="en-US" sz="1600" dirty="0"/>
                    </a:p>
                  </a:txBody>
                  <a:tcPr marT="45712" marB="45712"/>
                </a:tc>
              </a:tr>
            </a:tbl>
          </a:graphicData>
        </a:graphic>
      </p:graphicFrame>
    </p:spTree>
    <p:extLst>
      <p:ext uri="{BB962C8B-B14F-4D97-AF65-F5344CB8AC3E}">
        <p14:creationId xmlns:p14="http://schemas.microsoft.com/office/powerpoint/2010/main" val="2419115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57</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45319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Previous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763010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7306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We commit to the timelines depicted by slide #??? of submission 11-18-982-??.</a:t>
            </a:r>
          </a:p>
          <a:p>
            <a:pPr marL="0" indent="0"/>
            <a:r>
              <a:rPr lang="en-US" b="0" dirty="0" smtClean="0"/>
              <a:t>Moved:</a:t>
            </a:r>
          </a:p>
          <a:p>
            <a:pPr marL="0" indent="0"/>
            <a:r>
              <a:rPr lang="en-US" b="0" dirty="0" smtClean="0"/>
              <a:t>Second:</a:t>
            </a:r>
          </a:p>
          <a:p>
            <a:pPr marL="0" indent="0"/>
            <a:r>
              <a:rPr lang="en-US" b="0"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7720788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Achievements</a:t>
            </a:r>
            <a:endParaRPr lang="en-US" dirty="0"/>
          </a:p>
        </p:txBody>
      </p:sp>
      <p:sp>
        <p:nvSpPr>
          <p:cNvPr id="3" name="Content Placeholder 2"/>
          <p:cNvSpPr>
            <a:spLocks noGrp="1"/>
          </p:cNvSpPr>
          <p:nvPr>
            <p:ph idx="1"/>
          </p:nvPr>
        </p:nvSpPr>
        <p:spPr>
          <a:xfrm>
            <a:off x="251520" y="1628800"/>
            <a:ext cx="8568952" cy="4465614"/>
          </a:xfrm>
        </p:spPr>
        <p:txBody>
          <a:bodyPr/>
          <a:lstStyle/>
          <a:p>
            <a:pPr>
              <a:buFont typeface="Arial" panose="020B0604020202020204" pitchFamily="34" charset="0"/>
              <a:buChar char="•"/>
            </a:pPr>
            <a:r>
              <a:rPr lang="en-US" b="0" dirty="0" smtClean="0"/>
              <a:t>Published new draft, P802.11az D0.3.</a:t>
            </a:r>
          </a:p>
          <a:p>
            <a:pPr>
              <a:buFont typeface="Arial" panose="020B0604020202020204" pitchFamily="34" charset="0"/>
              <a:buChar char="•"/>
            </a:pPr>
            <a:r>
              <a:rPr lang="en-US" b="0" dirty="0" smtClean="0"/>
              <a:t>Adopted roughly XX additional pages of amendment text (</a:t>
            </a:r>
            <a:r>
              <a:rPr lang="en-US" b="0" dirty="0"/>
              <a:t>PHY frame formats, pre-association </a:t>
            </a:r>
            <a:r>
              <a:rPr lang="en-US" b="0" dirty="0" smtClean="0"/>
              <a:t>security context establishment </a:t>
            </a:r>
            <a:r>
              <a:rPr lang="en-US" b="0" dirty="0"/>
              <a:t>and </a:t>
            </a:r>
            <a:r>
              <a:rPr lang="en-US" b="0" dirty="0" smtClean="0"/>
              <a:t>MAC security signaling).</a:t>
            </a:r>
          </a:p>
          <a:p>
            <a:pPr>
              <a:buFont typeface="Arial" panose="020B0604020202020204" pitchFamily="34" charset="0"/>
              <a:buChar char="•"/>
            </a:pPr>
            <a:r>
              <a:rPr lang="en-US" b="0" dirty="0" smtClean="0"/>
              <a:t>Adopted YY new entries to SFD document.</a:t>
            </a:r>
          </a:p>
          <a:p>
            <a:pPr>
              <a:buFont typeface="Arial" panose="020B0604020202020204" pitchFamily="34" charset="0"/>
              <a:buChar char="•"/>
            </a:pPr>
            <a:r>
              <a:rPr lang="en-US" b="0" dirty="0" smtClean="0"/>
              <a:t>Performed SFD freeze. </a:t>
            </a:r>
          </a:p>
          <a:p>
            <a:pPr>
              <a:buFont typeface="Arial" panose="020B0604020202020204" pitchFamily="34" charset="0"/>
              <a:buChar char="•"/>
            </a:pPr>
            <a:r>
              <a:rPr lang="en-US" b="0" dirty="0" smtClean="0"/>
              <a:t>Approved internal comment collection out of July meeting. </a:t>
            </a:r>
          </a:p>
          <a:p>
            <a:pPr>
              <a:buFont typeface="Arial" panose="020B0604020202020204" pitchFamily="34" charset="0"/>
              <a:buChar char="•"/>
            </a:pPr>
            <a:r>
              <a:rPr lang="en-US" b="0" dirty="0" smtClean="0"/>
              <a:t>Reviewed ?? submissions and met for ? slots during the week.</a:t>
            </a:r>
          </a:p>
          <a:p>
            <a:pPr>
              <a:buFont typeface="Arial" panose="020B0604020202020204" pitchFamily="34" charset="0"/>
              <a:buChar char="•"/>
            </a:pPr>
            <a:r>
              <a:rPr lang="en-US" b="0" dirty="0" smtClean="0"/>
              <a:t>Group has been maintaining its timeline for more than a year.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72622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 Meeting Goals</a:t>
            </a:r>
            <a:endParaRPr lang="en-US" dirty="0"/>
          </a:p>
        </p:txBody>
      </p:sp>
      <p:sp>
        <p:nvSpPr>
          <p:cNvPr id="3" name="Content Placeholder 2"/>
          <p:cNvSpPr>
            <a:spLocks noGrp="1"/>
          </p:cNvSpPr>
          <p:nvPr>
            <p:ph idx="1"/>
          </p:nvPr>
        </p:nvSpPr>
        <p:spPr>
          <a:xfrm>
            <a:off x="685800" y="1628800"/>
            <a:ext cx="8062664" cy="4465613"/>
          </a:xfrm>
        </p:spPr>
        <p:txBody>
          <a:bodyPr/>
          <a:lstStyle/>
          <a:p>
            <a:pPr>
              <a:buFont typeface="Arial" panose="020B0604020202020204" pitchFamily="34" charset="0"/>
              <a:buChar char="•"/>
            </a:pPr>
            <a:r>
              <a:rPr lang="en-US" b="0" dirty="0" smtClean="0"/>
              <a:t>Perform internal comment assignment.</a:t>
            </a:r>
          </a:p>
          <a:p>
            <a:pPr>
              <a:buFont typeface="Arial" panose="020B0604020202020204" pitchFamily="34" charset="0"/>
              <a:buChar char="•"/>
            </a:pPr>
            <a:r>
              <a:rPr lang="en-US" b="0" dirty="0" smtClean="0"/>
              <a:t>Initiate internal comment resolution.</a:t>
            </a:r>
          </a:p>
          <a:p>
            <a:pPr>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233409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Sep.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Sep. meeting goals depicted in slide ?? as the TG Plan Of Record.</a:t>
            </a:r>
          </a:p>
          <a:p>
            <a:endParaRPr lang="en-US" dirty="0" smtClean="0"/>
          </a:p>
          <a:p>
            <a:r>
              <a:rPr lang="en-US" dirty="0" smtClean="0"/>
              <a:t>Moved:</a:t>
            </a:r>
          </a:p>
          <a:p>
            <a:r>
              <a:rPr lang="en-US" dirty="0" smtClean="0"/>
              <a:t>Second:</a:t>
            </a:r>
          </a:p>
          <a:p>
            <a:r>
              <a:rPr lang="en-US"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538500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Aug. 8</a:t>
            </a:r>
            <a:r>
              <a:rPr lang="en-US" altLang="en-US" baseline="30000" dirty="0" smtClean="0"/>
              <a:t>th</a:t>
            </a:r>
            <a:r>
              <a:rPr lang="en-US" altLang="en-US" dirty="0" smtClean="0"/>
              <a:t> , 29</a:t>
            </a:r>
            <a:r>
              <a:rPr lang="en-US" altLang="en-US" baseline="30000" dirty="0" smtClean="0"/>
              <a:t>th</a:t>
            </a:r>
            <a:r>
              <a:rPr lang="en-US" altLang="en-US" dirty="0" smtClean="0"/>
              <a:t> (Wed</a:t>
            </a:r>
            <a:r>
              <a:rPr lang="en-US" altLang="en-US" dirty="0"/>
              <a:t>.) 11:00AM ET for 1hr. </a:t>
            </a:r>
            <a:endParaRPr lang="en-US" altLang="en-US" dirty="0" smtClean="0"/>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80906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4189138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r>
              <a:rPr lang="en-US" altLang="en-US" sz="2000" b="0" dirty="0" smtClean="0"/>
              <a:t>).</a:t>
            </a:r>
          </a:p>
          <a:p>
            <a:pPr algn="just">
              <a:spcBef>
                <a:spcPct val="20000"/>
              </a:spcBef>
              <a:buFontTx/>
              <a:buChar char="•"/>
            </a:pPr>
            <a:r>
              <a:rPr lang="en-US" altLang="en-US" sz="2000" b="0" dirty="0" smtClean="0"/>
              <a:t>Group management (as time permits)</a:t>
            </a:r>
          </a:p>
          <a:p>
            <a:pPr lvl="1" algn="just">
              <a:spcBef>
                <a:spcPct val="20000"/>
              </a:spcBef>
              <a:buFontTx/>
              <a:buChar char="•"/>
            </a:pPr>
            <a:r>
              <a:rPr lang="en-US" altLang="en-US" sz="1600" b="0" dirty="0" smtClean="0"/>
              <a:t>Review </a:t>
            </a:r>
            <a:r>
              <a:rPr lang="en-US" altLang="en-US" sz="1600" b="0" dirty="0"/>
              <a:t>TG </a:t>
            </a:r>
            <a:r>
              <a:rPr lang="en-US" altLang="en-US" sz="1600" b="0" dirty="0" smtClean="0"/>
              <a:t>timelines</a:t>
            </a:r>
            <a:endParaRPr lang="en-US" altLang="en-US" sz="1600" b="0" dirty="0"/>
          </a:p>
          <a:p>
            <a:pPr lvl="1" algn="just">
              <a:spcBef>
                <a:spcPct val="20000"/>
              </a:spcBef>
              <a:buFontTx/>
              <a:buChar char="•"/>
            </a:pPr>
            <a:r>
              <a:rPr lang="en-US" altLang="en-US" sz="1600" b="0" dirty="0"/>
              <a:t>Set goals for </a:t>
            </a:r>
            <a:r>
              <a:rPr lang="en-US" altLang="en-US" sz="1600" b="0" dirty="0" smtClean="0"/>
              <a:t>July meeting</a:t>
            </a:r>
            <a:endParaRPr lang="en-US" altLang="en-US" sz="1600" b="0" dirty="0"/>
          </a:p>
          <a:p>
            <a:pPr lvl="1" algn="just">
              <a:spcBef>
                <a:spcPct val="20000"/>
              </a:spcBef>
              <a:buFontTx/>
              <a:buChar char="•"/>
            </a:pPr>
            <a:r>
              <a:rPr lang="en-US" altLang="en-US" sz="1600" b="0" dirty="0"/>
              <a:t>Set teleconference </a:t>
            </a:r>
            <a:r>
              <a:rPr lang="en-US" altLang="en-US" sz="1600" b="0" dirty="0" smtClean="0"/>
              <a:t>times</a:t>
            </a:r>
          </a:p>
          <a:p>
            <a:pPr algn="just">
              <a:spcBef>
                <a:spcPct val="20000"/>
              </a:spcBef>
              <a:buFontTx/>
              <a:buChar char="•"/>
            </a:pPr>
            <a:endParaRPr lang="en-US" altLang="en-US" sz="2000" b="0" dirty="0"/>
          </a:p>
        </p:txBody>
      </p:sp>
    </p:spTree>
    <p:extLst>
      <p:ext uri="{BB962C8B-B14F-4D97-AF65-F5344CB8AC3E}">
        <p14:creationId xmlns:p14="http://schemas.microsoft.com/office/powerpoint/2010/main" val="12058775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587728403"/>
              </p:ext>
            </p:extLst>
          </p:nvPr>
        </p:nvGraphicFramePr>
        <p:xfrm>
          <a:off x="251519" y="1556792"/>
          <a:ext cx="8640960" cy="3210288"/>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11-18-982</a:t>
                      </a:r>
                      <a:endParaRPr lang="en-US" sz="1600" dirty="0"/>
                    </a:p>
                  </a:txBody>
                  <a:tcPr marT="45712" marB="45712"/>
                </a:tc>
                <a:tc>
                  <a:txBody>
                    <a:bodyPr/>
                    <a:lstStyle/>
                    <a:p>
                      <a:r>
                        <a:rPr lang="en-US" sz="1600" smtClean="0"/>
                        <a:t>Jonathan Segev</a:t>
                      </a:r>
                      <a:endParaRPr lang="en-US" sz="1600" dirty="0"/>
                    </a:p>
                  </a:txBody>
                  <a:tcPr marT="45712" marB="45712"/>
                </a:tc>
                <a:tc>
                  <a:txBody>
                    <a:bodyPr/>
                    <a:lstStyle/>
                    <a:p>
                      <a:r>
                        <a:rPr lang="en-US" sz="1600" kern="1200" smtClean="0"/>
                        <a:t>TGaz May 2018 Agenda</a:t>
                      </a:r>
                      <a:endParaRPr lang="en-US" sz="1600" kern="1200" dirty="0">
                        <a:solidFill>
                          <a:schemeClr val="dk1"/>
                        </a:solidFill>
                        <a:latin typeface="+mn-lt"/>
                        <a:ea typeface="+mn-ea"/>
                        <a:cs typeface="+mn-cs"/>
                      </a:endParaRPr>
                    </a:p>
                  </a:txBody>
                  <a:tcPr marT="45712" marB="45712"/>
                </a:tc>
                <a:tc>
                  <a:txBody>
                    <a:bodyPr/>
                    <a:lstStyle/>
                    <a:p>
                      <a:r>
                        <a:rPr lang="en-US" sz="1600" kern="120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smtClean="0"/>
                        <a:t>10 min</a:t>
                      </a:r>
                      <a:endParaRPr lang="en-US" sz="1600" kern="1200" dirty="0">
                        <a:solidFill>
                          <a:schemeClr val="dk1"/>
                        </a:solidFill>
                        <a:latin typeface="+mn-lt"/>
                        <a:ea typeface="+mn-ea"/>
                        <a:cs typeface="+mn-cs"/>
                      </a:endParaRPr>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c>
                  <a:txBody>
                    <a:bodyPr/>
                    <a:lstStyle/>
                    <a:p>
                      <a:endParaRPr lang="en-US" sz="1400" dirty="0"/>
                    </a:p>
                  </a:txBody>
                  <a:tcPr marT="45712" marB="45712"/>
                </a:tc>
                <a:tc>
                  <a:txBody>
                    <a:bodyPr/>
                    <a:lstStyle/>
                    <a:p>
                      <a:endParaRPr lang="en-US" sz="1600" dirty="0"/>
                    </a:p>
                  </a:txBody>
                  <a:tcPr marT="45712" marB="45712"/>
                </a:tc>
              </a:tr>
              <a:tr h="167632">
                <a:tc>
                  <a:txBody>
                    <a:bodyPr/>
                    <a:lstStyle/>
                    <a:p>
                      <a:endParaRPr lang="en-US" dirty="0"/>
                    </a:p>
                  </a:txBody>
                  <a:tcPr marT="45712" marB="45712"/>
                </a:tc>
                <a:tc>
                  <a:txBody>
                    <a:bodyPr/>
                    <a:lstStyle/>
                    <a:p>
                      <a:endParaRPr lang="en-US"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67632">
                <a:tc>
                  <a:txBody>
                    <a:bodyPr/>
                    <a:lstStyle/>
                    <a:p>
                      <a:endParaRPr lang="en-US" dirty="0"/>
                    </a:p>
                  </a:txBody>
                  <a:tcPr marT="45712" marB="45712"/>
                </a:tc>
                <a:tc>
                  <a:txBody>
                    <a:bodyPr/>
                    <a:lstStyle/>
                    <a:p>
                      <a:endParaRPr lang="en-US"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67632">
                <a:tc>
                  <a:txBody>
                    <a:bodyPr/>
                    <a:lstStyle/>
                    <a:p>
                      <a:endParaRPr lang="en-US" dirty="0"/>
                    </a:p>
                  </a:txBody>
                  <a:tcPr marT="45712" marB="45712"/>
                </a:tc>
                <a:tc>
                  <a:txBody>
                    <a:bodyPr/>
                    <a:lstStyle/>
                    <a:p>
                      <a:endParaRPr lang="en-US"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833618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69</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514294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50415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43484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Previous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8890201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9510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We commit to the timelines depicted by slide #??? of submission 11-18-982-??.</a:t>
            </a:r>
          </a:p>
          <a:p>
            <a:pPr marL="0" indent="0"/>
            <a:r>
              <a:rPr lang="en-US" b="0" dirty="0" smtClean="0"/>
              <a:t>Moved:</a:t>
            </a:r>
          </a:p>
          <a:p>
            <a:pPr marL="0" indent="0"/>
            <a:r>
              <a:rPr lang="en-US" b="0" dirty="0" smtClean="0"/>
              <a:t>Second:</a:t>
            </a:r>
          </a:p>
          <a:p>
            <a:pPr marL="0" indent="0"/>
            <a:r>
              <a:rPr lang="en-US" b="0"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68083627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Achievements</a:t>
            </a:r>
            <a:endParaRPr lang="en-US" dirty="0"/>
          </a:p>
        </p:txBody>
      </p:sp>
      <p:sp>
        <p:nvSpPr>
          <p:cNvPr id="3" name="Content Placeholder 2"/>
          <p:cNvSpPr>
            <a:spLocks noGrp="1"/>
          </p:cNvSpPr>
          <p:nvPr>
            <p:ph idx="1"/>
          </p:nvPr>
        </p:nvSpPr>
        <p:spPr>
          <a:xfrm>
            <a:off x="251520" y="1628800"/>
            <a:ext cx="8568952" cy="4465614"/>
          </a:xfrm>
        </p:spPr>
        <p:txBody>
          <a:bodyPr/>
          <a:lstStyle/>
          <a:p>
            <a:pPr>
              <a:buFont typeface="Arial" panose="020B0604020202020204" pitchFamily="34" charset="0"/>
              <a:buChar char="•"/>
            </a:pPr>
            <a:r>
              <a:rPr lang="en-US" b="0" dirty="0" smtClean="0"/>
              <a:t>Published new draft, P802.11az D0.3.</a:t>
            </a:r>
          </a:p>
          <a:p>
            <a:pPr>
              <a:buFont typeface="Arial" panose="020B0604020202020204" pitchFamily="34" charset="0"/>
              <a:buChar char="•"/>
            </a:pPr>
            <a:r>
              <a:rPr lang="en-US" b="0" dirty="0" smtClean="0"/>
              <a:t>Adopted roughly XX additional pages of amendment text (</a:t>
            </a:r>
            <a:r>
              <a:rPr lang="en-US" b="0" dirty="0"/>
              <a:t>PHY frame formats, pre-association </a:t>
            </a:r>
            <a:r>
              <a:rPr lang="en-US" b="0" dirty="0" smtClean="0"/>
              <a:t>security context establishment </a:t>
            </a:r>
            <a:r>
              <a:rPr lang="en-US" b="0" dirty="0"/>
              <a:t>and </a:t>
            </a:r>
            <a:r>
              <a:rPr lang="en-US" b="0" dirty="0" smtClean="0"/>
              <a:t>MAC security signaling).</a:t>
            </a:r>
          </a:p>
          <a:p>
            <a:pPr>
              <a:buFont typeface="Arial" panose="020B0604020202020204" pitchFamily="34" charset="0"/>
              <a:buChar char="•"/>
            </a:pPr>
            <a:r>
              <a:rPr lang="en-US" b="0" dirty="0" smtClean="0"/>
              <a:t>Adopted YY new entries to SFD document.</a:t>
            </a:r>
          </a:p>
          <a:p>
            <a:pPr>
              <a:buFont typeface="Arial" panose="020B0604020202020204" pitchFamily="34" charset="0"/>
              <a:buChar char="•"/>
            </a:pPr>
            <a:r>
              <a:rPr lang="en-US" b="0" dirty="0" smtClean="0"/>
              <a:t>Performed SFD freeze. </a:t>
            </a:r>
          </a:p>
          <a:p>
            <a:pPr>
              <a:buFont typeface="Arial" panose="020B0604020202020204" pitchFamily="34" charset="0"/>
              <a:buChar char="•"/>
            </a:pPr>
            <a:r>
              <a:rPr lang="en-US" b="0" dirty="0" smtClean="0"/>
              <a:t>Approved internal comment collection out of July meeting. </a:t>
            </a:r>
          </a:p>
          <a:p>
            <a:pPr>
              <a:buFont typeface="Arial" panose="020B0604020202020204" pitchFamily="34" charset="0"/>
              <a:buChar char="•"/>
            </a:pPr>
            <a:r>
              <a:rPr lang="en-US" b="0" dirty="0" smtClean="0"/>
              <a:t>Reviewed ?? submissions and met for ? slots during the week.</a:t>
            </a:r>
          </a:p>
          <a:p>
            <a:pPr>
              <a:buFont typeface="Arial" panose="020B0604020202020204" pitchFamily="34" charset="0"/>
              <a:buChar char="•"/>
            </a:pPr>
            <a:r>
              <a:rPr lang="en-US" b="0" dirty="0" smtClean="0"/>
              <a:t>Group has been maintaining its timeline for more than a year.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5492818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 Meeting Goals</a:t>
            </a:r>
            <a:endParaRPr lang="en-US" dirty="0"/>
          </a:p>
        </p:txBody>
      </p:sp>
      <p:sp>
        <p:nvSpPr>
          <p:cNvPr id="3" name="Content Placeholder 2"/>
          <p:cNvSpPr>
            <a:spLocks noGrp="1"/>
          </p:cNvSpPr>
          <p:nvPr>
            <p:ph idx="1"/>
          </p:nvPr>
        </p:nvSpPr>
        <p:spPr>
          <a:xfrm>
            <a:off x="685800" y="1628800"/>
            <a:ext cx="8062664" cy="4465613"/>
          </a:xfrm>
        </p:spPr>
        <p:txBody>
          <a:bodyPr/>
          <a:lstStyle/>
          <a:p>
            <a:pPr>
              <a:buFont typeface="Arial" panose="020B0604020202020204" pitchFamily="34" charset="0"/>
              <a:buChar char="•"/>
            </a:pPr>
            <a:r>
              <a:rPr lang="en-US" b="0" dirty="0" smtClean="0"/>
              <a:t>Perform internal comment assignment.</a:t>
            </a:r>
          </a:p>
          <a:p>
            <a:pPr>
              <a:buFont typeface="Arial" panose="020B0604020202020204" pitchFamily="34" charset="0"/>
              <a:buChar char="•"/>
            </a:pPr>
            <a:r>
              <a:rPr lang="en-US" b="0" dirty="0" smtClean="0"/>
              <a:t>Initiate internal comment resolution.</a:t>
            </a:r>
          </a:p>
          <a:p>
            <a:pPr>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3618981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Sep.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Sep. meeting goals depicted in slide ?? as the TG Plan Of Record.</a:t>
            </a:r>
          </a:p>
          <a:p>
            <a:endParaRPr lang="en-US" dirty="0" smtClean="0"/>
          </a:p>
          <a:p>
            <a:r>
              <a:rPr lang="en-US" dirty="0" smtClean="0"/>
              <a:t>Moved:</a:t>
            </a:r>
          </a:p>
          <a:p>
            <a:r>
              <a:rPr lang="en-US" dirty="0" smtClean="0"/>
              <a:t>Second:</a:t>
            </a:r>
          </a:p>
          <a:p>
            <a:r>
              <a:rPr lang="en-US"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54915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Aug. 8</a:t>
            </a:r>
            <a:r>
              <a:rPr lang="en-US" altLang="en-US" baseline="30000" dirty="0" smtClean="0"/>
              <a:t>th</a:t>
            </a:r>
            <a:r>
              <a:rPr lang="en-US" altLang="en-US" dirty="0" smtClean="0"/>
              <a:t> , 29</a:t>
            </a:r>
            <a:r>
              <a:rPr lang="en-US" altLang="en-US" baseline="30000" dirty="0" smtClean="0"/>
              <a:t>th</a:t>
            </a:r>
            <a:r>
              <a:rPr lang="en-US" altLang="en-US" dirty="0" smtClean="0"/>
              <a:t> (Wed</a:t>
            </a:r>
            <a:r>
              <a:rPr lang="en-US" altLang="en-US" dirty="0"/>
              <a:t>.) 11:00AM ET for 1hr. </a:t>
            </a:r>
            <a:endParaRPr lang="en-US" altLang="en-US" dirty="0" smtClean="0"/>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605468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596131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97941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73445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88</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89</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7111455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90</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91</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92</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62038</TotalTime>
  <Words>5184</Words>
  <Application>Microsoft Office PowerPoint</Application>
  <PresentationFormat>On-screen Show (4:3)</PresentationFormat>
  <Paragraphs>1437</Paragraphs>
  <Slides>94</Slides>
  <Notes>28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94</vt:i4>
      </vt:variant>
    </vt:vector>
  </HeadingPairs>
  <TitlesOfParts>
    <vt:vector size="105"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Agenda for the Week (con.)</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TGaz Approved Plan</vt:lpstr>
      <vt:lpstr>Current Approved Timelines</vt:lpstr>
      <vt:lpstr>Review Of Plans Towards D1.0 Approval</vt:lpstr>
      <vt:lpstr>SFD Working Draft Approval</vt:lpstr>
      <vt:lpstr>Working Draft Approval</vt:lpstr>
      <vt:lpstr>Presentations</vt:lpstr>
      <vt:lpstr>submission 11-18-1269</vt:lpstr>
      <vt:lpstr>submission 11-18-1269</vt:lpstr>
      <vt:lpstr>Submission 11-18-1261</vt:lpstr>
      <vt:lpstr>Attendance reminder</vt:lpstr>
      <vt:lpstr>Recess</vt:lpstr>
      <vt:lpstr>PowerPoint Presentation</vt:lpstr>
      <vt:lpstr>Meeting Slot # 2 discussion items</vt:lpstr>
      <vt:lpstr>Submission order – Slot # 2</vt:lpstr>
      <vt:lpstr>Vice Chair Elections</vt:lpstr>
      <vt:lpstr>Vice Chair Elections</vt:lpstr>
      <vt:lpstr>Presentations</vt:lpstr>
      <vt:lpstr>Submission 11-18-xxx</vt:lpstr>
      <vt:lpstr>Reminder to do attendance</vt:lpstr>
      <vt:lpstr>Recess</vt:lpstr>
      <vt:lpstr>PowerPoint Presentation</vt:lpstr>
      <vt:lpstr>Meeting Slot # 3 discussion items</vt:lpstr>
      <vt:lpstr>Submission order – Slot #3</vt:lpstr>
      <vt:lpstr>Presentations</vt:lpstr>
      <vt:lpstr>PowerPoint Presentation</vt:lpstr>
      <vt:lpstr>Reminder to do attendance</vt:lpstr>
      <vt:lpstr>Recess</vt:lpstr>
      <vt:lpstr>PowerPoint Presentation</vt:lpstr>
      <vt:lpstr>Meeting Slot # 4 discussion items</vt:lpstr>
      <vt:lpstr>Submission order – Slot #4</vt:lpstr>
      <vt:lpstr>Submission order – Slot #5</vt:lpstr>
      <vt:lpstr>Submission order – Slot #6</vt:lpstr>
      <vt:lpstr>Presentations</vt:lpstr>
      <vt:lpstr>Current Previous Timelines</vt:lpstr>
      <vt:lpstr>Current Approved Timelines</vt:lpstr>
      <vt:lpstr>Timelines Approval</vt:lpstr>
      <vt:lpstr>July Meeting Achievements</vt:lpstr>
      <vt:lpstr>Sep. Meeting Goals</vt:lpstr>
      <vt:lpstr>Motion – approval of Sep. meeting Goals</vt:lpstr>
      <vt:lpstr>Teleconference Schedule</vt:lpstr>
      <vt:lpstr>Reminder to do attendance</vt:lpstr>
      <vt:lpstr>PowerPoint Presentation</vt:lpstr>
      <vt:lpstr>Meeting Slot # 4 discussion items</vt:lpstr>
      <vt:lpstr>Submission order – Slot #4</vt:lpstr>
      <vt:lpstr>Presentations</vt:lpstr>
      <vt:lpstr>AOB?</vt:lpstr>
      <vt:lpstr>Adjourn</vt:lpstr>
      <vt:lpstr>Current Previous Timelines</vt:lpstr>
      <vt:lpstr>Current Approved Timelines</vt:lpstr>
      <vt:lpstr>Timelines Approval</vt:lpstr>
      <vt:lpstr>July Meeting Achievements</vt:lpstr>
      <vt:lpstr>Sep. Meeting Goals</vt:lpstr>
      <vt:lpstr>Motion – approval of Sep.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659</cp:revision>
  <cp:lastPrinted>1601-01-01T00:00:00Z</cp:lastPrinted>
  <dcterms:created xsi:type="dcterms:W3CDTF">2017-01-29T08:57:00Z</dcterms:created>
  <dcterms:modified xsi:type="dcterms:W3CDTF">2018-07-10T20:49:26Z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6b2c137c-b969-4863-b02d-5f218ee6db3e</vt:lpwstr>
  </property>
  <property fmtid="{D5CDD505-2E9C-101B-9397-08002B2CF9AE}" pid="3" name="CTP_BU">
    <vt:lpwstr>NEXT GEN AND STANDARDS GROUP</vt:lpwstr>
  </property>
  <property fmtid="{D5CDD505-2E9C-101B-9397-08002B2CF9AE}" pid="4" name="CTP_TimeStamp">
    <vt:lpwstr>2018-07-10 20:49:25Z</vt:lpwstr>
  </property>
  <property fmtid="{D5CDD505-2E9C-101B-9397-08002B2CF9AE}" pid="5" name="CTPClassification">
    <vt:lpwstr>CTP_IC</vt:lpwstr>
  </property>
</Properties>
</file>