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8"/>
  </p:notesMasterIdLst>
  <p:handoutMasterIdLst>
    <p:handoutMasterId r:id="rId79"/>
  </p:handoutMasterIdLst>
  <p:sldIdLst>
    <p:sldId id="256" r:id="rId2"/>
    <p:sldId id="265" r:id="rId3"/>
    <p:sldId id="257" r:id="rId4"/>
    <p:sldId id="267" r:id="rId5"/>
    <p:sldId id="268" r:id="rId6"/>
    <p:sldId id="371" r:id="rId7"/>
    <p:sldId id="367" r:id="rId8"/>
    <p:sldId id="368" r:id="rId9"/>
    <p:sldId id="369" r:id="rId10"/>
    <p:sldId id="370" r:id="rId11"/>
    <p:sldId id="273" r:id="rId12"/>
    <p:sldId id="274" r:id="rId13"/>
    <p:sldId id="275" r:id="rId14"/>
    <p:sldId id="276" r:id="rId15"/>
    <p:sldId id="278" r:id="rId16"/>
    <p:sldId id="279" r:id="rId17"/>
    <p:sldId id="434" r:id="rId18"/>
    <p:sldId id="315" r:id="rId19"/>
    <p:sldId id="395" r:id="rId20"/>
    <p:sldId id="356" r:id="rId21"/>
    <p:sldId id="281" r:id="rId22"/>
    <p:sldId id="282" r:id="rId23"/>
    <p:sldId id="283" r:id="rId24"/>
    <p:sldId id="284" r:id="rId25"/>
    <p:sldId id="435" r:id="rId26"/>
    <p:sldId id="438" r:id="rId27"/>
    <p:sldId id="440" r:id="rId28"/>
    <p:sldId id="439" r:id="rId29"/>
    <p:sldId id="436" r:id="rId30"/>
    <p:sldId id="437" r:id="rId31"/>
    <p:sldId id="285" r:id="rId32"/>
    <p:sldId id="286" r:id="rId33"/>
    <p:sldId id="287" r:id="rId34"/>
    <p:sldId id="290" r:id="rId35"/>
    <p:sldId id="289" r:id="rId36"/>
    <p:sldId id="322" r:id="rId37"/>
    <p:sldId id="397" r:id="rId38"/>
    <p:sldId id="404" r:id="rId39"/>
    <p:sldId id="327" r:id="rId40"/>
    <p:sldId id="408" r:id="rId41"/>
    <p:sldId id="304" r:id="rId42"/>
    <p:sldId id="308" r:id="rId43"/>
    <p:sldId id="306" r:id="rId44"/>
    <p:sldId id="330" r:id="rId45"/>
    <p:sldId id="305" r:id="rId46"/>
    <p:sldId id="328" r:id="rId47"/>
    <p:sldId id="417" r:id="rId48"/>
    <p:sldId id="325" r:id="rId49"/>
    <p:sldId id="326" r:id="rId50"/>
    <p:sldId id="389" r:id="rId51"/>
    <p:sldId id="390" r:id="rId52"/>
    <p:sldId id="391" r:id="rId53"/>
    <p:sldId id="392" r:id="rId54"/>
    <p:sldId id="378" r:id="rId55"/>
    <p:sldId id="425" r:id="rId56"/>
    <p:sldId id="426" r:id="rId57"/>
    <p:sldId id="380" r:id="rId58"/>
    <p:sldId id="386" r:id="rId59"/>
    <p:sldId id="381" r:id="rId60"/>
    <p:sldId id="382" r:id="rId61"/>
    <p:sldId id="383" r:id="rId62"/>
    <p:sldId id="384" r:id="rId63"/>
    <p:sldId id="385" r:id="rId64"/>
    <p:sldId id="298" r:id="rId65"/>
    <p:sldId id="299" r:id="rId66"/>
    <p:sldId id="300" r:id="rId67"/>
    <p:sldId id="301" r:id="rId68"/>
    <p:sldId id="347" r:id="rId69"/>
    <p:sldId id="348" r:id="rId70"/>
    <p:sldId id="258" r:id="rId71"/>
    <p:sldId id="259" r:id="rId72"/>
    <p:sldId id="260" r:id="rId73"/>
    <p:sldId id="261" r:id="rId74"/>
    <p:sldId id="262" r:id="rId75"/>
    <p:sldId id="263" r:id="rId76"/>
    <p:sldId id="264" r:id="rId7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371"/>
            <p14:sldId id="367"/>
            <p14:sldId id="368"/>
            <p14:sldId id="369"/>
            <p14:sldId id="370"/>
            <p14:sldId id="273"/>
            <p14:sldId id="274"/>
            <p14:sldId id="275"/>
            <p14:sldId id="276"/>
            <p14:sldId id="278"/>
            <p14:sldId id="279"/>
            <p14:sldId id="434"/>
            <p14:sldId id="315"/>
            <p14:sldId id="395"/>
            <p14:sldId id="356"/>
          </p14:sldIdLst>
        </p14:section>
        <p14:section name="Slot # 1" id="{A8BC1F47-3153-4394-9D00-B4D234301B74}">
          <p14:sldIdLst>
            <p14:sldId id="281"/>
            <p14:sldId id="282"/>
            <p14:sldId id="283"/>
            <p14:sldId id="284"/>
            <p14:sldId id="435"/>
            <p14:sldId id="438"/>
            <p14:sldId id="440"/>
            <p14:sldId id="439"/>
            <p14:sldId id="436"/>
            <p14:sldId id="437"/>
            <p14:sldId id="285"/>
            <p14:sldId id="286"/>
            <p14:sldId id="287"/>
          </p14:sldIdLst>
        </p14:section>
        <p14:section name="Slot # 2" id="{5DEA695E-ACCD-4583-8C8C-713FC3EAA3F2}">
          <p14:sldIdLst>
            <p14:sldId id="290"/>
            <p14:sldId id="289"/>
            <p14:sldId id="322"/>
            <p14:sldId id="397"/>
            <p14:sldId id="404"/>
            <p14:sldId id="327"/>
            <p14:sldId id="408"/>
            <p14:sldId id="304"/>
            <p14:sldId id="308"/>
          </p14:sldIdLst>
        </p14:section>
        <p14:section name="Slot #3" id="{630C644C-9DFD-4620-9650-24BD26CEB6E3}">
          <p14:sldIdLst>
            <p14:sldId id="306"/>
            <p14:sldId id="330"/>
            <p14:sldId id="305"/>
            <p14:sldId id="328"/>
            <p14:sldId id="417"/>
            <p14:sldId id="325"/>
            <p14:sldId id="326"/>
          </p14:sldIdLst>
        </p14:section>
        <p14:section name="Slot #4" id="{CDC757FB-C0E6-4FEB-ABB0-2BED9C8E83AE}">
          <p14:sldIdLst>
            <p14:sldId id="389"/>
            <p14:sldId id="390"/>
            <p14:sldId id="391"/>
            <p14:sldId id="392"/>
            <p14:sldId id="378"/>
            <p14:sldId id="425"/>
            <p14:sldId id="426"/>
            <p14:sldId id="380"/>
            <p14:sldId id="386"/>
            <p14:sldId id="381"/>
            <p14:sldId id="382"/>
            <p14:sldId id="383"/>
            <p14:sldId id="384"/>
            <p14:sldId id="385"/>
          </p14:sldIdLst>
        </p14:section>
        <p14:section name="Backup" id="{B751E8CC-DDAE-4922-B3E7-E31F353AC422}">
          <p14:sldIdLst>
            <p14:sldId id="298"/>
          </p14:sldIdLst>
        </p14:section>
        <p14:section name="Motion Template" id="{F1C8A9DA-86F4-489A-BD5B-5D1CBCA519D3}">
          <p14:sldIdLst>
            <p14:sldId id="299"/>
            <p14:sldId id="300"/>
            <p14:sldId id="301"/>
            <p14:sldId id="347"/>
            <p14:sldId id="348"/>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265" autoAdjust="0"/>
    <p:restoredTop sz="94660"/>
  </p:normalViewPr>
  <p:slideViewPr>
    <p:cSldViewPr>
      <p:cViewPr varScale="1">
        <p:scale>
          <a:sx n="85" d="100"/>
          <a:sy n="85" d="100"/>
        </p:scale>
        <p:origin x="749"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3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36</a:t>
            </a:fld>
            <a:endParaRPr lang="en-US"/>
          </a:p>
        </p:txBody>
      </p:sp>
    </p:spTree>
    <p:extLst>
      <p:ext uri="{BB962C8B-B14F-4D97-AF65-F5344CB8AC3E}">
        <p14:creationId xmlns:p14="http://schemas.microsoft.com/office/powerpoint/2010/main" val="2062151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45</a:t>
            </a:fld>
            <a:endParaRPr lang="en-US"/>
          </a:p>
        </p:txBody>
      </p:sp>
    </p:spTree>
    <p:extLst>
      <p:ext uri="{BB962C8B-B14F-4D97-AF65-F5344CB8AC3E}">
        <p14:creationId xmlns:p14="http://schemas.microsoft.com/office/powerpoint/2010/main" val="27985227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52</a:t>
            </a:fld>
            <a:endParaRPr lang="en-US"/>
          </a:p>
        </p:txBody>
      </p:sp>
    </p:spTree>
    <p:extLst>
      <p:ext uri="{BB962C8B-B14F-4D97-AF65-F5344CB8AC3E}">
        <p14:creationId xmlns:p14="http://schemas.microsoft.com/office/powerpoint/2010/main" val="18986736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54</a:t>
            </a:fld>
            <a:endParaRPr lang="en-US"/>
          </a:p>
        </p:txBody>
      </p:sp>
    </p:spTree>
    <p:extLst>
      <p:ext uri="{BB962C8B-B14F-4D97-AF65-F5344CB8AC3E}">
        <p14:creationId xmlns:p14="http://schemas.microsoft.com/office/powerpoint/2010/main" val="14562935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55</a:t>
            </a:fld>
            <a:endParaRPr lang="en-US"/>
          </a:p>
        </p:txBody>
      </p:sp>
    </p:spTree>
    <p:extLst>
      <p:ext uri="{BB962C8B-B14F-4D97-AF65-F5344CB8AC3E}">
        <p14:creationId xmlns:p14="http://schemas.microsoft.com/office/powerpoint/2010/main" val="24302741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60</a:t>
            </a:fld>
            <a:endParaRPr lang="en-US"/>
          </a:p>
        </p:txBody>
      </p:sp>
    </p:spTree>
    <p:extLst>
      <p:ext uri="{BB962C8B-B14F-4D97-AF65-F5344CB8AC3E}">
        <p14:creationId xmlns:p14="http://schemas.microsoft.com/office/powerpoint/2010/main" val="20008871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70</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72</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4188809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3638745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1156105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2289452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23</a:t>
            </a:fld>
            <a:endParaRPr lang="en-US"/>
          </a:p>
        </p:txBody>
      </p:sp>
    </p:spTree>
    <p:extLst>
      <p:ext uri="{BB962C8B-B14F-4D97-AF65-F5344CB8AC3E}">
        <p14:creationId xmlns:p14="http://schemas.microsoft.com/office/powerpoint/2010/main" val="3249153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288179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802.11-18/0982r1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May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2018-07-08</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364"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196752"/>
            <a:ext cx="7770813" cy="4897661"/>
          </a:xfrm>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a:t>
            </a:r>
            <a:r>
              <a:rPr lang="en-US" altLang="en-US" sz="1600" b="1" dirty="0" smtClean="0">
                <a:solidFill>
                  <a:schemeClr val="tx1"/>
                </a:solidFill>
                <a:latin typeface="Calibri" panose="020F0502020204030204" pitchFamily="34" charset="0"/>
                <a:cs typeface="Calibri" panose="020F0502020204030204" pitchFamily="34" charset="0"/>
                <a:hlinkClick r:id="rId2"/>
              </a:rPr>
              <a:t>standards.ieee.org/develop/policies/bylaws/sect6-7.html#6</a:t>
            </a:r>
            <a:r>
              <a:rPr lang="en-US" altLang="en-US" sz="1600" b="1" dirty="0" smtClean="0">
                <a:solidFill>
                  <a:schemeClr val="tx1"/>
                </a:solidFill>
                <a:latin typeface="Calibri" panose="020F0502020204030204" pitchFamily="34" charset="0"/>
                <a:cs typeface="Calibri" panose="020F0502020204030204" pitchFamily="34" charset="0"/>
              </a:rPr>
              <a:t> ) </a:t>
            </a:r>
            <a:endParaRPr lang="en-US" altLang="en-US" sz="1600" b="1" dirty="0">
              <a:solidFill>
                <a:schemeClr val="tx1"/>
              </a:solidFill>
              <a:latin typeface="Calibri" panose="020F0502020204030204" pitchFamily="34" charset="0"/>
              <a:cs typeface="Calibri" panose="020F0502020204030204" pitchFamily="34" charset="0"/>
            </a:endParaRP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smtClean="0">
                <a:solidFill>
                  <a:schemeClr val="tx1"/>
                </a:solidFill>
                <a:latin typeface="Calibri" panose="020F0502020204030204" pitchFamily="34" charset="0"/>
                <a:cs typeface="Calibri" panose="020F0502020204030204" pitchFamily="34" charset="0"/>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http</a:t>
            </a:r>
            <a:r>
              <a:rPr lang="en-US" altLang="en-US" sz="1600" b="1" dirty="0">
                <a:solidFill>
                  <a:schemeClr val="tx1"/>
                </a:solidFill>
                <a:latin typeface="Calibri" panose="020F0502020204030204" pitchFamily="34" charset="0"/>
                <a:cs typeface="Calibri" panose="020F0502020204030204" pitchFamily="34" charset="0"/>
                <a:hlinkClick r:id="rId3"/>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standards.ieee.org/develop/policies/opman/sect6.html#6.3</a:t>
            </a:r>
            <a:r>
              <a:rPr lang="en-US" altLang="en-US" sz="1600" b="1" dirty="0" smtClean="0">
                <a:solidFill>
                  <a:schemeClr val="tx1"/>
                </a:solidFill>
                <a:latin typeface="Calibri" panose="020F0502020204030204" pitchFamily="34" charset="0"/>
                <a:cs typeface="Calibri" panose="020F0502020204030204" pitchFamily="34" charset="0"/>
              </a:rPr>
              <a:t> )</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a:t>
            </a:r>
            <a:r>
              <a:rPr lang="en-US" altLang="en-US" b="1" i="1" dirty="0" smtClean="0">
                <a:solidFill>
                  <a:schemeClr val="tx1"/>
                </a:solidFill>
                <a:latin typeface="Calibri" panose="020F0502020204030204" pitchFamily="34" charset="0"/>
                <a:cs typeface="Calibri" panose="020F0502020204030204" pitchFamily="34" charset="0"/>
                <a:hlinkClick r:id="rId4"/>
              </a:rPr>
              <a:t>standards.ieee.org/about/sasb/patcom/materials.html</a:t>
            </a:r>
            <a:r>
              <a:rPr lang="en-US" altLang="en-US" b="1" i="1" dirty="0" smtClean="0">
                <a:solidFill>
                  <a:schemeClr val="tx1"/>
                </a:solidFill>
                <a:latin typeface="Calibri" panose="020F0502020204030204" pitchFamily="34" charset="0"/>
                <a:cs typeface="Calibri" panose="020F0502020204030204" pitchFamily="34" charset="0"/>
              </a:rPr>
              <a:t> </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062902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129869375"/>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p>
                  </a:txBody>
                  <a:tcPr marT="45746" marB="45746">
                    <a:solidFill>
                      <a:srgbClr val="92D050"/>
                    </a:solidFill>
                  </a:tcPr>
                </a:tc>
                <a:tc>
                  <a:txBody>
                    <a:bodyPr/>
                    <a:lstStyle/>
                    <a:p>
                      <a:pPr algn="ctr"/>
                      <a:r>
                        <a:rPr lang="en-US" sz="1800" dirty="0" smtClean="0"/>
                        <a:t>AZ</a:t>
                      </a:r>
                      <a:endParaRPr lang="en-US" sz="1800" dirty="0"/>
                    </a:p>
                  </a:txBody>
                  <a:tcPr marT="45746" marB="45746">
                    <a:solidFill>
                      <a:srgbClr val="92D050"/>
                    </a:solidFill>
                  </a:tcPr>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1"/>
            <a:ext cx="7770813" cy="654968"/>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340768"/>
            <a:ext cx="7770813" cy="4753645"/>
          </a:xfrm>
        </p:spPr>
        <p:txBody>
          <a:bodyPr/>
          <a:lstStyle/>
          <a:p>
            <a:pPr algn="just">
              <a:spcBef>
                <a:spcPct val="20000"/>
              </a:spcBef>
              <a:buFontTx/>
              <a:buChar char="•"/>
            </a:pPr>
            <a:r>
              <a:rPr lang="en-US" altLang="en-US" sz="2000" b="0" dirty="0" smtClean="0"/>
              <a:t>Review IEEE-SA patent policy, duty to inform, call for potential essential patents, guidelines for anti-trust and competition laws and participation on individual basis in IEEE 802 meeting.</a:t>
            </a:r>
            <a:endParaRPr lang="en-US" altLang="en-US" sz="2000" b="0" dirty="0"/>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(11-18-926).  </a:t>
            </a:r>
          </a:p>
          <a:p>
            <a:pPr algn="just">
              <a:spcBef>
                <a:spcPct val="20000"/>
              </a:spcBef>
              <a:buFontTx/>
              <a:buChar char="•"/>
            </a:pPr>
            <a:r>
              <a:rPr lang="en-US" altLang="en-US" sz="2000" b="0" dirty="0" smtClean="0"/>
              <a:t>Recap project plans towards D1.0 and derived plans for the week.</a:t>
            </a:r>
          </a:p>
          <a:p>
            <a:pPr algn="just">
              <a:spcBef>
                <a:spcPct val="20000"/>
              </a:spcBef>
              <a:buFontTx/>
              <a:buChar char="•"/>
            </a:pPr>
            <a:r>
              <a:rPr lang="en-US" altLang="en-US" sz="2000" b="0" dirty="0" smtClean="0"/>
              <a:t>Run vice-chair election/affirmation vote (special </a:t>
            </a:r>
            <a:r>
              <a:rPr lang="en-US" altLang="en-US" sz="2000" b="0" dirty="0"/>
              <a:t>order 2</a:t>
            </a:r>
            <a:r>
              <a:rPr lang="en-US" altLang="en-US" sz="2000" b="0" baseline="30000" dirty="0"/>
              <a:t>nd</a:t>
            </a:r>
            <a:r>
              <a:rPr lang="en-US" altLang="en-US" sz="2000" b="0" dirty="0"/>
              <a:t> timeslot</a:t>
            </a:r>
            <a:r>
              <a:rPr lang="en-US" altLang="en-US" sz="2000" b="0" dirty="0" smtClean="0"/>
              <a:t>).</a:t>
            </a:r>
          </a:p>
          <a:p>
            <a:pPr algn="just">
              <a:spcBef>
                <a:spcPct val="20000"/>
              </a:spcBef>
              <a:buFontTx/>
              <a:buChar char="•"/>
            </a:pPr>
            <a:r>
              <a:rPr lang="en-US" altLang="en-US" sz="2000" b="0" dirty="0"/>
              <a:t>Consider approval of new working draft baseline SFD ver. 15. </a:t>
            </a:r>
          </a:p>
          <a:p>
            <a:pPr algn="just">
              <a:spcBef>
                <a:spcPct val="20000"/>
              </a:spcBef>
              <a:buFontTx/>
              <a:buChar char="•"/>
            </a:pPr>
            <a:r>
              <a:rPr lang="en-US" altLang="en-US" sz="2000" b="0" dirty="0" smtClean="0"/>
              <a:t>Consider approval of new working draft amendment text ver. 0.3.</a:t>
            </a:r>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1"/>
            <a:ext cx="7770813" cy="654968"/>
          </a:xfrm>
        </p:spPr>
        <p:txBody>
          <a:bodyPr/>
          <a:lstStyle/>
          <a:p>
            <a:r>
              <a:rPr lang="en-US" altLang="en-US" dirty="0">
                <a:solidFill>
                  <a:schemeClr val="tx2"/>
                </a:solidFill>
              </a:rPr>
              <a:t>Agenda for the </a:t>
            </a:r>
            <a:r>
              <a:rPr lang="en-US" altLang="en-US" dirty="0" smtClean="0">
                <a:solidFill>
                  <a:schemeClr val="tx2"/>
                </a:solidFill>
              </a:rPr>
              <a:t>Week (con.)</a:t>
            </a:r>
            <a:endParaRPr lang="en-US" dirty="0"/>
          </a:p>
        </p:txBody>
      </p:sp>
      <p:sp>
        <p:nvSpPr>
          <p:cNvPr id="8" name="Content Placeholder 2"/>
          <p:cNvSpPr>
            <a:spLocks noGrp="1"/>
          </p:cNvSpPr>
          <p:nvPr>
            <p:ph idx="1"/>
          </p:nvPr>
        </p:nvSpPr>
        <p:spPr>
          <a:xfrm>
            <a:off x="685800" y="1340768"/>
            <a:ext cx="8134672" cy="4753645"/>
          </a:xfrm>
        </p:spPr>
        <p:txBody>
          <a:bodyPr/>
          <a:lstStyle/>
          <a:p>
            <a:pPr algn="just">
              <a:spcBef>
                <a:spcPct val="20000"/>
              </a:spcBef>
              <a:buFontTx/>
              <a:buChar char="•"/>
            </a:pPr>
            <a:r>
              <a:rPr lang="en-US" altLang="en-US" sz="2000" b="0" dirty="0" smtClean="0"/>
              <a:t>Review and approval of submissions toward amendment text.</a:t>
            </a:r>
          </a:p>
          <a:p>
            <a:pPr algn="just">
              <a:spcBef>
                <a:spcPct val="20000"/>
              </a:spcBef>
              <a:buFontTx/>
              <a:buChar char="•"/>
            </a:pPr>
            <a:r>
              <a:rPr lang="en-US" altLang="en-US" sz="2000" b="0" dirty="0" smtClean="0"/>
              <a:t>Review and approval of submissions </a:t>
            </a:r>
            <a:r>
              <a:rPr lang="en-US" altLang="en-US" sz="2000" b="0" dirty="0"/>
              <a:t>towards SFD text.</a:t>
            </a:r>
          </a:p>
          <a:p>
            <a:pPr algn="just">
              <a:spcBef>
                <a:spcPct val="20000"/>
              </a:spcBef>
              <a:buFontTx/>
              <a:buChar char="•"/>
            </a:pPr>
            <a:r>
              <a:rPr lang="en-US" altLang="en-US" sz="2000" b="0" dirty="0" smtClean="0"/>
              <a:t>Technical presentations and supportive technical submissions to </a:t>
            </a:r>
            <a:r>
              <a:rPr lang="en-US" altLang="en-US" sz="2000" b="0" dirty="0"/>
              <a:t>inform the </a:t>
            </a:r>
            <a:r>
              <a:rPr lang="en-US" altLang="en-US" sz="2000" b="0" dirty="0" smtClean="0"/>
              <a:t>TG.</a:t>
            </a:r>
            <a:endParaRPr lang="en-US" altLang="en-US" sz="1400" dirty="0"/>
          </a:p>
          <a:p>
            <a:pPr algn="just">
              <a:spcBef>
                <a:spcPct val="20000"/>
              </a:spcBef>
              <a:buFontTx/>
              <a:buChar char="•"/>
            </a:pPr>
            <a:r>
              <a:rPr lang="en-US" altLang="en-US" sz="2000" b="0" dirty="0" smtClean="0"/>
              <a:t>Review </a:t>
            </a:r>
            <a:r>
              <a:rPr lang="en-US" altLang="en-US" sz="2000" b="0" dirty="0"/>
              <a:t>program </a:t>
            </a:r>
            <a:r>
              <a:rPr lang="en-US" altLang="en-US" sz="2000" b="0" dirty="0" smtClean="0"/>
              <a:t>status, progress, timelines</a:t>
            </a:r>
            <a:r>
              <a:rPr lang="en-US" altLang="en-US" sz="2000" b="0" dirty="0"/>
              <a:t> </a:t>
            </a:r>
            <a:r>
              <a:rPr lang="en-US" altLang="en-US" sz="2000" b="0" dirty="0" smtClean="0"/>
              <a:t>and upcoming milestones. </a:t>
            </a:r>
          </a:p>
          <a:p>
            <a:pPr algn="just">
              <a:spcBef>
                <a:spcPct val="20000"/>
              </a:spcBef>
              <a:buFontTx/>
              <a:buChar char="•"/>
            </a:pPr>
            <a:r>
              <a:rPr lang="en-US" altLang="en-US" sz="2000" b="0" dirty="0" smtClean="0"/>
              <a:t>Consider SFD freeze.</a:t>
            </a:r>
          </a:p>
          <a:p>
            <a:pPr algn="just">
              <a:spcBef>
                <a:spcPct val="20000"/>
              </a:spcBef>
              <a:buFontTx/>
              <a:buChar char="•"/>
            </a:pPr>
            <a:r>
              <a:rPr lang="en-US" altLang="en-US" sz="2000" b="0" dirty="0" smtClean="0"/>
              <a:t>Consider readiness for internal comment collection out of July meeting. </a:t>
            </a:r>
            <a:endParaRPr lang="en-US" altLang="en-US" sz="2000" b="0" dirty="0"/>
          </a:p>
          <a:p>
            <a:pPr algn="just">
              <a:spcBef>
                <a:spcPct val="20000"/>
              </a:spcBef>
              <a:buFontTx/>
              <a:buChar char="•"/>
            </a:pPr>
            <a:r>
              <a:rPr lang="en-US" altLang="en-US" sz="2000" b="0" dirty="0"/>
              <a:t>Schedule teleconference times as needed</a:t>
            </a:r>
            <a:r>
              <a:rPr lang="en-US" altLang="en-US" sz="2000" b="0" dirty="0" smtClean="0"/>
              <a:t>.</a:t>
            </a:r>
            <a:endParaRPr lang="en-US" altLang="en-US" dirty="0"/>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7393788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3458726476"/>
              </p:ext>
            </p:extLst>
          </p:nvPr>
        </p:nvGraphicFramePr>
        <p:xfrm>
          <a:off x="380206" y="1484784"/>
          <a:ext cx="8458200" cy="4782643"/>
        </p:xfrm>
        <a:graphic>
          <a:graphicData uri="http://schemas.openxmlformats.org/drawingml/2006/table">
            <a:tbl>
              <a:tblPr firstRow="1" bandRow="1">
                <a:tableStyleId>{21E4AEA4-8DFA-4A89-87EB-49C32662AFE0}</a:tableStyleId>
              </a:tblPr>
              <a:tblGrid>
                <a:gridCol w="1455490"/>
                <a:gridCol w="1872208"/>
                <a:gridCol w="3384376"/>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400" strike="noStrike" kern="1200" dirty="0" smtClean="0">
                          <a:solidFill>
                            <a:schemeClr val="dk1"/>
                          </a:solidFill>
                          <a:latin typeface="+mn-lt"/>
                          <a:ea typeface="+mn-ea"/>
                          <a:cs typeface="+mn-cs"/>
                        </a:rPr>
                        <a:t>11-18-0982</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Mar. 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11-18-0926</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Ganesh </a:t>
                      </a:r>
                      <a:r>
                        <a:rPr lang="en-US" sz="1400" strike="noStrike" kern="1200" dirty="0" err="1" smtClean="0">
                          <a:solidFill>
                            <a:schemeClr val="dk1"/>
                          </a:solidFill>
                          <a:latin typeface="+mn-lt"/>
                          <a:ea typeface="+mn-ea"/>
                          <a:cs typeface="+mn-cs"/>
                        </a:rPr>
                        <a:t>Venkatesan</a:t>
                      </a: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May meeting minutes</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Meeting minutes</a:t>
                      </a:r>
                    </a:p>
                  </a:txBody>
                  <a:tcPr marT="45712" marB="45712"/>
                </a:tc>
              </a:tr>
              <a:tr h="167632">
                <a:tc>
                  <a:txBody>
                    <a:bodyPr/>
                    <a:lstStyle/>
                    <a:p>
                      <a:r>
                        <a:rPr lang="en-US" sz="1400" dirty="0" smtClean="0"/>
                        <a:t>11-17-462</a:t>
                      </a:r>
                      <a:endParaRPr lang="en-US" sz="1400" dirty="0"/>
                    </a:p>
                  </a:txBody>
                  <a:tcPr marT="45712" marB="45712"/>
                </a:tc>
                <a:tc>
                  <a:txBody>
                    <a:bodyPr/>
                    <a:lstStyle/>
                    <a:p>
                      <a:r>
                        <a:rPr lang="en-US" sz="1400" dirty="0" smtClean="0"/>
                        <a:t>Chao Chun Wang</a:t>
                      </a:r>
                      <a:endParaRPr lang="en-US" sz="1400" dirty="0"/>
                    </a:p>
                  </a:txBody>
                  <a:tcPr marT="45712" marB="45712"/>
                </a:tc>
                <a:tc>
                  <a:txBody>
                    <a:bodyPr/>
                    <a:lstStyle/>
                    <a:p>
                      <a:r>
                        <a:rPr lang="en-US" sz="1400" dirty="0" smtClean="0"/>
                        <a:t>Spec</a:t>
                      </a:r>
                      <a:r>
                        <a:rPr lang="en-US" sz="1400" baseline="0" dirty="0" smtClean="0"/>
                        <a:t> Frame Work R15</a:t>
                      </a:r>
                      <a:endParaRPr lang="en-US" sz="1400" dirty="0"/>
                    </a:p>
                  </a:txBody>
                  <a:tcPr marT="45712" marB="45712"/>
                </a:tc>
                <a:tc>
                  <a:txBody>
                    <a:bodyPr/>
                    <a:lstStyle/>
                    <a:p>
                      <a:r>
                        <a:rPr lang="en-US" sz="1400" dirty="0" smtClean="0"/>
                        <a:t>SFD baseline</a:t>
                      </a:r>
                      <a:endParaRPr lang="en-US" sz="1400" dirty="0"/>
                    </a:p>
                  </a:txBody>
                  <a:tcPr marT="45712" marB="45712"/>
                </a:tc>
              </a:tr>
              <a:tr h="167632">
                <a:tc>
                  <a:txBody>
                    <a:bodyPr/>
                    <a:lstStyle/>
                    <a:p>
                      <a:r>
                        <a:rPr lang="en-US" sz="1400" dirty="0" smtClean="0"/>
                        <a:t>Draft P802.11az_D0.3</a:t>
                      </a:r>
                      <a:endParaRPr lang="en-US" sz="1400" dirty="0"/>
                    </a:p>
                  </a:txBody>
                  <a:tcPr marT="45712" marB="45712"/>
                </a:tc>
                <a:tc>
                  <a:txBody>
                    <a:bodyPr/>
                    <a:lstStyle/>
                    <a:p>
                      <a:r>
                        <a:rPr lang="en-US" sz="1400" dirty="0" smtClean="0"/>
                        <a:t>Chao Chun Wang</a:t>
                      </a:r>
                      <a:endParaRPr lang="en-US" sz="1400" dirty="0"/>
                    </a:p>
                  </a:txBody>
                  <a:tcPr marT="45712" marB="45712"/>
                </a:tc>
                <a:tc>
                  <a:txBody>
                    <a:bodyPr/>
                    <a:lstStyle/>
                    <a:p>
                      <a:r>
                        <a:rPr lang="en-US" sz="1400" dirty="0" smtClean="0"/>
                        <a:t>Draft 0.3 for </a:t>
                      </a:r>
                      <a:endParaRPr lang="en-US" sz="1400" dirty="0"/>
                    </a:p>
                  </a:txBody>
                  <a:tcPr marT="45712" marB="45712"/>
                </a:tc>
                <a:tc>
                  <a:txBody>
                    <a:bodyPr/>
                    <a:lstStyle/>
                    <a:p>
                      <a:r>
                        <a:rPr lang="en-US" sz="1400" dirty="0" smtClean="0"/>
                        <a:t>Amendment text</a:t>
                      </a:r>
                      <a:endParaRPr lang="en-US" sz="1400" dirty="0"/>
                    </a:p>
                  </a:txBody>
                  <a:tcPr marT="45712" marB="45712"/>
                </a:tc>
              </a:tr>
              <a:tr h="0">
                <a:tc>
                  <a:txBody>
                    <a:bodyPr/>
                    <a:lstStyle/>
                    <a:p>
                      <a:r>
                        <a:rPr lang="en-US" sz="1400" dirty="0" smtClean="0"/>
                        <a:t>11-18-1147</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r>
                        <a:rPr lang="en-US" sz="1400" dirty="0" smtClean="0"/>
                        <a:t>60GHz</a:t>
                      </a:r>
                      <a:r>
                        <a:rPr lang="en-US" sz="1400" baseline="0" dirty="0" smtClean="0"/>
                        <a:t> </a:t>
                      </a:r>
                      <a:r>
                        <a:rPr lang="en-US" sz="1400" dirty="0" smtClean="0"/>
                        <a:t>AOD Messaging Draft Text</a:t>
                      </a:r>
                      <a:endParaRPr lang="en-US" sz="1400" dirty="0"/>
                    </a:p>
                  </a:txBody>
                  <a:tcPr marT="45712" marB="45712"/>
                </a:tc>
                <a:tc>
                  <a:txBody>
                    <a:bodyPr/>
                    <a:lstStyle/>
                    <a:p>
                      <a:r>
                        <a:rPr lang="en-US" sz="1400" dirty="0" smtClean="0"/>
                        <a:t>Draft text</a:t>
                      </a:r>
                      <a:endParaRPr lang="en-US" sz="1400" dirty="0"/>
                    </a:p>
                  </a:txBody>
                  <a:tcPr marT="45712" marB="45712"/>
                </a:tc>
              </a:tr>
              <a:tr h="0">
                <a:tc>
                  <a:txBody>
                    <a:bodyPr/>
                    <a:lstStyle/>
                    <a:p>
                      <a:r>
                        <a:rPr lang="en-US" sz="1400" dirty="0" smtClean="0"/>
                        <a:t>11-18-787</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r>
                        <a:rPr lang="en-US" sz="1400" kern="1200" dirty="0" smtClean="0">
                          <a:solidFill>
                            <a:schemeClr val="dk1"/>
                          </a:solidFill>
                          <a:effectLst/>
                          <a:latin typeface="+mn-lt"/>
                          <a:ea typeface="+mn-ea"/>
                          <a:cs typeface="+mn-cs"/>
                        </a:rPr>
                        <a:t>Negotiation Protocol Update (Overview)</a:t>
                      </a:r>
                      <a:endParaRPr lang="en-US" sz="1100" dirty="0"/>
                    </a:p>
                  </a:txBody>
                  <a:tcPr marT="45712" marB="45712"/>
                </a:tc>
                <a:tc>
                  <a:txBody>
                    <a:bodyPr/>
                    <a:lstStyle/>
                    <a:p>
                      <a:r>
                        <a:rPr lang="en-US" sz="1400" dirty="0" smtClean="0"/>
                        <a:t>Amendment text</a:t>
                      </a:r>
                      <a:endParaRPr lang="en-US" sz="1400" dirty="0"/>
                    </a:p>
                  </a:txBody>
                  <a:tcPr marT="45712" marB="45712"/>
                </a:tc>
              </a:tr>
              <a:tr h="0">
                <a:tc>
                  <a:txBody>
                    <a:bodyPr/>
                    <a:lstStyle/>
                    <a:p>
                      <a:r>
                        <a:rPr lang="en-US" sz="1400" dirty="0" smtClean="0"/>
                        <a:t>11-18-788</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Ganesh </a:t>
                      </a:r>
                      <a:r>
                        <a:rPr lang="en-US" sz="1400" dirty="0" err="1" smtClean="0"/>
                        <a:t>Venkatesan</a:t>
                      </a:r>
                      <a:endParaRPr lang="en-US" sz="1400" dirty="0" smtClean="0"/>
                    </a:p>
                  </a:txBody>
                  <a:tcPr marT="45712" marB="45712"/>
                </a:tc>
                <a:tc>
                  <a:txBody>
                    <a:bodyPr/>
                    <a:lstStyle/>
                    <a:p>
                      <a:r>
                        <a:rPr lang="en-US" sz="1400" dirty="0" smtClean="0"/>
                        <a:t>Amendment Text corresponding to submission </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endParaRPr lang="en-US" sz="1400" dirty="0" smtClean="0"/>
                    </a:p>
                  </a:txBody>
                  <a:tcPr marT="45712" marB="45712"/>
                </a:tc>
              </a:tr>
              <a:tr h="0">
                <a:tc>
                  <a:txBody>
                    <a:bodyPr/>
                    <a:lstStyle/>
                    <a:p>
                      <a:r>
                        <a:rPr lang="en-US" sz="1400" dirty="0" smtClean="0"/>
                        <a:t>11-18-1138</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Ganesh </a:t>
                      </a:r>
                      <a:r>
                        <a:rPr lang="en-US" sz="1400" dirty="0" err="1" smtClean="0"/>
                        <a:t>Venkatesan</a:t>
                      </a:r>
                      <a:endParaRPr lang="en-US" sz="1400" dirty="0"/>
                    </a:p>
                  </a:txBody>
                  <a:tcPr marT="45712" marB="45712"/>
                </a:tc>
                <a:tc>
                  <a:txBody>
                    <a:bodyPr/>
                    <a:lstStyle/>
                    <a:p>
                      <a:r>
                        <a:rPr lang="en-US" sz="1400" dirty="0" smtClean="0"/>
                        <a:t>Ranging Availability Window – How is it established</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r>
              <a:tr h="0">
                <a:tc>
                  <a:txBody>
                    <a:bodyPr/>
                    <a:lstStyle/>
                    <a:p>
                      <a:r>
                        <a:rPr lang="en-US" sz="1400" dirty="0" smtClean="0"/>
                        <a:t>11-18-TBD</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Ganesh </a:t>
                      </a:r>
                      <a:r>
                        <a:rPr lang="en-US" sz="1400" dirty="0" err="1" smtClean="0"/>
                        <a:t>Venkatesan</a:t>
                      </a:r>
                      <a:endParaRPr lang="en-US" sz="1400" dirty="0" smtClean="0"/>
                    </a:p>
                  </a:txBody>
                  <a:tcPr marT="45712" marB="45712"/>
                </a:tc>
                <a:tc>
                  <a:txBody>
                    <a:bodyPr/>
                    <a:lstStyle/>
                    <a:p>
                      <a:r>
                        <a:rPr lang="en-US" sz="1400" dirty="0" smtClean="0"/>
                        <a:t>Amendment Text corresponding to submission 18-1138</a:t>
                      </a:r>
                      <a:endParaRPr lang="en-US" sz="1400" dirty="0"/>
                    </a:p>
                  </a:txBody>
                  <a:tcPr marT="45712" marB="45712"/>
                </a:tc>
                <a:tc>
                  <a:txBody>
                    <a:bodyPr/>
                    <a:lstStyle/>
                    <a:p>
                      <a:r>
                        <a:rPr lang="en-US" sz="1400" dirty="0" smtClean="0"/>
                        <a:t>Amendment text</a:t>
                      </a:r>
                      <a:endParaRPr lang="en-US" sz="1400" dirty="0"/>
                    </a:p>
                  </a:txBody>
                  <a:tcPr marT="45712" marB="45712"/>
                </a:tc>
              </a:tr>
              <a:tr h="0">
                <a:tc>
                  <a:txBody>
                    <a:bodyPr/>
                    <a:lstStyle/>
                    <a:p>
                      <a:pPr marL="0" algn="l" defTabSz="914400" rtl="0" eaLnBrk="1" latinLnBrk="0" hangingPunct="1"/>
                      <a:r>
                        <a:rPr lang="en-US" sz="1400" strike="noStrike" kern="1200" dirty="0" smtClean="0">
                          <a:solidFill>
                            <a:schemeClr val="dk1"/>
                          </a:solidFill>
                          <a:latin typeface="+mn-lt"/>
                          <a:ea typeface="+mn-ea"/>
                          <a:cs typeface="+mn-cs"/>
                        </a:rPr>
                        <a:t>11-18-1193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Das Dibakar</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noProof="0" dirty="0" err="1" smtClean="0">
                          <a:solidFill>
                            <a:schemeClr val="dk1"/>
                          </a:solidFill>
                          <a:latin typeface="+mn-lt"/>
                          <a:ea typeface="+mn-ea"/>
                          <a:cs typeface="+mn-cs"/>
                        </a:rPr>
                        <a:t>HEz</a:t>
                      </a:r>
                      <a:r>
                        <a:rPr lang="en-US" sz="1400" strike="noStrike" kern="1200" noProof="0" dirty="0" smtClean="0">
                          <a:solidFill>
                            <a:schemeClr val="dk1"/>
                          </a:solidFill>
                          <a:latin typeface="+mn-lt"/>
                          <a:ea typeface="+mn-ea"/>
                          <a:cs typeface="+mn-cs"/>
                        </a:rPr>
                        <a:t> Polling Frame format</a:t>
                      </a:r>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SFD</a:t>
                      </a:r>
                    </a:p>
                  </a:txBody>
                  <a:tcPr marT="45712" marB="45712"/>
                </a:tc>
              </a:tr>
              <a:tr h="0">
                <a:tc>
                  <a:txBody>
                    <a:bodyPr/>
                    <a:lstStyle/>
                    <a:p>
                      <a:r>
                        <a:rPr lang="en-US" sz="1400" dirty="0" smtClean="0"/>
                        <a:t>11-18-1265</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r>
                        <a:rPr lang="en-US" sz="1400" dirty="0" err="1" smtClean="0"/>
                        <a:t>HEz</a:t>
                      </a:r>
                      <a:r>
                        <a:rPr lang="en-US" sz="1400" dirty="0" smtClean="0"/>
                        <a:t> passive range measurement protocol amendment text </a:t>
                      </a:r>
                      <a:endParaRPr lang="en-US" sz="1400" dirty="0"/>
                    </a:p>
                  </a:txBody>
                  <a:tcPr marT="45712" marB="45712"/>
                </a:tc>
                <a:tc>
                  <a:txBody>
                    <a:bodyPr/>
                    <a:lstStyle/>
                    <a:p>
                      <a:r>
                        <a:rPr lang="en-US" sz="1400" dirty="0" smtClean="0"/>
                        <a:t>Amendment text</a:t>
                      </a:r>
                      <a:endParaRPr lang="en-US" sz="14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19</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532859620"/>
              </p:ext>
            </p:extLst>
          </p:nvPr>
        </p:nvGraphicFramePr>
        <p:xfrm>
          <a:off x="380206" y="1484784"/>
          <a:ext cx="8458200" cy="3462432"/>
        </p:xfrm>
        <a:graphic>
          <a:graphicData uri="http://schemas.openxmlformats.org/drawingml/2006/table">
            <a:tbl>
              <a:tblPr firstRow="1" bandRow="1">
                <a:tableStyleId>{21E4AEA4-8DFA-4A89-87EB-49C32662AFE0}</a:tableStyleId>
              </a:tblPr>
              <a:tblGrid>
                <a:gridCol w="1311474"/>
                <a:gridCol w="1512168"/>
                <a:gridCol w="3888432"/>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c>
                  <a:txBody>
                    <a:bodyPr/>
                    <a:lstStyle/>
                    <a:p>
                      <a:endParaRPr lang="en-US" sz="1600" dirty="0"/>
                    </a:p>
                  </a:txBody>
                  <a:tcPr marT="45712" marB="45712"/>
                </a:tc>
              </a:tr>
              <a:tr h="167632">
                <a:tc>
                  <a:txBody>
                    <a:bodyPr/>
                    <a:lstStyle/>
                    <a:p>
                      <a:endParaRPr lang="en-US" sz="1600" dirty="0"/>
                    </a:p>
                  </a:txBody>
                  <a:tcPr marT="45712" marB="45712"/>
                </a:tc>
                <a:tc>
                  <a:txBody>
                    <a:bodyPr/>
                    <a:lstStyle/>
                    <a:p>
                      <a:endParaRPr lang="en-US" sz="1600" dirty="0"/>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3840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0">
                <a:tc>
                  <a:txBody>
                    <a:bodyPr/>
                    <a:lstStyle/>
                    <a:p>
                      <a:endParaRPr lang="en-US" dirty="0"/>
                    </a:p>
                  </a:txBody>
                  <a:tcPr marT="45712" marB="45712"/>
                </a:tc>
                <a:tc>
                  <a:txBody>
                    <a:bodyPr/>
                    <a:lstStyle/>
                    <a:p>
                      <a:endParaRPr lang="en-US" dirty="0"/>
                    </a:p>
                  </a:txBody>
                  <a:tcPr marT="45712" marB="45712"/>
                </a:tc>
                <a:tc>
                  <a:txBody>
                    <a:bodyPr/>
                    <a:lstStyle/>
                    <a:p>
                      <a:endParaRPr lang="en-US" sz="1600" dirty="0"/>
                    </a:p>
                  </a:txBody>
                  <a:tcPr marT="45712" marB="45712"/>
                </a:tc>
                <a:tc>
                  <a:txBody>
                    <a:bodyPr/>
                    <a:lstStyle/>
                    <a:p>
                      <a:endParaRPr lang="en-US" sz="1600" dirty="0"/>
                    </a:p>
                  </a:txBody>
                  <a:tcPr marT="45712" marB="45712"/>
                </a:tc>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4135384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San Diego, California</a:t>
            </a:r>
          </a:p>
          <a:p>
            <a:pPr algn="ctr">
              <a:lnSpc>
                <a:spcPct val="90000"/>
              </a:lnSpc>
              <a:buFontTx/>
              <a:buNone/>
            </a:pPr>
            <a:r>
              <a:rPr lang="en-US" altLang="en-US" sz="4000" dirty="0" smtClean="0">
                <a:cs typeface="Times New Roman" panose="02020603050405020304" pitchFamily="18" charset="0"/>
              </a:rPr>
              <a:t>July 8</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- 13</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2018</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smtClean="0">
                <a:cs typeface="Times New Roman" panose="02020603050405020304" pitchFamily="18" charset="0"/>
              </a:rPr>
              <a:t>Technical </a:t>
            </a:r>
            <a:r>
              <a:rPr lang="en-US" altLang="en-US" sz="2000" dirty="0">
                <a:cs typeface="Times New Roman" panose="02020603050405020304" pitchFamily="18" charset="0"/>
              </a:rPr>
              <a:t>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a:t>
            </a:r>
            <a:r>
              <a:rPr lang="en-US" altLang="en-US" sz="1600" b="0" dirty="0">
                <a:cs typeface="Times New Roman" panose="02020603050405020304" pitchFamily="18" charset="0"/>
              </a:rPr>
              <a:t>(Google)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Process</a:t>
            </a:r>
            <a:endParaRPr lang="en-US" dirty="0"/>
          </a:p>
        </p:txBody>
      </p:sp>
      <p:sp>
        <p:nvSpPr>
          <p:cNvPr id="3" name="Content Placeholder 2"/>
          <p:cNvSpPr>
            <a:spLocks noGrp="1"/>
          </p:cNvSpPr>
          <p:nvPr>
            <p:ph idx="1"/>
          </p:nvPr>
        </p:nvSpPr>
        <p:spPr>
          <a:xfrm>
            <a:off x="685801" y="1751014"/>
            <a:ext cx="6766520" cy="4343400"/>
          </a:xfrm>
        </p:spPr>
        <p:txBody>
          <a:bodyPr/>
          <a:lstStyle/>
          <a:p>
            <a:pPr>
              <a:buFont typeface="Arial" panose="020B0604020202020204" pitchFamily="34" charset="0"/>
              <a:buChar char="•"/>
            </a:pPr>
            <a:r>
              <a:rPr lang="en-US" dirty="0" smtClean="0"/>
              <a:t>Technical material review order:</a:t>
            </a:r>
          </a:p>
          <a:p>
            <a:pPr lvl="1">
              <a:buFont typeface="Arial" panose="020B0604020202020204" pitchFamily="34" charset="0"/>
              <a:buChar char="•"/>
            </a:pPr>
            <a:r>
              <a:rPr lang="en-US" dirty="0" smtClean="0"/>
              <a:t>Review consider approval of SFD R15 as new SFD baseline doc.</a:t>
            </a:r>
          </a:p>
          <a:p>
            <a:pPr lvl="1">
              <a:buFont typeface="Arial" panose="020B0604020202020204" pitchFamily="34" charset="0"/>
              <a:buChar char="•"/>
            </a:pPr>
            <a:r>
              <a:rPr lang="en-US" dirty="0" smtClean="0"/>
              <a:t>Review IEEE P802.11az D0.4.</a:t>
            </a:r>
            <a:endParaRPr lang="en-US" dirty="0" smtClean="0"/>
          </a:p>
          <a:p>
            <a:pPr lvl="1">
              <a:buFont typeface="Arial" panose="020B0604020202020204" pitchFamily="34" charset="0"/>
              <a:buChar char="•"/>
            </a:pPr>
            <a:r>
              <a:rPr lang="en-US" dirty="0" smtClean="0"/>
              <a:t>Review </a:t>
            </a:r>
            <a:r>
              <a:rPr lang="en-US" dirty="0"/>
              <a:t>and consider adoption of SFD text.</a:t>
            </a:r>
          </a:p>
          <a:p>
            <a:pPr lvl="1">
              <a:buFont typeface="Arial" panose="020B0604020202020204" pitchFamily="34" charset="0"/>
              <a:buChar char="•"/>
            </a:pPr>
            <a:r>
              <a:rPr lang="en-US" dirty="0" smtClean="0"/>
              <a:t>Review and consider adoption of amendment draft text.</a:t>
            </a:r>
          </a:p>
          <a:p>
            <a:pPr lvl="1">
              <a:buFont typeface="Arial" panose="020B0604020202020204" pitchFamily="34" charset="0"/>
              <a:buChar char="•"/>
            </a:pPr>
            <a:r>
              <a:rPr lang="en-US" dirty="0" smtClean="0"/>
              <a:t>Technical submissions.</a:t>
            </a:r>
          </a:p>
          <a:p>
            <a:pPr marL="457200" lvl="1" indent="0"/>
            <a:endParaRPr lang="en-US" dirty="0" smtClean="0"/>
          </a:p>
          <a:p>
            <a:pPr marL="0" indent="0"/>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grpSp>
        <p:nvGrpSpPr>
          <p:cNvPr id="15" name="Group 14"/>
          <p:cNvGrpSpPr/>
          <p:nvPr/>
        </p:nvGrpSpPr>
        <p:grpSpPr>
          <a:xfrm>
            <a:off x="7740352" y="1916832"/>
            <a:ext cx="1008112" cy="1726756"/>
            <a:chOff x="7164288" y="2386457"/>
            <a:chExt cx="1008112" cy="1726756"/>
          </a:xfrm>
        </p:grpSpPr>
        <p:cxnSp>
          <p:nvCxnSpPr>
            <p:cNvPr id="8" name="Straight Arrow Connector 7"/>
            <p:cNvCxnSpPr>
              <a:stCxn id="10" idx="2"/>
              <a:endCxn id="11"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10" name="TextBox 9"/>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1" name="TextBox 10"/>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1497509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8134672"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a:t>
            </a:r>
            <a:r>
              <a:rPr lang="en-US" altLang="en-US" sz="2000" b="0" dirty="0" smtClean="0"/>
              <a:t>(9 </a:t>
            </a:r>
            <a:r>
              <a:rPr lang="en-US" altLang="en-US" sz="2000" b="0" dirty="0"/>
              <a:t>min)</a:t>
            </a:r>
          </a:p>
          <a:p>
            <a:pPr algn="just">
              <a:spcBef>
                <a:spcPct val="20000"/>
              </a:spcBef>
              <a:buFontTx/>
              <a:buChar char="•"/>
            </a:pPr>
            <a:r>
              <a:rPr lang="en-US" altLang="en-US" sz="2000" b="0" dirty="0"/>
              <a:t>Last call for Submission </a:t>
            </a:r>
            <a:r>
              <a:rPr lang="en-US" altLang="en-US" sz="2000" b="0" dirty="0" smtClean="0"/>
              <a:t>(5 </a:t>
            </a:r>
            <a:r>
              <a:rPr lang="en-US" altLang="en-US" sz="2000" b="0" dirty="0"/>
              <a:t>min)</a:t>
            </a:r>
          </a:p>
          <a:p>
            <a:pPr algn="just">
              <a:spcBef>
                <a:spcPct val="20000"/>
              </a:spcBef>
              <a:buFontTx/>
              <a:buChar char="•"/>
            </a:pPr>
            <a:r>
              <a:rPr lang="en-US" altLang="en-US" sz="2000" b="0" dirty="0" smtClean="0"/>
              <a:t>Agenda setting and presentation ordering for the week (25 </a:t>
            </a:r>
            <a:r>
              <a:rPr lang="en-US" altLang="en-US" sz="2000" b="0" dirty="0"/>
              <a:t>min)</a:t>
            </a:r>
          </a:p>
          <a:p>
            <a:pPr algn="just">
              <a:spcBef>
                <a:spcPct val="20000"/>
              </a:spcBef>
              <a:buFontTx/>
              <a:buChar char="•"/>
            </a:pPr>
            <a:r>
              <a:rPr lang="en-US" altLang="en-US" sz="2000" b="0" dirty="0" smtClean="0"/>
              <a:t>Consider previous </a:t>
            </a:r>
            <a:r>
              <a:rPr lang="en-US" altLang="en-US" sz="2000" b="0" dirty="0"/>
              <a:t>meeting </a:t>
            </a:r>
            <a:r>
              <a:rPr lang="en-US" altLang="en-US" sz="2000" b="0" dirty="0" smtClean="0"/>
              <a:t>minutes for approval (5 min)</a:t>
            </a:r>
          </a:p>
          <a:p>
            <a:pPr algn="just">
              <a:spcBef>
                <a:spcPct val="20000"/>
              </a:spcBef>
              <a:buFontTx/>
              <a:buChar char="•"/>
            </a:pPr>
            <a:r>
              <a:rPr lang="en-US" altLang="en-US" sz="2000" b="0" dirty="0" smtClean="0"/>
              <a:t>Consider previous </a:t>
            </a:r>
            <a:r>
              <a:rPr lang="en-US" altLang="en-US" sz="2000" b="0" dirty="0" err="1" smtClean="0"/>
              <a:t>telecons</a:t>
            </a:r>
            <a:r>
              <a:rPr lang="en-US" altLang="en-US" sz="2000" b="0" dirty="0" smtClean="0"/>
              <a:t> minutes for approval (5 min)</a:t>
            </a:r>
          </a:p>
          <a:p>
            <a:pPr algn="just">
              <a:spcBef>
                <a:spcPct val="20000"/>
              </a:spcBef>
              <a:buFontTx/>
              <a:buChar char="•"/>
            </a:pPr>
            <a:r>
              <a:rPr lang="en-US" altLang="en-US" sz="2000" b="0" dirty="0"/>
              <a:t>Review plans for the week in view of TG process towards the Nov. 2018 D1.0 publication and Initial WG ballot.</a:t>
            </a:r>
          </a:p>
          <a:p>
            <a:pPr algn="just">
              <a:spcBef>
                <a:spcPct val="20000"/>
              </a:spcBef>
              <a:buFontTx/>
              <a:buChar char="•"/>
            </a:pPr>
            <a:r>
              <a:rPr lang="en-US" altLang="en-US" sz="2000" b="0" dirty="0" smtClean="0"/>
              <a:t>Consider approval of a new SFD working draft (20 min)</a:t>
            </a:r>
          </a:p>
          <a:p>
            <a:pPr algn="just">
              <a:spcBef>
                <a:spcPct val="20000"/>
              </a:spcBef>
              <a:buFontTx/>
              <a:buChar char="•"/>
            </a:pPr>
            <a:r>
              <a:rPr lang="en-US" altLang="en-US" sz="2000" b="0" dirty="0" smtClean="0"/>
              <a:t>Consider </a:t>
            </a:r>
            <a:r>
              <a:rPr lang="en-US" altLang="en-US" sz="2000" b="0" dirty="0"/>
              <a:t>approval of new working draft amendment text ver. 0.3</a:t>
            </a:r>
            <a:r>
              <a:rPr lang="en-US" altLang="en-US" sz="2000" b="0" dirty="0" smtClean="0"/>
              <a:t>. (as needed – ~40min)</a:t>
            </a:r>
            <a:endParaRPr lang="en-US" altLang="en-US" sz="2000" b="0" dirty="0"/>
          </a:p>
          <a:p>
            <a:pPr algn="just">
              <a:spcBef>
                <a:spcPct val="20000"/>
              </a:spcBef>
              <a:buFontTx/>
              <a:buChar char="•"/>
            </a:pPr>
            <a:r>
              <a:rPr lang="en-US" altLang="en-US" sz="2000" b="0" dirty="0" smtClean="0"/>
              <a:t>Review submissions towards SFD text (</a:t>
            </a:r>
            <a:r>
              <a:rPr lang="en-US" altLang="en-US" sz="2000" b="0" dirty="0"/>
              <a:t>as time permits</a:t>
            </a:r>
            <a:r>
              <a:rPr lang="en-US" altLang="en-US" sz="2000" b="0" dirty="0" smtClean="0"/>
              <a:t>)</a:t>
            </a: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23</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1153488535"/>
              </p:ext>
            </p:extLst>
          </p:nvPr>
        </p:nvGraphicFramePr>
        <p:xfrm>
          <a:off x="288826" y="1507333"/>
          <a:ext cx="8640960" cy="3505096"/>
        </p:xfrm>
        <a:graphic>
          <a:graphicData uri="http://schemas.openxmlformats.org/drawingml/2006/table">
            <a:tbl>
              <a:tblPr firstRow="1" bandRow="1">
                <a:tableStyleId>{21E4AEA4-8DFA-4A89-87EB-49C32662AFE0}</a:tableStyleId>
              </a:tblPr>
              <a:tblGrid>
                <a:gridCol w="1546870"/>
                <a:gridCol w="1944216"/>
                <a:gridCol w="2376264"/>
                <a:gridCol w="1739650"/>
                <a:gridCol w="103396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11-18-0982</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May</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35 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11-18-0926</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Ganesh </a:t>
                      </a:r>
                      <a:r>
                        <a:rPr lang="en-US" sz="1600" strike="noStrike" kern="1200" dirty="0" err="1" smtClean="0">
                          <a:solidFill>
                            <a:schemeClr val="dk1"/>
                          </a:solidFill>
                          <a:latin typeface="+mn-lt"/>
                          <a:ea typeface="+mn-ea"/>
                          <a:cs typeface="+mn-cs"/>
                        </a:rPr>
                        <a:t>Venkatesan</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May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365752">
                <a:tc>
                  <a:txBody>
                    <a:bodyPr/>
                    <a:lstStyle/>
                    <a:p>
                      <a:r>
                        <a:rPr lang="en-US" sz="1600" strike="noStrike" kern="1200" dirty="0" smtClean="0">
                          <a:solidFill>
                            <a:schemeClr val="dk1"/>
                          </a:solidFill>
                          <a:latin typeface="+mn-lt"/>
                          <a:ea typeface="+mn-ea"/>
                          <a:cs typeface="+mn-cs"/>
                        </a:rPr>
                        <a:t>11-18-0TBD</a:t>
                      </a:r>
                      <a:endParaRPr lang="en-US" sz="1600" strike="noStrike" kern="1200" dirty="0">
                        <a:solidFill>
                          <a:schemeClr val="dk1"/>
                        </a:solidFill>
                        <a:latin typeface="+mn-lt"/>
                        <a:ea typeface="+mn-ea"/>
                        <a:cs typeface="+mn-cs"/>
                      </a:endParaRPr>
                    </a:p>
                  </a:txBody>
                  <a:tcPr marT="45712" marB="45712"/>
                </a:tc>
                <a:tc>
                  <a:txBody>
                    <a:bodyPr/>
                    <a:lstStyle/>
                    <a:p>
                      <a:r>
                        <a:rPr lang="en-US" sz="1600" strike="noStrike" kern="1200" dirty="0" smtClean="0">
                          <a:solidFill>
                            <a:schemeClr val="dk1"/>
                          </a:solidFill>
                          <a:latin typeface="+mn-lt"/>
                          <a:ea typeface="+mn-ea"/>
                          <a:cs typeface="+mn-cs"/>
                        </a:rPr>
                        <a:t>TBD</a:t>
                      </a:r>
                      <a:endParaRPr lang="en-US" sz="1600" strike="noStrike" kern="1200" dirty="0">
                        <a:solidFill>
                          <a:schemeClr val="dk1"/>
                        </a:solidFill>
                        <a:latin typeface="+mn-lt"/>
                        <a:ea typeface="+mn-ea"/>
                        <a:cs typeface="+mn-cs"/>
                      </a:endParaRPr>
                    </a:p>
                  </a:txBody>
                  <a:tcPr marT="45712" marB="45712"/>
                </a:tc>
                <a:tc>
                  <a:txBody>
                    <a:bodyPr/>
                    <a:lstStyle/>
                    <a:p>
                      <a:r>
                        <a:rPr lang="en-US" sz="1600" strike="noStrike" kern="1200" dirty="0" smtClean="0">
                          <a:solidFill>
                            <a:schemeClr val="dk1"/>
                          </a:solidFill>
                          <a:latin typeface="+mn-lt"/>
                          <a:ea typeface="+mn-ea"/>
                          <a:cs typeface="+mn-cs"/>
                        </a:rPr>
                        <a:t>June 13th </a:t>
                      </a:r>
                      <a:r>
                        <a:rPr lang="en-US" sz="1600" strike="noStrike" kern="1200" dirty="0" err="1" smtClean="0">
                          <a:solidFill>
                            <a:schemeClr val="dk1"/>
                          </a:solidFill>
                          <a:latin typeface="+mn-lt"/>
                          <a:ea typeface="+mn-ea"/>
                          <a:cs typeface="+mn-cs"/>
                        </a:rPr>
                        <a:t>telecon</a:t>
                      </a:r>
                      <a:r>
                        <a:rPr lang="en-US" sz="1600" strike="noStrike" kern="1200" dirty="0" smtClean="0">
                          <a:solidFill>
                            <a:schemeClr val="dk1"/>
                          </a:solidFill>
                          <a:latin typeface="+mn-lt"/>
                          <a:ea typeface="+mn-ea"/>
                          <a:cs typeface="+mn-cs"/>
                        </a:rPr>
                        <a:t> minutes</a:t>
                      </a:r>
                      <a:endParaRPr lang="en-US" sz="16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p>
                      <a:endParaRPr lang="en-US" sz="1600" strike="noStrike" kern="1200" dirty="0">
                        <a:solidFill>
                          <a:schemeClr val="dk1"/>
                        </a:solidFill>
                        <a:latin typeface="+mn-lt"/>
                        <a:ea typeface="+mn-ea"/>
                        <a:cs typeface="+mn-cs"/>
                      </a:endParaRPr>
                    </a:p>
                  </a:txBody>
                  <a:tcPr marT="45712" marB="45712"/>
                </a:tc>
                <a:tc>
                  <a:txBody>
                    <a:bodyPr/>
                    <a:lstStyle/>
                    <a:p>
                      <a:r>
                        <a:rPr lang="en-US" sz="1600" strike="noStrike" kern="1200" dirty="0" smtClean="0">
                          <a:solidFill>
                            <a:schemeClr val="dk1"/>
                          </a:solidFill>
                          <a:latin typeface="+mn-lt"/>
                          <a:ea typeface="+mn-ea"/>
                          <a:cs typeface="+mn-cs"/>
                        </a:rPr>
                        <a:t>5min</a:t>
                      </a:r>
                      <a:endParaRPr lang="en-US" sz="1600" strike="noStrike" kern="1200" dirty="0">
                        <a:solidFill>
                          <a:schemeClr val="dk1"/>
                        </a:solidFill>
                        <a:latin typeface="+mn-lt"/>
                        <a:ea typeface="+mn-ea"/>
                        <a:cs typeface="+mn-cs"/>
                      </a:endParaRPr>
                    </a:p>
                  </a:txBody>
                  <a:tcPr marT="45712" marB="45712"/>
                </a:tc>
              </a:tr>
              <a:tr h="365752">
                <a:tc>
                  <a:txBody>
                    <a:bodyPr/>
                    <a:lstStyle/>
                    <a:p>
                      <a:r>
                        <a:rPr lang="en-US" sz="1600" strike="noStrike" kern="1200" dirty="0" smtClean="0">
                          <a:solidFill>
                            <a:schemeClr val="dk1"/>
                          </a:solidFill>
                          <a:latin typeface="+mn-lt"/>
                          <a:ea typeface="+mn-ea"/>
                          <a:cs typeface="+mn-cs"/>
                        </a:rPr>
                        <a:t>11-17-462</a:t>
                      </a:r>
                      <a:endParaRPr lang="en-US" sz="1600" strike="noStrike" kern="1200" dirty="0">
                        <a:solidFill>
                          <a:schemeClr val="dk1"/>
                        </a:solidFill>
                        <a:latin typeface="+mn-lt"/>
                        <a:ea typeface="+mn-ea"/>
                        <a:cs typeface="+mn-cs"/>
                      </a:endParaRPr>
                    </a:p>
                  </a:txBody>
                  <a:tcPr marT="45712" marB="45712"/>
                </a:tc>
                <a:tc>
                  <a:txBody>
                    <a:bodyPr/>
                    <a:lstStyle/>
                    <a:p>
                      <a:r>
                        <a:rPr lang="en-US" sz="1600" strike="noStrike" kern="1200" dirty="0" smtClean="0">
                          <a:solidFill>
                            <a:schemeClr val="dk1"/>
                          </a:solidFill>
                          <a:latin typeface="+mn-lt"/>
                          <a:ea typeface="+mn-ea"/>
                          <a:cs typeface="+mn-cs"/>
                        </a:rPr>
                        <a:t>Chao Chun Wang</a:t>
                      </a:r>
                      <a:endParaRPr lang="en-US" sz="1600" strike="noStrike" kern="1200" dirty="0">
                        <a:solidFill>
                          <a:schemeClr val="dk1"/>
                        </a:solidFill>
                        <a:latin typeface="+mn-lt"/>
                        <a:ea typeface="+mn-ea"/>
                        <a:cs typeface="+mn-cs"/>
                      </a:endParaRPr>
                    </a:p>
                  </a:txBody>
                  <a:tcPr marT="45712" marB="45712"/>
                </a:tc>
                <a:tc>
                  <a:txBody>
                    <a:bodyPr/>
                    <a:lstStyle/>
                    <a:p>
                      <a:r>
                        <a:rPr lang="en-US" sz="1600" strike="noStrike" kern="1200" dirty="0" smtClean="0">
                          <a:solidFill>
                            <a:schemeClr val="dk1"/>
                          </a:solidFill>
                          <a:latin typeface="+mn-lt"/>
                          <a:ea typeface="+mn-ea"/>
                          <a:cs typeface="+mn-cs"/>
                        </a:rPr>
                        <a:t>Spec Frame Work R15</a:t>
                      </a:r>
                      <a:endParaRPr lang="en-US" sz="1600" strike="noStrike" kern="1200" dirty="0">
                        <a:solidFill>
                          <a:schemeClr val="dk1"/>
                        </a:solidFill>
                        <a:latin typeface="+mn-lt"/>
                        <a:ea typeface="+mn-ea"/>
                        <a:cs typeface="+mn-cs"/>
                      </a:endParaRPr>
                    </a:p>
                  </a:txBody>
                  <a:tcPr marT="45712" marB="45712"/>
                </a:tc>
                <a:tc>
                  <a:txBody>
                    <a:bodyPr/>
                    <a:lstStyle/>
                    <a:p>
                      <a:r>
                        <a:rPr lang="en-US" sz="1600" strike="noStrike" kern="1200" dirty="0" smtClean="0">
                          <a:solidFill>
                            <a:schemeClr val="dk1"/>
                          </a:solidFill>
                          <a:latin typeface="+mn-lt"/>
                          <a:ea typeface="+mn-ea"/>
                          <a:cs typeface="+mn-cs"/>
                        </a:rPr>
                        <a:t>SFD baseline</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20</a:t>
                      </a:r>
                      <a:r>
                        <a:rPr lang="en-US" sz="1600" baseline="0" dirty="0" smtClean="0"/>
                        <a:t> min</a:t>
                      </a:r>
                      <a:endParaRPr lang="en-US" sz="1600" dirty="0"/>
                    </a:p>
                  </a:txBody>
                  <a:tcPr marT="45712" marB="45712"/>
                </a:tc>
              </a:tr>
              <a:tr h="365752">
                <a:tc>
                  <a:txBody>
                    <a:bodyPr/>
                    <a:lstStyle/>
                    <a:p>
                      <a:r>
                        <a:rPr lang="en-US" sz="1600" strike="noStrike" kern="1200" dirty="0" smtClean="0">
                          <a:solidFill>
                            <a:schemeClr val="dk1"/>
                          </a:solidFill>
                          <a:latin typeface="+mn-lt"/>
                          <a:ea typeface="+mn-ea"/>
                          <a:cs typeface="+mn-cs"/>
                        </a:rPr>
                        <a:t>Draft P802.11az_D0.3</a:t>
                      </a:r>
                      <a:endParaRPr lang="en-US" sz="1600" strike="noStrike" kern="1200" dirty="0">
                        <a:solidFill>
                          <a:schemeClr val="dk1"/>
                        </a:solidFill>
                        <a:latin typeface="+mn-lt"/>
                        <a:ea typeface="+mn-ea"/>
                        <a:cs typeface="+mn-cs"/>
                      </a:endParaRPr>
                    </a:p>
                  </a:txBody>
                  <a:tcPr marT="45712" marB="45712"/>
                </a:tc>
                <a:tc>
                  <a:txBody>
                    <a:bodyPr/>
                    <a:lstStyle/>
                    <a:p>
                      <a:r>
                        <a:rPr lang="en-US" sz="1600" strike="noStrike" kern="1200" dirty="0" smtClean="0">
                          <a:solidFill>
                            <a:schemeClr val="dk1"/>
                          </a:solidFill>
                          <a:latin typeface="+mn-lt"/>
                          <a:ea typeface="+mn-ea"/>
                          <a:cs typeface="+mn-cs"/>
                        </a:rPr>
                        <a:t>Chao Chun Wang</a:t>
                      </a:r>
                      <a:endParaRPr lang="en-US" sz="1600" strike="noStrike" kern="1200" dirty="0">
                        <a:solidFill>
                          <a:schemeClr val="dk1"/>
                        </a:solidFill>
                        <a:latin typeface="+mn-lt"/>
                        <a:ea typeface="+mn-ea"/>
                        <a:cs typeface="+mn-cs"/>
                      </a:endParaRPr>
                    </a:p>
                  </a:txBody>
                  <a:tcPr marT="45712" marB="45712"/>
                </a:tc>
                <a:tc>
                  <a:txBody>
                    <a:bodyPr/>
                    <a:lstStyle/>
                    <a:p>
                      <a:r>
                        <a:rPr lang="en-US" sz="1600" strike="noStrike" kern="1200" dirty="0" smtClean="0">
                          <a:solidFill>
                            <a:schemeClr val="dk1"/>
                          </a:solidFill>
                          <a:latin typeface="+mn-lt"/>
                          <a:ea typeface="+mn-ea"/>
                          <a:cs typeface="+mn-cs"/>
                        </a:rPr>
                        <a:t>Draft 0.3 for </a:t>
                      </a:r>
                      <a:endParaRPr lang="en-US" sz="1600" strike="noStrike" kern="1200" dirty="0">
                        <a:solidFill>
                          <a:schemeClr val="dk1"/>
                        </a:solidFill>
                        <a:latin typeface="+mn-lt"/>
                        <a:ea typeface="+mn-ea"/>
                        <a:cs typeface="+mn-cs"/>
                      </a:endParaRPr>
                    </a:p>
                  </a:txBody>
                  <a:tcPr marT="45712" marB="45712"/>
                </a:tc>
                <a:tc>
                  <a:txBody>
                    <a:bodyPr/>
                    <a:lstStyle/>
                    <a:p>
                      <a:r>
                        <a:rPr lang="en-US" sz="1600" strike="noStrike" kern="1200" dirty="0" smtClean="0">
                          <a:solidFill>
                            <a:schemeClr val="dk1"/>
                          </a:solidFill>
                          <a:latin typeface="+mn-lt"/>
                          <a:ea typeface="+mn-ea"/>
                          <a:cs typeface="+mn-cs"/>
                        </a:rPr>
                        <a:t>Amendment text</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40</a:t>
                      </a:r>
                      <a:r>
                        <a:rPr lang="en-US" sz="1600" baseline="0" dirty="0" smtClean="0"/>
                        <a:t> min</a:t>
                      </a:r>
                      <a:endParaRPr lang="en-US" sz="1600" dirty="0"/>
                    </a:p>
                  </a:txBody>
                  <a:tcPr marT="45712" marB="45712"/>
                </a:tc>
              </a:tr>
              <a:tr h="365752">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r>
              <a:tr h="365752">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11-18/0926 “</a:t>
            </a:r>
            <a:r>
              <a:rPr lang="en-US" dirty="0"/>
              <a:t>meeting minutes May 2018</a:t>
            </a:r>
            <a:r>
              <a:rPr lang="en-US" b="0" dirty="0" smtClean="0"/>
              <a:t>” </a:t>
            </a:r>
            <a:r>
              <a:rPr lang="en-US" b="0" dirty="0"/>
              <a:t>posted to Mentor </a:t>
            </a:r>
            <a:r>
              <a:rPr lang="en-US" b="0" dirty="0" smtClean="0"/>
              <a:t>on May 22</a:t>
            </a:r>
            <a:r>
              <a:rPr lang="en-US" b="0" baseline="30000" dirty="0" smtClean="0"/>
              <a:t>nd</a:t>
            </a:r>
            <a:r>
              <a:rPr lang="en-US" b="0" dirty="0" smtClean="0"/>
              <a:t> 2018.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11-18/0926 r0 as </a:t>
            </a:r>
            <a:r>
              <a:rPr lang="en-US" b="0" dirty="0" err="1" smtClean="0"/>
              <a:t>TGaz</a:t>
            </a:r>
            <a:r>
              <a:rPr lang="en-US" b="0" dirty="0" smtClean="0"/>
              <a:t> </a:t>
            </a:r>
            <a:r>
              <a:rPr lang="en-US" b="0" dirty="0"/>
              <a:t>meeting minutes for the </a:t>
            </a:r>
            <a:r>
              <a:rPr lang="en-US" b="0" dirty="0" smtClean="0"/>
              <a:t>May meeting</a:t>
            </a:r>
            <a:r>
              <a:rPr lang="en-US" b="0" dirty="0"/>
              <a:t>. </a:t>
            </a:r>
          </a:p>
          <a:p>
            <a:r>
              <a:rPr lang="en-US" b="0" dirty="0" smtClean="0"/>
              <a:t>Moved by:</a:t>
            </a:r>
            <a:endParaRPr lang="en-US" b="0" dirty="0"/>
          </a:p>
          <a:p>
            <a:r>
              <a:rPr lang="en-US" b="0" dirty="0"/>
              <a:t>Seconded </a:t>
            </a:r>
            <a:r>
              <a:rPr lang="en-US" b="0" dirty="0" smtClean="0"/>
              <a:t>by:</a:t>
            </a:r>
          </a:p>
          <a:p>
            <a:r>
              <a:rPr lang="en-US" b="0" dirty="0" smtClean="0"/>
              <a:t>Results </a:t>
            </a:r>
            <a:r>
              <a:rPr lang="en-US" b="0" dirty="0"/>
              <a:t>(Y/N/A</a:t>
            </a:r>
            <a:r>
              <a:rPr lang="en-US" b="0" dirty="0" smtClean="0"/>
              <a:t>):</a:t>
            </a:r>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a:t>
            </a:r>
            <a:r>
              <a:rPr lang="en-US" altLang="en-US" b="0" dirty="0" err="1" smtClean="0"/>
              <a:t>telecon</a:t>
            </a:r>
            <a:r>
              <a:rPr lang="en-US" altLang="en-US" b="0" dirty="0" smtClean="0"/>
              <a:t>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11-18/TBD  “</a:t>
            </a:r>
            <a:r>
              <a:rPr lang="en-US" b="0" dirty="0" err="1" smtClean="0"/>
              <a:t>TGaz</a:t>
            </a:r>
            <a:r>
              <a:rPr lang="en-US" b="0" dirty="0" smtClean="0"/>
              <a:t> June 13</a:t>
            </a:r>
            <a:r>
              <a:rPr lang="en-US" b="0" baseline="30000" dirty="0" smtClean="0"/>
              <a:t>th</a:t>
            </a:r>
            <a:r>
              <a:rPr lang="en-US" b="0" dirty="0" smtClean="0"/>
              <a:t> </a:t>
            </a:r>
            <a:r>
              <a:rPr lang="en-US" b="0" dirty="0" err="1" smtClean="0"/>
              <a:t>Telecon</a:t>
            </a:r>
            <a:r>
              <a:rPr lang="en-US" b="0" dirty="0" smtClean="0"/>
              <a:t> minutes” </a:t>
            </a:r>
            <a:r>
              <a:rPr lang="en-US" b="0" dirty="0"/>
              <a:t>posted to Mentor </a:t>
            </a:r>
            <a:r>
              <a:rPr lang="en-US" b="0" dirty="0" smtClean="0"/>
              <a:t>on TBD 2018.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11-18/0TBD r0 as </a:t>
            </a:r>
            <a:r>
              <a:rPr lang="en-US" b="0" dirty="0" err="1" smtClean="0"/>
              <a:t>TGaz</a:t>
            </a:r>
            <a:r>
              <a:rPr lang="en-US" b="0" dirty="0" smtClean="0"/>
              <a:t> </a:t>
            </a:r>
            <a:r>
              <a:rPr lang="en-US" b="0" dirty="0"/>
              <a:t>meeting minutes for the </a:t>
            </a:r>
            <a:r>
              <a:rPr lang="en-US" b="0" dirty="0" smtClean="0"/>
              <a:t>June 13</a:t>
            </a:r>
            <a:r>
              <a:rPr lang="en-US" b="0" baseline="30000" dirty="0" smtClean="0"/>
              <a:t>th</a:t>
            </a:r>
            <a:r>
              <a:rPr lang="en-US" b="0" dirty="0" smtClean="0"/>
              <a:t> </a:t>
            </a:r>
            <a:r>
              <a:rPr lang="en-US" b="0" dirty="0" err="1" smtClean="0"/>
              <a:t>telecon</a:t>
            </a:r>
            <a:r>
              <a:rPr lang="en-US" b="0" dirty="0"/>
              <a:t>.</a:t>
            </a:r>
          </a:p>
          <a:p>
            <a:r>
              <a:rPr lang="en-US" b="0" dirty="0" smtClean="0"/>
              <a:t>Moved by:</a:t>
            </a:r>
            <a:endParaRPr lang="en-US" b="0" dirty="0"/>
          </a:p>
          <a:p>
            <a:r>
              <a:rPr lang="en-US" b="0" dirty="0"/>
              <a:t>Seconded </a:t>
            </a:r>
            <a:r>
              <a:rPr lang="en-US" b="0" dirty="0" smtClean="0"/>
              <a:t>by:</a:t>
            </a:r>
          </a:p>
          <a:p>
            <a:r>
              <a:rPr lang="en-US" b="0" dirty="0" smtClean="0"/>
              <a:t>Results </a:t>
            </a:r>
            <a:r>
              <a:rPr lang="en-US" b="0" dirty="0"/>
              <a:t>(Y/N/A</a:t>
            </a:r>
            <a:r>
              <a:rPr lang="en-US" b="0" dirty="0" smtClean="0"/>
              <a:t>):</a:t>
            </a:r>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7866297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85800" y="685800"/>
            <a:ext cx="7772400" cy="511175"/>
          </a:xfrm>
        </p:spPr>
        <p:txBody>
          <a:bodyPr/>
          <a:lstStyle/>
          <a:p>
            <a:r>
              <a:rPr lang="en-US" altLang="en-US" dirty="0" err="1" smtClean="0"/>
              <a:t>TGaz</a:t>
            </a:r>
            <a:r>
              <a:rPr lang="en-US" altLang="en-US" dirty="0" smtClean="0"/>
              <a:t> Approved Plan</a:t>
            </a:r>
          </a:p>
        </p:txBody>
      </p:sp>
      <p:sp>
        <p:nvSpPr>
          <p:cNvPr id="22531" name="Content Placeholder 2"/>
          <p:cNvSpPr>
            <a:spLocks noGrp="1"/>
          </p:cNvSpPr>
          <p:nvPr>
            <p:ph idx="1"/>
          </p:nvPr>
        </p:nvSpPr>
        <p:spPr>
          <a:xfrm>
            <a:off x="685800" y="1557338"/>
            <a:ext cx="7772400" cy="4538662"/>
          </a:xfrm>
        </p:spPr>
        <p:txBody>
          <a:bodyPr/>
          <a:lstStyle/>
          <a:p>
            <a:pPr>
              <a:buFont typeface="Arial" panose="020B0604020202020204" pitchFamily="34" charset="0"/>
              <a:buChar char="•"/>
            </a:pPr>
            <a:r>
              <a:rPr lang="en-US" altLang="en-US" sz="2200" b="0" dirty="0" smtClean="0"/>
              <a:t>Review/verify draft meets the 802.11 style guide (missing parts, naming conventions, normative and descriptive sections). </a:t>
            </a:r>
          </a:p>
          <a:p>
            <a:pPr>
              <a:buFont typeface="Arial" panose="020B0604020202020204" pitchFamily="34" charset="0"/>
              <a:buChar char="•"/>
            </a:pPr>
            <a:r>
              <a:rPr lang="en-US" altLang="en-US" sz="2200" b="0" dirty="0" smtClean="0"/>
              <a:t>Freeze SFD and perform internal comment collection coming out of July 2018 meeting.</a:t>
            </a:r>
          </a:p>
          <a:p>
            <a:pPr>
              <a:buFont typeface="Arial" panose="020B0604020202020204" pitchFamily="34" charset="0"/>
              <a:buChar char="•"/>
            </a:pPr>
            <a:r>
              <a:rPr lang="en-US" altLang="en-US" sz="2200" b="0" dirty="0" smtClean="0"/>
              <a:t>Perform internal comment resolution during the Sep. and possibly Nov. meeting (reject any remaining comments).</a:t>
            </a:r>
          </a:p>
          <a:p>
            <a:pPr>
              <a:buFont typeface="Arial" panose="020B0604020202020204" pitchFamily="34" charset="0"/>
              <a:buChar char="•"/>
            </a:pPr>
            <a:r>
              <a:rPr lang="en-US" altLang="en-US" sz="2200" b="0" dirty="0" smtClean="0"/>
              <a:t>Go to Initial WG ballot coming out of Nov. 2018.</a:t>
            </a:r>
          </a:p>
        </p:txBody>
      </p:sp>
      <p:sp>
        <p:nvSpPr>
          <p:cNvPr id="22532" name="Footer Placeholder 3"/>
          <p:cNvSpPr>
            <a:spLocks noGrp="1"/>
          </p:cNvSpPr>
          <p:nvPr>
            <p:ph type="ftr" sz="quarter" idx="4294967295"/>
          </p:nvPr>
        </p:nvSpPr>
        <p:spPr>
          <a:xfrm>
            <a:off x="6445250" y="6475413"/>
            <a:ext cx="2098675" cy="184150"/>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Jonathan Segev, Intel Corporation</a:t>
            </a:r>
          </a:p>
        </p:txBody>
      </p:sp>
      <p:sp>
        <p:nvSpPr>
          <p:cNvPr id="22533" name="Slide Number Placeholder 4"/>
          <p:cNvSpPr>
            <a:spLocks noGrp="1"/>
          </p:cNvSpPr>
          <p:nvPr>
            <p:ph type="sldNum" sz="quarter" idx="4294967295"/>
          </p:nvPr>
        </p:nvSpPr>
        <p:spPr>
          <a:xfrm>
            <a:off x="4344988" y="6475413"/>
            <a:ext cx="530225" cy="182562"/>
          </a:xfrm>
          <a:prstGeom prst="rect">
            <a:avLst/>
          </a:prstGeom>
          <a:noFill/>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smtClean="0"/>
              <a:t>Slide </a:t>
            </a:r>
            <a:fld id="{224A7A3A-C20F-47DE-83BB-5698FE5BA420}" type="slidenum">
              <a:rPr lang="en-GB" altLang="en-US" sz="1200" b="0" smtClean="0"/>
              <a:pPr>
                <a:spcBef>
                  <a:spcPct val="0"/>
                </a:spcBef>
                <a:buFontTx/>
                <a:buNone/>
              </a:pPr>
              <a:t>26</a:t>
            </a:fld>
            <a:endParaRPr lang="en-GB" altLang="en-US" sz="1200" b="0" smtClean="0"/>
          </a:p>
        </p:txBody>
      </p:sp>
      <p:sp>
        <p:nvSpPr>
          <p:cNvPr id="2" name="Date Placeholder 1"/>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3317586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63450"/>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5754649" y="2476795"/>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4969066" y="2504890"/>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103346" y="2259562"/>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68" name="Text Box 24"/>
          <p:cNvSpPr txBox="1">
            <a:spLocks noChangeArrowheads="1"/>
          </p:cNvSpPr>
          <p:nvPr/>
        </p:nvSpPr>
        <p:spPr bwMode="auto">
          <a:xfrm>
            <a:off x="3995936" y="2463726"/>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4112814" y="2260511"/>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43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94" name="Text Box 24"/>
          <p:cNvSpPr txBox="1">
            <a:spLocks noChangeArrowheads="1"/>
          </p:cNvSpPr>
          <p:nvPr/>
        </p:nvSpPr>
        <p:spPr bwMode="auto">
          <a:xfrm>
            <a:off x="4508075" y="2451979"/>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95" name="Isosceles Triangle 94"/>
          <p:cNvSpPr>
            <a:spLocks noChangeArrowheads="1"/>
          </p:cNvSpPr>
          <p:nvPr/>
        </p:nvSpPr>
        <p:spPr bwMode="auto">
          <a:xfrm>
            <a:off x="4711277" y="2267130"/>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a:off x="4752036" y="226588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7" name="Text Box 24"/>
          <p:cNvSpPr txBox="1">
            <a:spLocks noChangeArrowheads="1"/>
          </p:cNvSpPr>
          <p:nvPr/>
        </p:nvSpPr>
        <p:spPr bwMode="auto">
          <a:xfrm>
            <a:off x="4442008" y="2219847"/>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98" name="Straight Connector 97"/>
          <p:cNvCxnSpPr/>
          <p:nvPr/>
        </p:nvCxnSpPr>
        <p:spPr bwMode="auto">
          <a:xfrm>
            <a:off x="3178592" y="3236877"/>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Connector 98"/>
          <p:cNvCxnSpPr/>
          <p:nvPr/>
        </p:nvCxnSpPr>
        <p:spPr bwMode="auto">
          <a:xfrm>
            <a:off x="2521867" y="5197573"/>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Isosceles Triangle 99"/>
          <p:cNvSpPr>
            <a:spLocks noChangeArrowheads="1"/>
          </p:cNvSpPr>
          <p:nvPr/>
        </p:nvSpPr>
        <p:spPr bwMode="auto">
          <a:xfrm>
            <a:off x="5146951" y="225515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4"/>
          <p:cNvSpPr txBox="1">
            <a:spLocks noChangeArrowheads="1"/>
          </p:cNvSpPr>
          <p:nvPr/>
        </p:nvSpPr>
        <p:spPr bwMode="auto">
          <a:xfrm>
            <a:off x="5220187" y="2235384"/>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99524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Plans Towards D1.0 Approval</a:t>
            </a:r>
            <a:endParaRPr lang="en-US" dirty="0"/>
          </a:p>
        </p:txBody>
      </p:sp>
      <p:sp>
        <p:nvSpPr>
          <p:cNvPr id="3" name="Content Placeholder 2"/>
          <p:cNvSpPr>
            <a:spLocks noGrp="1"/>
          </p:cNvSpPr>
          <p:nvPr>
            <p:ph idx="1"/>
          </p:nvPr>
        </p:nvSpPr>
        <p:spPr/>
        <p:txBody>
          <a:bodyPr/>
          <a:lstStyle/>
          <a:p>
            <a:r>
              <a:rPr lang="en-US" dirty="0" smtClean="0"/>
              <a:t>Motion </a:t>
            </a:r>
          </a:p>
          <a:p>
            <a:r>
              <a:rPr lang="en-US" dirty="0" smtClean="0"/>
              <a:t>We commit to the process depicted in slide 40 of submission 11-18/0596r04.</a:t>
            </a:r>
          </a:p>
          <a:p>
            <a:endParaRPr lang="en-US" dirty="0" smtClean="0"/>
          </a:p>
          <a:p>
            <a:r>
              <a:rPr lang="en-US" dirty="0" smtClean="0"/>
              <a:t>Moved: </a:t>
            </a:r>
            <a:r>
              <a:rPr lang="en-US" b="0" dirty="0" smtClean="0"/>
              <a:t>Assaf Kasher</a:t>
            </a:r>
          </a:p>
          <a:p>
            <a:r>
              <a:rPr lang="en-US" dirty="0" smtClean="0"/>
              <a:t>Second: </a:t>
            </a:r>
            <a:r>
              <a:rPr lang="en-US" b="0" dirty="0" err="1" smtClean="0"/>
              <a:t>Chitto</a:t>
            </a:r>
            <a:r>
              <a:rPr lang="en-US" b="0" dirty="0" smtClean="0"/>
              <a:t> Ghosh</a:t>
            </a:r>
          </a:p>
          <a:p>
            <a:r>
              <a:rPr lang="en-US" dirty="0" smtClean="0"/>
              <a:t>Results</a:t>
            </a:r>
            <a:r>
              <a:rPr lang="en-US" b="0" dirty="0"/>
              <a:t> </a:t>
            </a:r>
            <a:r>
              <a:rPr lang="en-US" b="0" dirty="0" smtClean="0"/>
              <a:t>(Y/N/A): 15/0/0</a:t>
            </a:r>
          </a:p>
          <a:p>
            <a:r>
              <a:rPr lang="en-US" b="0" dirty="0" smtClean="0"/>
              <a:t>Motion passes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9689686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SFD Working Draft Approval</a:t>
            </a:r>
          </a:p>
        </p:txBody>
      </p:sp>
      <p:sp>
        <p:nvSpPr>
          <p:cNvPr id="3" name="Content Placeholder 2"/>
          <p:cNvSpPr>
            <a:spLocks noGrp="1"/>
          </p:cNvSpPr>
          <p:nvPr>
            <p:ph idx="1"/>
          </p:nvPr>
        </p:nvSpPr>
        <p:spPr/>
        <p:txBody>
          <a:bodyPr/>
          <a:lstStyle/>
          <a:p>
            <a:r>
              <a:rPr lang="en-US" dirty="0"/>
              <a:t>Motion:</a:t>
            </a:r>
          </a:p>
          <a:p>
            <a:pPr marL="0" indent="0"/>
            <a:r>
              <a:rPr lang="en-GB" b="0" dirty="0"/>
              <a:t>Move to adopt document </a:t>
            </a:r>
            <a:r>
              <a:rPr lang="en-GB" b="0" dirty="0" smtClean="0"/>
              <a:t>11-17-462r15 (?) as </a:t>
            </a:r>
            <a:r>
              <a:rPr lang="en-GB" b="0" dirty="0" err="1"/>
              <a:t>TGaz</a:t>
            </a:r>
            <a:r>
              <a:rPr lang="en-GB" b="0" dirty="0"/>
              <a:t> Spec Framework working draft document.</a:t>
            </a:r>
            <a:endParaRPr lang="en-US" b="0" dirty="0"/>
          </a:p>
          <a:p>
            <a:pPr marL="0" indent="0"/>
            <a:r>
              <a:rPr lang="en-GB" dirty="0"/>
              <a:t>Mover</a:t>
            </a:r>
            <a:r>
              <a:rPr lang="en-GB" dirty="0" smtClean="0"/>
              <a:t>:</a:t>
            </a:r>
            <a:endParaRPr lang="en-GB" b="0" dirty="0"/>
          </a:p>
          <a:p>
            <a:pPr marL="0" indent="0"/>
            <a:r>
              <a:rPr lang="en-GB" dirty="0"/>
              <a:t>Seconder</a:t>
            </a:r>
            <a:r>
              <a:rPr lang="en-GB" dirty="0" smtClean="0"/>
              <a:t>:</a:t>
            </a:r>
            <a:endParaRPr lang="en-GB" b="0" dirty="0"/>
          </a:p>
          <a:p>
            <a:pPr marL="0" indent="0"/>
            <a:r>
              <a:rPr lang="en-GB" dirty="0"/>
              <a:t>Results </a:t>
            </a:r>
            <a:r>
              <a:rPr lang="en-GB" b="0" dirty="0"/>
              <a:t>(Y/N/A</a:t>
            </a:r>
            <a:r>
              <a:rPr lang="en-GB" b="0" dirty="0" smtClean="0"/>
              <a:t>):</a:t>
            </a:r>
            <a:endParaRPr lang="en-GB" b="0" dirty="0"/>
          </a:p>
          <a:p>
            <a:pPr marL="0" indent="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87941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a:t>
            </a:r>
            <a:r>
              <a:rPr lang="en-US" altLang="en-US" dirty="0" smtClean="0"/>
              <a:t>submission contains </a:t>
            </a:r>
            <a:r>
              <a:rPr lang="en-US" altLang="en-US" dirty="0"/>
              <a:t>the IEEE 802.11 </a:t>
            </a:r>
            <a:r>
              <a:rPr lang="en-US" altLang="en-US" dirty="0" err="1"/>
              <a:t>TGaz</a:t>
            </a:r>
            <a:r>
              <a:rPr lang="en-US" altLang="en-US" dirty="0"/>
              <a:t> Next Generation Positioning agenda for the </a:t>
            </a:r>
            <a:r>
              <a:rPr lang="en-US" altLang="en-US" dirty="0" smtClean="0"/>
              <a:t>July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Working Draft Approval</a:t>
            </a:r>
            <a:endParaRPr lang="en-US"/>
          </a:p>
        </p:txBody>
      </p:sp>
      <p:sp>
        <p:nvSpPr>
          <p:cNvPr id="3" name="Content Placeholder 2"/>
          <p:cNvSpPr>
            <a:spLocks noGrp="1"/>
          </p:cNvSpPr>
          <p:nvPr>
            <p:ph idx="1"/>
          </p:nvPr>
        </p:nvSpPr>
        <p:spPr/>
        <p:txBody>
          <a:bodyPr/>
          <a:lstStyle/>
          <a:p>
            <a:pPr marL="0" indent="0"/>
            <a:r>
              <a:rPr lang="en-US" smtClean="0"/>
              <a:t>Motion</a:t>
            </a:r>
          </a:p>
          <a:p>
            <a:pPr marL="0" indent="0"/>
            <a:r>
              <a:rPr lang="en-US" b="0" smtClean="0"/>
              <a:t>We adopt document P802.11az D0.3 as the TGaz workind draft document.</a:t>
            </a:r>
          </a:p>
          <a:p>
            <a:pPr marL="0" indent="0"/>
            <a:endParaRPr lang="en-US" b="0"/>
          </a:p>
          <a:p>
            <a:pPr marL="0" indent="0"/>
            <a:r>
              <a:rPr lang="en-US" b="0" smtClean="0"/>
              <a:t>Moved:</a:t>
            </a:r>
          </a:p>
          <a:p>
            <a:pPr marL="0" indent="0"/>
            <a:r>
              <a:rPr lang="en-US" b="0" smtClean="0"/>
              <a:t>Second:</a:t>
            </a:r>
          </a:p>
          <a:p>
            <a:pPr marL="0" indent="0"/>
            <a:r>
              <a:rPr lang="en-US" b="0" smtClean="0"/>
              <a:t>Results:</a:t>
            </a:r>
            <a:endParaRPr lang="en-US" b="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262145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31</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33</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a:t>
            </a:r>
            <a:r>
              <a:rPr lang="en-US" altLang="en-US" sz="2000" b="0" dirty="0" smtClean="0"/>
              <a:t>(7min</a:t>
            </a:r>
            <a:r>
              <a:rPr lang="en-US" altLang="en-US" sz="2000" b="0" dirty="0"/>
              <a:t>)</a:t>
            </a:r>
          </a:p>
          <a:p>
            <a:pPr algn="just">
              <a:spcBef>
                <a:spcPct val="20000"/>
              </a:spcBef>
              <a:buFontTx/>
              <a:buChar char="•"/>
            </a:pPr>
            <a:r>
              <a:rPr lang="en-US" altLang="en-US" sz="2000" b="0" dirty="0"/>
              <a:t>Agenda Setting </a:t>
            </a:r>
            <a:r>
              <a:rPr lang="en-US" altLang="en-US" sz="2000" b="0" dirty="0" smtClean="0"/>
              <a:t>(7min)</a:t>
            </a:r>
          </a:p>
          <a:p>
            <a:pPr algn="just">
              <a:spcBef>
                <a:spcPct val="20000"/>
              </a:spcBef>
              <a:buFontTx/>
              <a:buChar char="•"/>
            </a:pPr>
            <a:r>
              <a:rPr lang="en-US" altLang="en-US" sz="2000" b="0" dirty="0" smtClean="0"/>
              <a:t>TG elections for vice chair position (15min)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241737413"/>
              </p:ext>
            </p:extLst>
          </p:nvPr>
        </p:nvGraphicFramePr>
        <p:xfrm>
          <a:off x="251520" y="1484784"/>
          <a:ext cx="8712967" cy="2219760"/>
        </p:xfrm>
        <a:graphic>
          <a:graphicData uri="http://schemas.openxmlformats.org/drawingml/2006/table">
            <a:tbl>
              <a:tblPr firstRow="1" bandRow="1">
                <a:tableStyleId>{21E4AEA4-8DFA-4A89-87EB-49C32662AFE0}</a:tableStyleId>
              </a:tblPr>
              <a:tblGrid>
                <a:gridCol w="1409598"/>
                <a:gridCol w="1546095"/>
                <a:gridCol w="2955693"/>
                <a:gridCol w="1551739"/>
                <a:gridCol w="1249842"/>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11-18-982</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2018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35 min</a:t>
                      </a:r>
                      <a:endParaRPr lang="en-US" sz="1600" kern="1200" dirty="0">
                        <a:solidFill>
                          <a:schemeClr val="dk1"/>
                        </a:solidFill>
                        <a:latin typeface="+mn-lt"/>
                        <a:ea typeface="+mn-ea"/>
                        <a:cs typeface="+mn-cs"/>
                      </a:endParaRPr>
                    </a:p>
                  </a:txBody>
                  <a:tcPr marT="45712" marB="45712"/>
                </a:tc>
              </a:tr>
              <a:tr h="2895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411472">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dirty="0"/>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8"/>
          </a:xfrm>
        </p:spPr>
        <p:txBody>
          <a:bodyPr/>
          <a:lstStyle/>
          <a:p>
            <a:r>
              <a:rPr lang="en-US" dirty="0" smtClean="0"/>
              <a:t>Vice Chair Elections</a:t>
            </a:r>
            <a:endParaRPr lang="en-US" dirty="0"/>
          </a:p>
        </p:txBody>
      </p:sp>
      <p:sp>
        <p:nvSpPr>
          <p:cNvPr id="3" name="Content Placeholder 2"/>
          <p:cNvSpPr>
            <a:spLocks noGrp="1"/>
          </p:cNvSpPr>
          <p:nvPr>
            <p:ph idx="1"/>
          </p:nvPr>
        </p:nvSpPr>
        <p:spPr>
          <a:xfrm>
            <a:off x="685800" y="1556792"/>
            <a:ext cx="7770813" cy="4537621"/>
          </a:xfrm>
        </p:spPr>
        <p:txBody>
          <a:bodyPr/>
          <a:lstStyle/>
          <a:p>
            <a:pPr>
              <a:buFont typeface="Arial" panose="020B0604020202020204" pitchFamily="34" charset="0"/>
              <a:buChar char="•"/>
            </a:pPr>
            <a:r>
              <a:rPr lang="en-US" sz="2000" b="0" dirty="0" smtClean="0"/>
              <a:t>Perform last call for nominations for vice chair position candidates. </a:t>
            </a:r>
          </a:p>
          <a:p>
            <a:pPr>
              <a:buFont typeface="Arial" panose="020B0604020202020204" pitchFamily="34" charset="0"/>
              <a:buChar char="•"/>
            </a:pPr>
            <a:r>
              <a:rPr lang="en-US" sz="2000" b="0" dirty="0" smtClean="0"/>
              <a:t>Close nominations.</a:t>
            </a:r>
          </a:p>
          <a:p>
            <a:pPr>
              <a:buFont typeface="Arial" panose="020B0604020202020204" pitchFamily="34" charset="0"/>
              <a:buChar char="•"/>
            </a:pPr>
            <a:r>
              <a:rPr lang="en-US" sz="2000" b="0" dirty="0" smtClean="0"/>
              <a:t>Allow nominees to address the group.</a:t>
            </a:r>
          </a:p>
          <a:p>
            <a:pPr>
              <a:buFont typeface="Arial" panose="020B0604020202020204" pitchFamily="34" charset="0"/>
              <a:buChar char="•"/>
            </a:pPr>
            <a:r>
              <a:rPr lang="en-US" sz="2000" b="0" dirty="0" smtClean="0"/>
              <a:t>Elections.</a:t>
            </a:r>
          </a:p>
          <a:p>
            <a:pPr>
              <a:buFont typeface="Arial" panose="020B0604020202020204" pitchFamily="34" charset="0"/>
              <a:buChar char="•"/>
            </a:pP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0626603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Vice Chair Elections</a:t>
            </a:r>
            <a:endParaRPr lang="en-US" dirty="0"/>
          </a:p>
        </p:txBody>
      </p:sp>
      <p:sp>
        <p:nvSpPr>
          <p:cNvPr id="3" name="Content Placeholder 2"/>
          <p:cNvSpPr>
            <a:spLocks noGrp="1"/>
          </p:cNvSpPr>
          <p:nvPr>
            <p:ph idx="1"/>
          </p:nvPr>
        </p:nvSpPr>
        <p:spPr/>
        <p:txBody>
          <a:bodyPr/>
          <a:lstStyle/>
          <a:p>
            <a:r>
              <a:rPr lang="en-US" dirty="0"/>
              <a:t>Motion</a:t>
            </a:r>
          </a:p>
          <a:p>
            <a:r>
              <a:rPr lang="en-US" b="0" dirty="0"/>
              <a:t>To approve </a:t>
            </a:r>
            <a:r>
              <a:rPr lang="en-US" b="0" dirty="0" smtClean="0"/>
              <a:t>XXX(YYY) </a:t>
            </a:r>
            <a:r>
              <a:rPr lang="en-US" b="0" dirty="0"/>
              <a:t>as </a:t>
            </a:r>
            <a:r>
              <a:rPr lang="en-US" b="0" dirty="0" err="1"/>
              <a:t>TGaz</a:t>
            </a:r>
            <a:r>
              <a:rPr lang="en-US" b="0" dirty="0"/>
              <a:t> vice-chair.</a:t>
            </a:r>
          </a:p>
          <a:p>
            <a:endParaRPr lang="en-US" b="0" dirty="0" smtClean="0"/>
          </a:p>
          <a:p>
            <a:r>
              <a:rPr lang="en-US" b="0" dirty="0" smtClean="0"/>
              <a:t>Moved:</a:t>
            </a:r>
            <a:endParaRPr lang="en-US" b="0" dirty="0"/>
          </a:p>
          <a:p>
            <a:r>
              <a:rPr lang="en-US" b="0" dirty="0" smtClean="0"/>
              <a:t>Second:</a:t>
            </a:r>
            <a:endParaRPr lang="en-US" b="0" dirty="0"/>
          </a:p>
          <a:p>
            <a:r>
              <a:rPr lang="en-US" b="0" dirty="0" smtClean="0"/>
              <a:t>Results </a:t>
            </a:r>
            <a:r>
              <a:rPr lang="en-US" b="0" dirty="0"/>
              <a:t>(Y/N/A): </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9365262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39</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11-18-xxx</a:t>
            </a:r>
            <a:endParaRPr lang="en-US" dirty="0"/>
          </a:p>
        </p:txBody>
      </p:sp>
      <p:sp>
        <p:nvSpPr>
          <p:cNvPr id="3" name="Content Placeholder 2"/>
          <p:cNvSpPr>
            <a:spLocks noGrp="1"/>
          </p:cNvSpPr>
          <p:nvPr>
            <p:ph idx="1"/>
          </p:nvPr>
        </p:nvSpPr>
        <p:spPr/>
        <p:txBody>
          <a:bodyPr/>
          <a:lstStyle/>
          <a:p>
            <a:r>
              <a:rPr lang="en-US" b="0" dirty="0"/>
              <a:t>Motion</a:t>
            </a:r>
          </a:p>
          <a:p>
            <a:r>
              <a:rPr lang="en-US" b="0" dirty="0"/>
              <a:t>Move to adopt document </a:t>
            </a:r>
            <a:r>
              <a:rPr lang="en-US" b="0" dirty="0" smtClean="0"/>
              <a:t>11-18-XXX </a:t>
            </a:r>
            <a:r>
              <a:rPr lang="en-US" b="0" dirty="0" err="1" smtClean="0"/>
              <a:t>rY</a:t>
            </a:r>
            <a:r>
              <a:rPr lang="en-US" b="0" dirty="0" smtClean="0"/>
              <a:t> to </a:t>
            </a:r>
            <a:r>
              <a:rPr lang="en-US" b="0" dirty="0"/>
              <a:t>the 802.11az draft and instruct the technical editor to incorporate it in the 802.11az draft amendment text.</a:t>
            </a:r>
          </a:p>
          <a:p>
            <a:endParaRPr lang="en-US" b="0" dirty="0" smtClean="0"/>
          </a:p>
          <a:p>
            <a:r>
              <a:rPr lang="en-US" b="0" dirty="0" smtClean="0"/>
              <a:t>Moved:</a:t>
            </a:r>
            <a:endParaRPr lang="en-US" b="0" dirty="0"/>
          </a:p>
          <a:p>
            <a:r>
              <a:rPr lang="en-US" b="0" dirty="0" smtClean="0"/>
              <a:t>Second:</a:t>
            </a:r>
          </a:p>
          <a:p>
            <a:r>
              <a:rPr lang="en-US" b="0" dirty="0" smtClean="0"/>
              <a:t>Results </a:t>
            </a:r>
            <a:r>
              <a:rPr lang="en-US" b="0" dirty="0"/>
              <a:t>(Y/N/A</a:t>
            </a:r>
            <a:r>
              <a:rPr lang="en-US" b="0" dirty="0" smtClean="0"/>
              <a:t>):</a:t>
            </a:r>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8664214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p>
        </p:txBody>
      </p:sp>
    </p:spTree>
    <p:extLst>
      <p:ext uri="{BB962C8B-B14F-4D97-AF65-F5344CB8AC3E}">
        <p14:creationId xmlns:p14="http://schemas.microsoft.com/office/powerpoint/2010/main" val="2318256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567328376"/>
              </p:ext>
            </p:extLst>
          </p:nvPr>
        </p:nvGraphicFramePr>
        <p:xfrm>
          <a:off x="251519" y="1556792"/>
          <a:ext cx="8640960" cy="2783584"/>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11-18-982</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t>TGaz</a:t>
                      </a:r>
                      <a:r>
                        <a:rPr lang="en-US" sz="1600" kern="1200" dirty="0" smtClean="0"/>
                        <a:t> May 2018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10 min</a:t>
                      </a:r>
                      <a:endParaRPr lang="en-US" sz="1600" kern="1200" dirty="0">
                        <a:solidFill>
                          <a:schemeClr val="dk1"/>
                        </a:solidFill>
                        <a:latin typeface="+mn-lt"/>
                        <a:ea typeface="+mn-ea"/>
                        <a:cs typeface="+mn-cs"/>
                      </a:endParaRPr>
                    </a:p>
                  </a:txBody>
                  <a:tcPr marT="45712" marB="45712"/>
                </a:tc>
              </a:tr>
              <a:tr h="289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167632">
                <a:tc>
                  <a:txBody>
                    <a:bodyPr/>
                    <a:lstStyle/>
                    <a:p>
                      <a:endParaRPr lang="en-US" sz="1600" dirty="0"/>
                    </a:p>
                  </a:txBody>
                  <a:tcPr marT="45712" marB="45712"/>
                </a:tc>
                <a:tc>
                  <a:txBody>
                    <a:bodyPr/>
                    <a:lstStyle/>
                    <a:p>
                      <a:endParaRPr lang="en-US" sz="1600" dirty="0"/>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16763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16763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46</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4192909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0338767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455986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409556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#4</a:t>
            </a:r>
            <a:endParaRPr lang="en-US" altLang="en-US" sz="2000" dirty="0"/>
          </a:p>
          <a:p>
            <a:endParaRPr lang="en-US" sz="3600" dirty="0"/>
          </a:p>
        </p:txBody>
      </p:sp>
    </p:spTree>
    <p:extLst>
      <p:ext uri="{BB962C8B-B14F-4D97-AF65-F5344CB8AC3E}">
        <p14:creationId xmlns:p14="http://schemas.microsoft.com/office/powerpoint/2010/main" val="3833490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4</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(7min)</a:t>
            </a:r>
          </a:p>
          <a:p>
            <a:pPr algn="just">
              <a:spcBef>
                <a:spcPct val="20000"/>
              </a:spcBef>
              <a:buFontTx/>
              <a:buChar char="•"/>
            </a:pPr>
            <a:r>
              <a:rPr lang="en-US" altLang="en-US" sz="2000" b="0" dirty="0"/>
              <a:t>Agenda Setting (7min)</a:t>
            </a:r>
          </a:p>
          <a:p>
            <a:pPr algn="just">
              <a:spcBef>
                <a:spcPct val="20000"/>
              </a:spcBef>
              <a:buFontTx/>
              <a:buChar char="•"/>
            </a:pPr>
            <a:r>
              <a:rPr lang="en-US" altLang="en-US" sz="2000" b="0" dirty="0"/>
              <a:t>Presentations to inform the TG (as time permits</a:t>
            </a:r>
            <a:r>
              <a:rPr lang="en-US" altLang="en-US" sz="2000" b="0" dirty="0" smtClean="0"/>
              <a:t>).</a:t>
            </a:r>
          </a:p>
          <a:p>
            <a:pPr algn="just">
              <a:spcBef>
                <a:spcPct val="20000"/>
              </a:spcBef>
              <a:buFontTx/>
              <a:buChar char="•"/>
            </a:pPr>
            <a:r>
              <a:rPr lang="en-US" altLang="en-US" sz="2000" b="0" dirty="0" smtClean="0"/>
              <a:t>Group management (as time permits)</a:t>
            </a:r>
          </a:p>
          <a:p>
            <a:pPr lvl="1" algn="just">
              <a:spcBef>
                <a:spcPct val="20000"/>
              </a:spcBef>
              <a:buFontTx/>
              <a:buChar char="•"/>
            </a:pPr>
            <a:r>
              <a:rPr lang="en-US" altLang="en-US" sz="1600" b="0" dirty="0" smtClean="0"/>
              <a:t>Review </a:t>
            </a:r>
            <a:r>
              <a:rPr lang="en-US" altLang="en-US" sz="1600" b="0" dirty="0"/>
              <a:t>TG </a:t>
            </a:r>
            <a:r>
              <a:rPr lang="en-US" altLang="en-US" sz="1600" b="0" dirty="0" smtClean="0"/>
              <a:t>timelines</a:t>
            </a:r>
            <a:endParaRPr lang="en-US" altLang="en-US" sz="1600" b="0" dirty="0"/>
          </a:p>
          <a:p>
            <a:pPr lvl="1" algn="just">
              <a:spcBef>
                <a:spcPct val="20000"/>
              </a:spcBef>
              <a:buFontTx/>
              <a:buChar char="•"/>
            </a:pPr>
            <a:r>
              <a:rPr lang="en-US" altLang="en-US" sz="1600" b="0" dirty="0"/>
              <a:t>Set goals for </a:t>
            </a:r>
            <a:r>
              <a:rPr lang="en-US" altLang="en-US" sz="1600" b="0" dirty="0" smtClean="0"/>
              <a:t>July meeting</a:t>
            </a:r>
            <a:endParaRPr lang="en-US" altLang="en-US" sz="1600" b="0" dirty="0"/>
          </a:p>
          <a:p>
            <a:pPr lvl="1" algn="just">
              <a:spcBef>
                <a:spcPct val="20000"/>
              </a:spcBef>
              <a:buFontTx/>
              <a:buChar char="•"/>
            </a:pPr>
            <a:r>
              <a:rPr lang="en-US" altLang="en-US" sz="1600" b="0" dirty="0"/>
              <a:t>Set teleconference </a:t>
            </a:r>
            <a:r>
              <a:rPr lang="en-US" altLang="en-US" sz="1600" b="0" dirty="0" smtClean="0"/>
              <a:t>times</a:t>
            </a:r>
          </a:p>
          <a:p>
            <a:pPr algn="just">
              <a:spcBef>
                <a:spcPct val="20000"/>
              </a:spcBef>
              <a:buFontTx/>
              <a:buChar char="•"/>
            </a:pPr>
            <a:endParaRPr lang="en-US" altLang="en-US" sz="2000" b="0" dirty="0"/>
          </a:p>
        </p:txBody>
      </p:sp>
    </p:spTree>
    <p:extLst>
      <p:ext uri="{BB962C8B-B14F-4D97-AF65-F5344CB8AC3E}">
        <p14:creationId xmlns:p14="http://schemas.microsoft.com/office/powerpoint/2010/main" val="4283842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450104480"/>
              </p:ext>
            </p:extLst>
          </p:nvPr>
        </p:nvGraphicFramePr>
        <p:xfrm>
          <a:off x="251519" y="1556792"/>
          <a:ext cx="8640960" cy="2113056"/>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11-18-982</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t>TGaz</a:t>
                      </a:r>
                      <a:r>
                        <a:rPr lang="en-US" sz="1600" kern="1200" dirty="0" smtClean="0"/>
                        <a:t> May 2018 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10 min</a:t>
                      </a:r>
                      <a:endParaRPr lang="en-US" sz="1600" kern="1200" dirty="0">
                        <a:solidFill>
                          <a:schemeClr val="dk1"/>
                        </a:solidFill>
                        <a:latin typeface="+mn-lt"/>
                        <a:ea typeface="+mn-ea"/>
                        <a:cs typeface="+mn-cs"/>
                      </a:endParaRPr>
                    </a:p>
                  </a:txBody>
                  <a:tcPr marT="45712" marB="45712"/>
                </a:tc>
              </a:tr>
              <a:tr h="167632">
                <a:tc>
                  <a:txBody>
                    <a:bodyPr/>
                    <a:lstStyle/>
                    <a:p>
                      <a:endParaRPr lang="en-US" sz="1600" strike="noStrike" dirty="0"/>
                    </a:p>
                  </a:txBody>
                  <a:tcPr marT="45712" marB="45712"/>
                </a:tc>
                <a:tc>
                  <a:txBody>
                    <a:bodyPr/>
                    <a:lstStyle/>
                    <a:p>
                      <a:endParaRPr lang="en-US" sz="1600" strike="noStrike" dirty="0"/>
                    </a:p>
                  </a:txBody>
                  <a:tcPr marT="45712" marB="45712"/>
                </a:tc>
                <a:tc>
                  <a:txBody>
                    <a:bodyPr/>
                    <a:lstStyle/>
                    <a:p>
                      <a:endParaRPr lang="en-US" sz="1600" strike="noStrike" dirty="0"/>
                    </a:p>
                  </a:txBody>
                  <a:tcPr marT="45712" marB="45712"/>
                </a:tc>
                <a:tc>
                  <a:txBody>
                    <a:bodyPr/>
                    <a:lstStyle/>
                    <a:p>
                      <a:endParaRPr lang="en-US" sz="1600" strike="noStrike" dirty="0"/>
                    </a:p>
                  </a:txBody>
                  <a:tcPr marT="45712" marB="45712"/>
                </a:tc>
                <a:tc>
                  <a:txBody>
                    <a:bodyPr/>
                    <a:lstStyle/>
                    <a:p>
                      <a:endParaRPr lang="en-US" sz="1600" strike="noStrike" dirty="0"/>
                    </a:p>
                  </a:txBody>
                  <a:tcPr marT="45712" marB="45712"/>
                </a:tc>
              </a:tr>
              <a:tr h="16763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r>
              <a:tr h="167632">
                <a:tc>
                  <a:txBody>
                    <a:bodyPr/>
                    <a:lstStyle/>
                    <a:p>
                      <a:endParaRPr lang="en-US" dirty="0"/>
                    </a:p>
                  </a:txBody>
                  <a:tcPr marT="45712" marB="45712"/>
                </a:tc>
                <a:tc>
                  <a:txBody>
                    <a:bodyPr/>
                    <a:lstStyle/>
                    <a:p>
                      <a:endParaRPr lang="en-US"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7187669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53</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2018</a:t>
            </a:r>
            <a:endParaRPr lang="en-GB" dirty="0"/>
          </a:p>
        </p:txBody>
      </p:sp>
    </p:spTree>
    <p:extLst>
      <p:ext uri="{BB962C8B-B14F-4D97-AF65-F5344CB8AC3E}">
        <p14:creationId xmlns:p14="http://schemas.microsoft.com/office/powerpoint/2010/main" val="2453192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Previous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2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Tree>
    <p:extLst>
      <p:ext uri="{BB962C8B-B14F-4D97-AF65-F5344CB8AC3E}">
        <p14:creationId xmlns:p14="http://schemas.microsoft.com/office/powerpoint/2010/main" val="7630100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63450"/>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5754649" y="2476795"/>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4969066" y="2504890"/>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103346" y="2259562"/>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68" name="Text Box 24"/>
          <p:cNvSpPr txBox="1">
            <a:spLocks noChangeArrowheads="1"/>
          </p:cNvSpPr>
          <p:nvPr/>
        </p:nvSpPr>
        <p:spPr bwMode="auto">
          <a:xfrm>
            <a:off x="3995936" y="2463726"/>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4112814" y="2260511"/>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1732" y="2284722"/>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7" y="4618712"/>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427984" y="4134478"/>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43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94" name="Text Box 24"/>
          <p:cNvSpPr txBox="1">
            <a:spLocks noChangeArrowheads="1"/>
          </p:cNvSpPr>
          <p:nvPr/>
        </p:nvSpPr>
        <p:spPr bwMode="auto">
          <a:xfrm>
            <a:off x="4508075" y="2451979"/>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95" name="Isosceles Triangle 94"/>
          <p:cNvSpPr>
            <a:spLocks noChangeArrowheads="1"/>
          </p:cNvSpPr>
          <p:nvPr/>
        </p:nvSpPr>
        <p:spPr bwMode="auto">
          <a:xfrm>
            <a:off x="4711277" y="2267130"/>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a:off x="4752036" y="226588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7" name="Text Box 24"/>
          <p:cNvSpPr txBox="1">
            <a:spLocks noChangeArrowheads="1"/>
          </p:cNvSpPr>
          <p:nvPr/>
        </p:nvSpPr>
        <p:spPr bwMode="auto">
          <a:xfrm>
            <a:off x="4442008" y="2219847"/>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98" name="Straight Connector 97"/>
          <p:cNvCxnSpPr/>
          <p:nvPr/>
        </p:nvCxnSpPr>
        <p:spPr bwMode="auto">
          <a:xfrm>
            <a:off x="3178592" y="3236877"/>
            <a:ext cx="12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Connector 98"/>
          <p:cNvCxnSpPr/>
          <p:nvPr/>
        </p:nvCxnSpPr>
        <p:spPr bwMode="auto">
          <a:xfrm>
            <a:off x="2521867" y="5197573"/>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Isosceles Triangle 99"/>
          <p:cNvSpPr>
            <a:spLocks noChangeArrowheads="1"/>
          </p:cNvSpPr>
          <p:nvPr/>
        </p:nvSpPr>
        <p:spPr bwMode="auto">
          <a:xfrm>
            <a:off x="5146951" y="2255153"/>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4"/>
          <p:cNvSpPr txBox="1">
            <a:spLocks noChangeArrowheads="1"/>
          </p:cNvSpPr>
          <p:nvPr/>
        </p:nvSpPr>
        <p:spPr bwMode="auto">
          <a:xfrm>
            <a:off x="5220187" y="2235384"/>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73063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Approval</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We commit to the timelines depicted by slide #??? of submission 11-18-982-??.</a:t>
            </a:r>
          </a:p>
          <a:p>
            <a:pPr marL="0" indent="0"/>
            <a:r>
              <a:rPr lang="en-US" b="0" dirty="0" smtClean="0"/>
              <a:t>Moved:</a:t>
            </a:r>
          </a:p>
          <a:p>
            <a:pPr marL="0" indent="0"/>
            <a:r>
              <a:rPr lang="en-US" b="0" dirty="0" smtClean="0"/>
              <a:t>Second:</a:t>
            </a:r>
          </a:p>
          <a:p>
            <a:pPr marL="0" indent="0"/>
            <a:r>
              <a:rPr lang="en-US" b="0" dirty="0" smtClean="0"/>
              <a:t>Results (Y/N/A):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7720788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Meeting Achievements</a:t>
            </a:r>
            <a:endParaRPr lang="en-US" dirty="0"/>
          </a:p>
        </p:txBody>
      </p:sp>
      <p:sp>
        <p:nvSpPr>
          <p:cNvPr id="3" name="Content Placeholder 2"/>
          <p:cNvSpPr>
            <a:spLocks noGrp="1"/>
          </p:cNvSpPr>
          <p:nvPr>
            <p:ph idx="1"/>
          </p:nvPr>
        </p:nvSpPr>
        <p:spPr>
          <a:xfrm>
            <a:off x="251520" y="1628800"/>
            <a:ext cx="8568952" cy="4465614"/>
          </a:xfrm>
        </p:spPr>
        <p:txBody>
          <a:bodyPr/>
          <a:lstStyle/>
          <a:p>
            <a:pPr>
              <a:buFont typeface="Arial" panose="020B0604020202020204" pitchFamily="34" charset="0"/>
              <a:buChar char="•"/>
            </a:pPr>
            <a:r>
              <a:rPr lang="en-US" b="0" dirty="0" smtClean="0"/>
              <a:t>Published new draft, P802.11az D0.3.</a:t>
            </a:r>
          </a:p>
          <a:p>
            <a:pPr>
              <a:buFont typeface="Arial" panose="020B0604020202020204" pitchFamily="34" charset="0"/>
              <a:buChar char="•"/>
            </a:pPr>
            <a:r>
              <a:rPr lang="en-US" b="0" dirty="0" smtClean="0"/>
              <a:t>Adopted roughly XX additional pages of amendment text (</a:t>
            </a:r>
            <a:r>
              <a:rPr lang="en-US" b="0" dirty="0"/>
              <a:t>PHY frame formats, pre-association </a:t>
            </a:r>
            <a:r>
              <a:rPr lang="en-US" b="0" dirty="0" smtClean="0"/>
              <a:t>security context establishment </a:t>
            </a:r>
            <a:r>
              <a:rPr lang="en-US" b="0" dirty="0"/>
              <a:t>and </a:t>
            </a:r>
            <a:r>
              <a:rPr lang="en-US" b="0" dirty="0" smtClean="0"/>
              <a:t>MAC security signaling).</a:t>
            </a:r>
          </a:p>
          <a:p>
            <a:pPr>
              <a:buFont typeface="Arial" panose="020B0604020202020204" pitchFamily="34" charset="0"/>
              <a:buChar char="•"/>
            </a:pPr>
            <a:r>
              <a:rPr lang="en-US" b="0" dirty="0" smtClean="0"/>
              <a:t>Adopted YY new entries to SFD document.</a:t>
            </a:r>
          </a:p>
          <a:p>
            <a:pPr>
              <a:buFont typeface="Arial" panose="020B0604020202020204" pitchFamily="34" charset="0"/>
              <a:buChar char="•"/>
            </a:pPr>
            <a:r>
              <a:rPr lang="en-US" b="0" dirty="0" smtClean="0"/>
              <a:t>Performed SFD freeze. </a:t>
            </a:r>
          </a:p>
          <a:p>
            <a:pPr>
              <a:buFont typeface="Arial" panose="020B0604020202020204" pitchFamily="34" charset="0"/>
              <a:buChar char="•"/>
            </a:pPr>
            <a:r>
              <a:rPr lang="en-US" b="0" dirty="0" smtClean="0"/>
              <a:t>Approved internal comment collection out of July meeting. </a:t>
            </a:r>
          </a:p>
          <a:p>
            <a:pPr>
              <a:buFont typeface="Arial" panose="020B0604020202020204" pitchFamily="34" charset="0"/>
              <a:buChar char="•"/>
            </a:pPr>
            <a:r>
              <a:rPr lang="en-US" b="0" dirty="0" smtClean="0"/>
              <a:t>Reviewed ?? submissions and met for ? slots during the week.</a:t>
            </a:r>
          </a:p>
          <a:p>
            <a:pPr>
              <a:buFont typeface="Arial" panose="020B0604020202020204" pitchFamily="34" charset="0"/>
              <a:buChar char="•"/>
            </a:pPr>
            <a:r>
              <a:rPr lang="en-US" b="0" dirty="0" smtClean="0"/>
              <a:t>Group has been maintaining its timeline for more than a year.</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472622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 Meeting Goals</a:t>
            </a:r>
            <a:endParaRPr lang="en-US" dirty="0"/>
          </a:p>
        </p:txBody>
      </p:sp>
      <p:sp>
        <p:nvSpPr>
          <p:cNvPr id="3" name="Content Placeholder 2"/>
          <p:cNvSpPr>
            <a:spLocks noGrp="1"/>
          </p:cNvSpPr>
          <p:nvPr>
            <p:ph idx="1"/>
          </p:nvPr>
        </p:nvSpPr>
        <p:spPr>
          <a:xfrm>
            <a:off x="685800" y="1628800"/>
            <a:ext cx="8062664" cy="4465613"/>
          </a:xfrm>
        </p:spPr>
        <p:txBody>
          <a:bodyPr/>
          <a:lstStyle/>
          <a:p>
            <a:pPr>
              <a:buFont typeface="Arial" panose="020B0604020202020204" pitchFamily="34" charset="0"/>
              <a:buChar char="•"/>
            </a:pPr>
            <a:r>
              <a:rPr lang="en-US" b="0" dirty="0" smtClean="0"/>
              <a:t>Perform internal comment assignment.</a:t>
            </a:r>
          </a:p>
          <a:p>
            <a:pPr>
              <a:buFont typeface="Arial" panose="020B0604020202020204" pitchFamily="34" charset="0"/>
              <a:buChar char="•"/>
            </a:pPr>
            <a:r>
              <a:rPr lang="en-US" b="0" dirty="0" smtClean="0"/>
              <a:t>Initiate internal comment resolution.</a:t>
            </a:r>
          </a:p>
          <a:p>
            <a:pPr>
              <a:buFont typeface="Arial" panose="020B0604020202020204" pitchFamily="34" charset="0"/>
              <a:buChar char="•"/>
            </a:pP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2334096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Sep. 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Sep. meeting goals depicted in slide ?? as the TG Plan Of Record.</a:t>
            </a:r>
          </a:p>
          <a:p>
            <a:endParaRPr lang="en-US" dirty="0" smtClean="0"/>
          </a:p>
          <a:p>
            <a:r>
              <a:rPr lang="en-US" dirty="0" smtClean="0"/>
              <a:t>Moved:</a:t>
            </a:r>
          </a:p>
          <a:p>
            <a:r>
              <a:rPr lang="en-US" dirty="0" smtClean="0"/>
              <a:t>Second:</a:t>
            </a:r>
          </a:p>
          <a:p>
            <a:r>
              <a:rPr lang="en-US" dirty="0" smtClean="0"/>
              <a:t>Results (Y/N/A):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5385003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01623"/>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179512" y="1124744"/>
            <a:ext cx="8856984" cy="496967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smtClean="0">
                <a:latin typeface="Calibri" panose="020F0502020204030204" pitchFamily="34" charset="0"/>
                <a:cs typeface="Calibri" panose="020F0502020204030204" pitchFamily="34" charset="0"/>
              </a:rPr>
              <a:t>The </a:t>
            </a:r>
            <a:r>
              <a:rPr lang="en-US" altLang="en-US" sz="1800" dirty="0">
                <a:latin typeface="Calibri" panose="020F0502020204030204" pitchFamily="34" charset="0"/>
                <a:cs typeface="Calibri" panose="020F0502020204030204" pitchFamily="34" charset="0"/>
              </a:rPr>
              <a:t>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0281789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Aug. 8</a:t>
            </a:r>
            <a:r>
              <a:rPr lang="en-US" altLang="en-US" baseline="30000" dirty="0" smtClean="0"/>
              <a:t>th</a:t>
            </a:r>
            <a:r>
              <a:rPr lang="en-US" altLang="en-US" dirty="0" smtClean="0"/>
              <a:t> , 29</a:t>
            </a:r>
            <a:r>
              <a:rPr lang="en-US" altLang="en-US" baseline="30000" dirty="0" smtClean="0"/>
              <a:t>th</a:t>
            </a:r>
            <a:r>
              <a:rPr lang="en-US" altLang="en-US" dirty="0" smtClean="0"/>
              <a:t> (Wed</a:t>
            </a:r>
            <a:r>
              <a:rPr lang="en-US" altLang="en-US" dirty="0"/>
              <a:t>.) 11:00AM ET for 1hr. </a:t>
            </a:r>
            <a:endParaRPr lang="en-US" altLang="en-US" dirty="0" smtClean="0"/>
          </a:p>
          <a:p>
            <a:pPr algn="just">
              <a:spcBef>
                <a:spcPct val="20000"/>
              </a:spcBef>
              <a:buFontTx/>
              <a:buChar char="•"/>
            </a:pPr>
            <a:r>
              <a:rPr lang="en-US" altLang="en-US" dirty="0" smtClean="0"/>
              <a:t>Do </a:t>
            </a:r>
            <a:r>
              <a:rPr lang="en-US" altLang="en-US" dirty="0"/>
              <a:t>we need </a:t>
            </a:r>
            <a:r>
              <a:rPr lang="en-US" altLang="en-US" dirty="0" smtClean="0"/>
              <a:t>additional calls?</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380906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699112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350415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solidFill>
                <a:srgbClr val="FF0000"/>
              </a:solidFill>
            </a:endParaRPr>
          </a:p>
          <a:p>
            <a:pPr algn="ctr"/>
            <a:r>
              <a:rPr lang="en-US" sz="5400" dirty="0" smtClean="0">
                <a:solidFill>
                  <a:srgbClr val="FF0000"/>
                </a:solidFill>
              </a:rPr>
              <a:t>Thank </a:t>
            </a:r>
            <a:r>
              <a:rPr lang="en-US" sz="5400" dirty="0">
                <a:solidFill>
                  <a:srgbClr val="FF0000"/>
                </a:solidFill>
              </a:rPr>
              <a:t>you </a:t>
            </a:r>
          </a:p>
          <a:p>
            <a:pPr algn="ctr"/>
            <a:endParaRPr lang="en-US" sz="5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434847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20822838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PAR Change</a:t>
            </a:r>
            <a:endParaRPr lang="en-US" dirty="0"/>
          </a:p>
        </p:txBody>
      </p:sp>
      <p:sp>
        <p:nvSpPr>
          <p:cNvPr id="3" name="Content Placeholder 2"/>
          <p:cNvSpPr>
            <a:spLocks noGrp="1"/>
          </p:cNvSpPr>
          <p:nvPr>
            <p:ph idx="1"/>
          </p:nvPr>
        </p:nvSpPr>
        <p:spPr/>
        <p:txBody>
          <a:bodyPr/>
          <a:lstStyle/>
          <a:p>
            <a:r>
              <a:rPr lang="en-GB" dirty="0" smtClean="0"/>
              <a:t>Motion</a:t>
            </a:r>
            <a:r>
              <a:rPr lang="en-GB" dirty="0"/>
              <a:t>: </a:t>
            </a:r>
            <a:endParaRPr lang="en-US" dirty="0"/>
          </a:p>
          <a:p>
            <a:pPr marL="0" lvl="0" indent="0"/>
            <a:r>
              <a:rPr lang="en-GB" dirty="0"/>
              <a:t>Believing that the PAR contained in the document referenced below meets IEEE-SA guidelines,</a:t>
            </a:r>
            <a:endParaRPr lang="en-US" dirty="0"/>
          </a:p>
          <a:p>
            <a:pPr marL="0" lvl="0" indent="0"/>
            <a:r>
              <a:rPr lang="en-GB" dirty="0"/>
              <a:t>Request that the PAR contained in &lt;document-reference&gt; be posted to the IEEE 802 Executive Committee (EC) agenda for WG 802 preview and EC approval to submit to </a:t>
            </a:r>
            <a:r>
              <a:rPr lang="en-GB" dirty="0" err="1"/>
              <a:t>NesCom</a:t>
            </a:r>
            <a:r>
              <a:rPr lang="en-GB" dirty="0"/>
              <a:t>.</a:t>
            </a:r>
            <a:endParaRPr lang="en-US" dirty="0"/>
          </a:p>
          <a:p>
            <a:pPr marL="0" indent="0"/>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74951918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CSD Change</a:t>
            </a:r>
            <a:endParaRPr lang="en-US" dirty="0"/>
          </a:p>
        </p:txBody>
      </p:sp>
      <p:sp>
        <p:nvSpPr>
          <p:cNvPr id="3" name="Content Placeholder 2"/>
          <p:cNvSpPr>
            <a:spLocks noGrp="1"/>
          </p:cNvSpPr>
          <p:nvPr>
            <p:ph idx="1"/>
          </p:nvPr>
        </p:nvSpPr>
        <p:spPr/>
        <p:txBody>
          <a:bodyPr/>
          <a:lstStyle/>
          <a:p>
            <a:pPr marL="0" lvl="0" indent="0"/>
            <a:r>
              <a:rPr lang="en-GB" dirty="0"/>
              <a:t>Believing that the </a:t>
            </a:r>
            <a:r>
              <a:rPr lang="en-GB" dirty="0" smtClean="0"/>
              <a:t>CSD contained </a:t>
            </a:r>
            <a:r>
              <a:rPr lang="en-GB" dirty="0"/>
              <a:t>in the document referenced below meets IEEE 802 guidelines,</a:t>
            </a:r>
            <a:endParaRPr lang="en-US" dirty="0"/>
          </a:p>
          <a:p>
            <a:pPr marL="0" lvl="0" indent="0"/>
            <a:r>
              <a:rPr lang="en-GB" dirty="0"/>
              <a:t>Request that the </a:t>
            </a:r>
            <a:r>
              <a:rPr lang="en-GB" dirty="0" smtClean="0"/>
              <a:t>CSD contained </a:t>
            </a:r>
            <a:r>
              <a:rPr lang="en-GB" dirty="0"/>
              <a:t>in &lt;document-reference&gt; be posted to the IEEE 802 Executive Committee (EC) agenda for WG 802 preview and EC approval.</a:t>
            </a:r>
            <a:endParaRPr lang="en-US" dirty="0"/>
          </a:p>
          <a:p>
            <a:pPr marL="0" indent="0"/>
            <a:r>
              <a:rPr lang="en-GB" dirty="0"/>
              <a:t> </a:t>
            </a:r>
            <a:endParaRPr lang="en-US" dirty="0"/>
          </a:p>
          <a:p>
            <a:pPr marL="0" lvl="0" indent="0"/>
            <a:r>
              <a:rPr lang="en-GB" dirty="0"/>
              <a:t>[Moved by &lt;name&gt; on behalf of &lt;group&gt;</a:t>
            </a:r>
            <a:endParaRPr lang="en-US" dirty="0"/>
          </a:p>
          <a:p>
            <a:pPr marL="0" lvl="0" indent="0"/>
            <a:r>
              <a:rPr lang="en-GB" dirty="0"/>
              <a:t>&lt;group&gt; vote: </a:t>
            </a:r>
            <a:endParaRPr lang="en-US" dirty="0"/>
          </a:p>
          <a:p>
            <a:pPr marL="0" lvl="0" indent="0"/>
            <a:r>
              <a:rPr lang="en-GB" dirty="0"/>
              <a:t>Moved: &lt;name&gt;,  Seconded: &lt;name&gt;, Result: y-n-a]</a:t>
            </a:r>
            <a:endParaRPr lang="en-US" dirty="0"/>
          </a:p>
          <a:p>
            <a:pPr marL="0" indent="0"/>
            <a:r>
              <a:rPr lang="en-GB" dirty="0"/>
              <a:t> </a:t>
            </a:r>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325558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685800" y="1268760"/>
            <a:ext cx="7770813" cy="482565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47061765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70</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71</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72</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73</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74</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2018</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76</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340768"/>
            <a:ext cx="7770813" cy="4753645"/>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2000" b="0" dirty="0" smtClean="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sz="2000" b="0" dirty="0" smtClean="0">
                <a:latin typeface="Calibri" pitchFamily="34" charset="0"/>
                <a:cs typeface="Calibri" pitchFamily="34" charset="0"/>
              </a:rPr>
              <a:t>If </a:t>
            </a:r>
            <a:r>
              <a:rPr lang="en-US" altLang="en-US" sz="2000" b="0" dirty="0">
                <a:latin typeface="Calibri" pitchFamily="34" charset="0"/>
                <a:cs typeface="Calibri" pitchFamily="34" charset="0"/>
              </a:rPr>
              <a:t>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b="0" dirty="0">
                <a:latin typeface="Calibri" pitchFamily="34" charset="0"/>
                <a:cs typeface="Calibri" pitchFamily="34" charset="0"/>
              </a:rPr>
            </a:br>
            <a:endParaRPr lang="en-US" altLang="en-US" sz="2000" dirty="0">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653226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68760"/>
            <a:ext cx="7770813" cy="4825653"/>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a:t>
            </a:r>
            <a:r>
              <a:rPr lang="en-US" altLang="en-US" sz="1400" dirty="0" smtClean="0">
                <a:latin typeface="Calibri" panose="020F0502020204030204" pitchFamily="34" charset="0"/>
                <a:cs typeface="Calibri" panose="020F0502020204030204" pitchFamily="34" charset="0"/>
                <a:hlinkClick r:id="rId2"/>
              </a:rPr>
              <a:t>standards.ieee.org/develop/policies/antitrust.pdf</a:t>
            </a:r>
            <a:r>
              <a:rPr lang="en-US" altLang="en-US" sz="1400" dirty="0" smtClean="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371114550"/>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61729</TotalTime>
  <Words>3943</Words>
  <Application>Microsoft Office PowerPoint</Application>
  <PresentationFormat>On-screen Show (4:3)</PresentationFormat>
  <Paragraphs>993</Paragraphs>
  <Slides>76</Slides>
  <Notes>22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76</vt:i4>
      </vt:variant>
    </vt:vector>
  </HeadingPairs>
  <TitlesOfParts>
    <vt:vector size="87"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May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Agenda for the Week (con.)</vt:lpstr>
      <vt:lpstr>Submission List for the week (1)</vt:lpstr>
      <vt:lpstr>Submission List for the week (2)</vt:lpstr>
      <vt:lpstr>TG Process</vt:lpstr>
      <vt:lpstr>PowerPoint Presentation</vt:lpstr>
      <vt:lpstr>Meeting Slot # 1 discussion items</vt:lpstr>
      <vt:lpstr>Submission order – Slot #1</vt:lpstr>
      <vt:lpstr>Approval of previous meeting minutes</vt:lpstr>
      <vt:lpstr>Approval of previous telecon minutes</vt:lpstr>
      <vt:lpstr>TGaz Approved Plan</vt:lpstr>
      <vt:lpstr>Current Approved Timelines</vt:lpstr>
      <vt:lpstr>Review Of Plans Towards D1.0 Approval</vt:lpstr>
      <vt:lpstr>SFD Working Draft Approval</vt:lpstr>
      <vt:lpstr>Working Draft Approval</vt:lpstr>
      <vt:lpstr>Presentations</vt:lpstr>
      <vt:lpstr>Attendance reminder</vt:lpstr>
      <vt:lpstr>Recess</vt:lpstr>
      <vt:lpstr>PowerPoint Presentation</vt:lpstr>
      <vt:lpstr>Meeting Slot # 2 discussion items</vt:lpstr>
      <vt:lpstr>Submission order – Slot # 2</vt:lpstr>
      <vt:lpstr>Vice Chair Elections</vt:lpstr>
      <vt:lpstr>Vice Chair Elections</vt:lpstr>
      <vt:lpstr>Presentations</vt:lpstr>
      <vt:lpstr>Submission 11-18-xxx</vt:lpstr>
      <vt:lpstr>Reminder to do attendance</vt:lpstr>
      <vt:lpstr>Recess</vt:lpstr>
      <vt:lpstr>PowerPoint Presentation</vt:lpstr>
      <vt:lpstr>Meeting Slot # 3 discussion items</vt:lpstr>
      <vt:lpstr>Submission order – Slot #3</vt:lpstr>
      <vt:lpstr>Presentations</vt:lpstr>
      <vt:lpstr>PowerPoint Presentation</vt:lpstr>
      <vt:lpstr>Reminder to do attendance</vt:lpstr>
      <vt:lpstr>Recess</vt:lpstr>
      <vt:lpstr>PowerPoint Presentation</vt:lpstr>
      <vt:lpstr>Meeting Slot # 4 discussion items</vt:lpstr>
      <vt:lpstr>Submission order – Slot #4</vt:lpstr>
      <vt:lpstr>Presentations</vt:lpstr>
      <vt:lpstr>Current Previous Timelines</vt:lpstr>
      <vt:lpstr>Current Approved Timelines</vt:lpstr>
      <vt:lpstr>Timelines Approval</vt:lpstr>
      <vt:lpstr>July Meeting Achievements</vt:lpstr>
      <vt:lpstr>Sep. Meeting Goals</vt:lpstr>
      <vt:lpstr>Motion – approval of Sep. meeting Goals</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Motion – Approve PAR Change</vt:lpstr>
      <vt:lpstr>Motion – Approve CSD Change</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keywords>CTPClassification=CTP_IC:VisualMarkings=, CTPClassification=CTP_IC</cp:keywords>
  <cp:lastModifiedBy>Segev, Jonathan</cp:lastModifiedBy>
  <cp:revision>630</cp:revision>
  <cp:lastPrinted>1601-01-01T00:00:00Z</cp:lastPrinted>
  <dcterms:created xsi:type="dcterms:W3CDTF">2017-01-29T08:57:00Z</dcterms:created>
  <dcterms:modified xsi:type="dcterms:W3CDTF">2018-07-10T15:40:37Z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6b2c137c-b969-4863-b02d-5f218ee6db3e</vt:lpwstr>
  </property>
  <property fmtid="{D5CDD505-2E9C-101B-9397-08002B2CF9AE}" pid="3" name="CTP_BU">
    <vt:lpwstr>NEXT GEN AND STANDARDS GROUP</vt:lpwstr>
  </property>
  <property fmtid="{D5CDD505-2E9C-101B-9397-08002B2CF9AE}" pid="4" name="CTP_TimeStamp">
    <vt:lpwstr>2018-07-10 15:40:37Z</vt:lpwstr>
  </property>
  <property fmtid="{D5CDD505-2E9C-101B-9397-08002B2CF9AE}" pid="5" name="CTPClassification">
    <vt:lpwstr>CTP_IC</vt:lpwstr>
  </property>
</Properties>
</file>