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8" r:id="rId3"/>
    <p:sldId id="268" r:id="rId4"/>
    <p:sldId id="266" r:id="rId5"/>
    <p:sldId id="267" r:id="rId6"/>
    <p:sldId id="269" r:id="rId7"/>
    <p:sldId id="263" r:id="rId8"/>
    <p:sldId id="264"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45" autoAdjust="0"/>
    <p:restoredTop sz="94660"/>
  </p:normalViewPr>
  <p:slideViewPr>
    <p:cSldViewPr>
      <p:cViewPr varScale="1">
        <p:scale>
          <a:sx n="43" d="100"/>
          <a:sy n="43" d="100"/>
        </p:scale>
        <p:origin x="-2144"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commentAuthors" Target="commentAuthors.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52390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2062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4474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4474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zh-CN"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Oliver Luo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GB"/>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4873625" y="6475413"/>
            <a:ext cx="3668713" cy="19394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Oliver Luo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May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zh-CN"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Oliver Luo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smtClean="0"/>
              <a:t>May 2018</a:t>
            </a:r>
            <a:endParaRPr lang="en-GB"/>
          </a:p>
        </p:txBody>
      </p:sp>
      <p:sp>
        <p:nvSpPr>
          <p:cNvPr id="6" name="Footer Placeholder 5"/>
          <p:cNvSpPr>
            <a:spLocks noGrp="1"/>
          </p:cNvSpPr>
          <p:nvPr>
            <p:ph type="ftr" idx="11"/>
          </p:nvPr>
        </p:nvSpPr>
        <p:spPr/>
        <p:txBody>
          <a:bodyPr/>
          <a:lstStyle>
            <a:lvl1pPr>
              <a:defRPr/>
            </a:lvl1pPr>
          </a:lstStyle>
          <a:p>
            <a:r>
              <a:rPr lang="en-GB" smtClean="0"/>
              <a:t>Oliver Luo (Huawei)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zh-CN"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7" name="Date Placeholder 6"/>
          <p:cNvSpPr>
            <a:spLocks noGrp="1"/>
          </p:cNvSpPr>
          <p:nvPr>
            <p:ph type="dt" idx="10"/>
          </p:nvPr>
        </p:nvSpPr>
        <p:spPr/>
        <p:txBody>
          <a:bodyPr/>
          <a:lstStyle>
            <a:lvl1pPr>
              <a:defRPr/>
            </a:lvl1pPr>
          </a:lstStyle>
          <a:p>
            <a:r>
              <a:rPr lang="en-US" altLang="zh-CN" smtClean="0"/>
              <a:t>May 2018</a:t>
            </a:r>
            <a:endParaRPr lang="en-GB"/>
          </a:p>
        </p:txBody>
      </p:sp>
      <p:sp>
        <p:nvSpPr>
          <p:cNvPr id="8" name="Footer Placeholder 7"/>
          <p:cNvSpPr>
            <a:spLocks noGrp="1"/>
          </p:cNvSpPr>
          <p:nvPr>
            <p:ph type="ftr" idx="11"/>
          </p:nvPr>
        </p:nvSpPr>
        <p:spPr>
          <a:xfrm>
            <a:off x="4873625" y="6475413"/>
            <a:ext cx="3668713" cy="193947"/>
          </a:xfrm>
        </p:spPr>
        <p:txBody>
          <a:bodyPr/>
          <a:lstStyle>
            <a:lvl1pPr>
              <a:defRPr/>
            </a:lvl1pPr>
          </a:lstStyle>
          <a:p>
            <a:r>
              <a:rPr lang="en-GB" smtClean="0"/>
              <a:t>Oliver Luo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zh-CN" smtClean="0"/>
              <a:t>May 2018</a:t>
            </a:r>
            <a:endParaRPr lang="en-GB"/>
          </a:p>
        </p:txBody>
      </p:sp>
      <p:sp>
        <p:nvSpPr>
          <p:cNvPr id="4" name="Footer Placeholder 3"/>
          <p:cNvSpPr>
            <a:spLocks noGrp="1"/>
          </p:cNvSpPr>
          <p:nvPr>
            <p:ph type="ftr" idx="11"/>
          </p:nvPr>
        </p:nvSpPr>
        <p:spPr>
          <a:xfrm>
            <a:off x="4873625" y="6475413"/>
            <a:ext cx="3668713" cy="193947"/>
          </a:xfrm>
        </p:spPr>
        <p:txBody>
          <a:bodyPr/>
          <a:lstStyle>
            <a:lvl1pPr>
              <a:defRPr/>
            </a:lvl1pPr>
          </a:lstStyle>
          <a:p>
            <a:r>
              <a:rPr lang="en-GB" smtClean="0"/>
              <a:t>Oliver Luo (Huawei)</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smtClean="0"/>
              <a:t>May 2018</a:t>
            </a:r>
            <a:endParaRPr lang="en-GB"/>
          </a:p>
        </p:txBody>
      </p:sp>
      <p:sp>
        <p:nvSpPr>
          <p:cNvPr id="3" name="Footer Placeholder 2"/>
          <p:cNvSpPr>
            <a:spLocks noGrp="1"/>
          </p:cNvSpPr>
          <p:nvPr>
            <p:ph type="ftr" idx="11"/>
          </p:nvPr>
        </p:nvSpPr>
        <p:spPr/>
        <p:txBody>
          <a:bodyPr/>
          <a:lstStyle>
            <a:lvl1pPr>
              <a:defRPr/>
            </a:lvl1pPr>
          </a:lstStyle>
          <a:p>
            <a:r>
              <a:rPr lang="en-GB" smtClean="0"/>
              <a:t>Oliver Luo (Huawei)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4" name="Date Placeholder 3"/>
          <p:cNvSpPr>
            <a:spLocks noGrp="1"/>
          </p:cNvSpPr>
          <p:nvPr>
            <p:ph type="dt" idx="10"/>
          </p:nvPr>
        </p:nvSpPr>
        <p:spPr/>
        <p:txBody>
          <a:bodyPr/>
          <a:lstStyle>
            <a:lvl1pPr>
              <a:defRPr/>
            </a:lvl1pPr>
          </a:lstStyle>
          <a:p>
            <a:r>
              <a:rPr lang="en-US" altLang="zh-CN"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Oliver Luo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ltLang="zh-CN"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4" name="Date Placeholder 3"/>
          <p:cNvSpPr>
            <a:spLocks noGrp="1"/>
          </p:cNvSpPr>
          <p:nvPr>
            <p:ph type="dt" idx="10"/>
          </p:nvPr>
        </p:nvSpPr>
        <p:spPr/>
        <p:txBody>
          <a:bodyPr/>
          <a:lstStyle>
            <a:lvl1pPr>
              <a:defRPr/>
            </a:lvl1pPr>
          </a:lstStyle>
          <a:p>
            <a:r>
              <a:rPr lang="en-US" altLang="zh-CN"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Oliver Luo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May 2018</a:t>
            </a:r>
            <a:endParaRPr lang="en-GB" dirty="0"/>
          </a:p>
        </p:txBody>
      </p:sp>
      <p:sp>
        <p:nvSpPr>
          <p:cNvPr id="1028" name="Rectangle 4"/>
          <p:cNvSpPr>
            <a:spLocks noGrp="1" noChangeArrowheads="1"/>
          </p:cNvSpPr>
          <p:nvPr>
            <p:ph type="ftr"/>
          </p:nvPr>
        </p:nvSpPr>
        <p:spPr bwMode="auto">
          <a:xfrm>
            <a:off x="4873625" y="6475413"/>
            <a:ext cx="3668713"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Oliver Luo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802.11-18/0931r0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smtClean="0"/>
              <a:t>May 2018</a:t>
            </a:r>
            <a:endParaRPr lang="en-GB" dirty="0"/>
          </a:p>
        </p:txBody>
      </p:sp>
      <p:sp>
        <p:nvSpPr>
          <p:cNvPr id="7" name="Footer Placeholder 4"/>
          <p:cNvSpPr>
            <a:spLocks noGrp="1"/>
          </p:cNvSpPr>
          <p:nvPr>
            <p:ph type="ftr" idx="14"/>
          </p:nvPr>
        </p:nvSpPr>
        <p:spPr>
          <a:xfrm>
            <a:off x="4873625" y="6475413"/>
            <a:ext cx="3668713" cy="200149"/>
          </a:xfrm>
        </p:spPr>
        <p:txBody>
          <a:bodyPr/>
          <a:lstStyle/>
          <a:p>
            <a:r>
              <a:rPr lang="en-GB" dirty="0" smtClean="0"/>
              <a:t>Tuncer Baykas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1556792"/>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LC </a:t>
            </a:r>
            <a:r>
              <a:rPr lang="en-US" dirty="0" smtClean="0"/>
              <a:t>Outdoor Usage Models</a:t>
            </a:r>
            <a:endParaRPr lang="en-GB" dirty="0"/>
          </a:p>
        </p:txBody>
      </p:sp>
      <p:sp>
        <p:nvSpPr>
          <p:cNvPr id="3074" name="Rectangle 2"/>
          <p:cNvSpPr>
            <a:spLocks noGrp="1" noChangeArrowheads="1"/>
          </p:cNvSpPr>
          <p:nvPr>
            <p:ph type="body" idx="1"/>
          </p:nvPr>
        </p:nvSpPr>
        <p:spPr>
          <a:xfrm>
            <a:off x="685800" y="2816101"/>
            <a:ext cx="7772400" cy="396875"/>
          </a:xfrm>
          <a:ln/>
        </p:spPr>
        <p:txBody>
          <a:bodyPr/>
          <a:lstStyle/>
          <a:p>
            <a:pPr algn="ctr">
              <a:buFontTx/>
              <a:buNone/>
            </a:pPr>
            <a:r>
              <a:rPr lang="en-GB" sz="2000" dirty="0"/>
              <a:t>Date:</a:t>
            </a:r>
            <a:r>
              <a:rPr lang="en-GB" sz="2000" b="0" dirty="0"/>
              <a:t> </a:t>
            </a:r>
            <a:r>
              <a:rPr lang="en-US" altLang="zh-CN" sz="2000" b="0" dirty="0"/>
              <a:t>2018-05-08</a:t>
            </a:r>
          </a:p>
        </p:txBody>
      </p:sp>
      <p:sp>
        <p:nvSpPr>
          <p:cNvPr id="3076" name="Rectangle 4"/>
          <p:cNvSpPr>
            <a:spLocks noChangeArrowheads="1"/>
          </p:cNvSpPr>
          <p:nvPr/>
        </p:nvSpPr>
        <p:spPr bwMode="auto">
          <a:xfrm>
            <a:off x="603920" y="321297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Table 2"/>
          <p:cNvGraphicFramePr>
            <a:graphicFrameLocks noGrp="1"/>
          </p:cNvGraphicFramePr>
          <p:nvPr>
            <p:extLst>
              <p:ext uri="{D42A27DB-BD31-4B8C-83A1-F6EECF244321}">
                <p14:modId xmlns:p14="http://schemas.microsoft.com/office/powerpoint/2010/main" val="2582772171"/>
              </p:ext>
            </p:extLst>
          </p:nvPr>
        </p:nvGraphicFramePr>
        <p:xfrm>
          <a:off x="827584" y="4221088"/>
          <a:ext cx="7696200" cy="1495610"/>
        </p:xfrm>
        <a:graphic>
          <a:graphicData uri="http://schemas.openxmlformats.org/drawingml/2006/table">
            <a:tbl>
              <a:tblPr/>
              <a:tblGrid>
                <a:gridCol w="1704975"/>
                <a:gridCol w="1201738"/>
                <a:gridCol w="1201737"/>
                <a:gridCol w="1201738"/>
                <a:gridCol w="2386012"/>
              </a:tblGrid>
              <a:tr h="39833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charset="0"/>
                          <a:ea typeface="MS PGothic" charset="0"/>
                          <a:cs typeface="Gulim" charset="0"/>
                        </a:rPr>
                        <a:t>Name</a:t>
                      </a:r>
                    </a:p>
                  </a:txBody>
                  <a:tcPr marT="45705" marB="457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charset="0"/>
                          <a:ea typeface="MS PGothic" charset="0"/>
                          <a:cs typeface="Gulim" charset="0"/>
                        </a:rPr>
                        <a:t>Affiliation</a:t>
                      </a:r>
                    </a:p>
                  </a:txBody>
                  <a:tcPr marT="45705" marB="457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charset="0"/>
                          <a:ea typeface="MS PGothic" charset="0"/>
                          <a:cs typeface="Gulim" charset="0"/>
                        </a:rPr>
                        <a:t>Address</a:t>
                      </a:r>
                    </a:p>
                  </a:txBody>
                  <a:tcPr marT="45705" marB="457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charset="0"/>
                          <a:ea typeface="MS PGothic" charset="0"/>
                          <a:cs typeface="Gulim" charset="0"/>
                        </a:rPr>
                        <a:t>Phone</a:t>
                      </a:r>
                    </a:p>
                  </a:txBody>
                  <a:tcPr marT="45705" marB="457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charset="0"/>
                          <a:ea typeface="MS PGothic" charset="0"/>
                          <a:cs typeface="Gulim" charset="0"/>
                        </a:rPr>
                        <a:t>Email</a:t>
                      </a:r>
                    </a:p>
                  </a:txBody>
                  <a:tcPr marT="45705" marB="457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16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tr-TR" altLang="ko-KR" sz="1200" b="0" i="0" u="none" strike="noStrike" cap="none" normalizeH="0" baseline="0" dirty="0">
                          <a:ln>
                            <a:noFill/>
                          </a:ln>
                          <a:solidFill>
                            <a:srgbClr val="000000"/>
                          </a:solidFill>
                          <a:effectLst/>
                          <a:latin typeface="Times New Roman" charset="0"/>
                          <a:ea typeface="Gulim" charset="0"/>
                          <a:cs typeface="Times New Roman" charset="0"/>
                        </a:rPr>
                        <a:t>Tuncer Baykas</a:t>
                      </a:r>
                      <a:endParaRPr kumimoji="0" lang="en-US" altLang="ko-KR" sz="1200" b="0" i="0" u="none" strike="noStrike" cap="none" normalizeH="0" baseline="0" dirty="0">
                        <a:ln>
                          <a:noFill/>
                        </a:ln>
                        <a:solidFill>
                          <a:srgbClr val="000000"/>
                        </a:solidFill>
                        <a:effectLst/>
                        <a:latin typeface="Times New Roman" charset="0"/>
                        <a:ea typeface="Gulim" charset="0"/>
                        <a:cs typeface="Times New Roman"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ko-KR" sz="1200" b="0" i="0" u="none" strike="noStrike" cap="none" normalizeH="0" baseline="0" dirty="0" err="1" smtClean="0">
                          <a:ln>
                            <a:noFill/>
                          </a:ln>
                          <a:solidFill>
                            <a:srgbClr val="000000"/>
                          </a:solidFill>
                          <a:effectLst/>
                          <a:latin typeface="Times New Roman" charset="0"/>
                          <a:ea typeface="Gulim" charset="0"/>
                          <a:cs typeface="Times New Roman" charset="0"/>
                        </a:rPr>
                        <a:t>Istanbul</a:t>
                      </a:r>
                      <a:r>
                        <a:rPr kumimoji="0" lang="tr-TR" altLang="ko-KR" sz="1200" b="0" i="0" u="none" strike="noStrike" cap="none" normalizeH="0" baseline="0" dirty="0" smtClean="0">
                          <a:ln>
                            <a:noFill/>
                          </a:ln>
                          <a:solidFill>
                            <a:srgbClr val="000000"/>
                          </a:solidFill>
                          <a:effectLst/>
                          <a:latin typeface="Times New Roman" charset="0"/>
                          <a:ea typeface="Gulim" charset="0"/>
                          <a:cs typeface="Times New Roman" charset="0"/>
                        </a:rPr>
                        <a:t> </a:t>
                      </a:r>
                      <a:r>
                        <a:rPr kumimoji="0" lang="tr-TR" altLang="ko-KR" sz="1200" b="0" i="0" u="none" strike="noStrike" cap="none" normalizeH="0" baseline="0" dirty="0" err="1" smtClean="0">
                          <a:ln>
                            <a:noFill/>
                          </a:ln>
                          <a:solidFill>
                            <a:srgbClr val="000000"/>
                          </a:solidFill>
                          <a:effectLst/>
                          <a:latin typeface="Times New Roman" charset="0"/>
                          <a:ea typeface="Gulim" charset="0"/>
                          <a:cs typeface="Times New Roman" charset="0"/>
                        </a:rPr>
                        <a:t>Medipol</a:t>
                      </a:r>
                      <a:r>
                        <a:rPr kumimoji="0" lang="tr-TR" altLang="ko-KR" sz="1200" b="0" i="0" u="none" strike="noStrike" cap="none" normalizeH="0" baseline="0" dirty="0" smtClean="0">
                          <a:ln>
                            <a:noFill/>
                          </a:ln>
                          <a:solidFill>
                            <a:srgbClr val="000000"/>
                          </a:solidFill>
                          <a:effectLst/>
                          <a:latin typeface="Times New Roman" charset="0"/>
                          <a:ea typeface="Gulim" charset="0"/>
                          <a:cs typeface="Times New Roman" charset="0"/>
                        </a:rPr>
                        <a:t> </a:t>
                      </a:r>
                      <a:r>
                        <a:rPr kumimoji="0" lang="tr-TR" altLang="ko-KR" sz="1200" b="0" i="0" u="none" strike="noStrike" cap="none" normalizeH="0" baseline="0" dirty="0" err="1">
                          <a:ln>
                            <a:noFill/>
                          </a:ln>
                          <a:solidFill>
                            <a:srgbClr val="000000"/>
                          </a:solidFill>
                          <a:effectLst/>
                          <a:latin typeface="Times New Roman" charset="0"/>
                          <a:ea typeface="Gulim" charset="0"/>
                          <a:cs typeface="Times New Roman" charset="0"/>
                        </a:rPr>
                        <a:t>University</a:t>
                      </a:r>
                      <a:endParaRPr kumimoji="0" lang="en-US" altLang="ko-KR" sz="1200" b="0" i="0" u="none" strike="noStrike" cap="none" normalizeH="0" baseline="0" dirty="0">
                        <a:ln>
                          <a:noFill/>
                        </a:ln>
                        <a:solidFill>
                          <a:srgbClr val="000000"/>
                        </a:solidFill>
                        <a:effectLst/>
                        <a:latin typeface="Times New Roman" charset="0"/>
                        <a:ea typeface="Gulim" charset="0"/>
                        <a:cs typeface="Times New Roman"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a:ln>
                          <a:noFill/>
                        </a:ln>
                        <a:solidFill>
                          <a:srgbClr val="000000"/>
                        </a:solidFill>
                        <a:effectLst/>
                        <a:latin typeface="Times New Roman" charset="0"/>
                        <a:ea typeface="Gulim" charset="0"/>
                        <a:cs typeface="Times New Roman"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a:ln>
                          <a:noFill/>
                        </a:ln>
                        <a:solidFill>
                          <a:srgbClr val="000000"/>
                        </a:solidFill>
                        <a:effectLst/>
                        <a:latin typeface="Times New Roman" charset="0"/>
                        <a:ea typeface="Gulim" charset="0"/>
                        <a:cs typeface="Times New Roman"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ko-KR" sz="1100" b="0" i="0" u="none" strike="noStrike" cap="none" normalizeH="0" baseline="0">
                          <a:ln>
                            <a:noFill/>
                          </a:ln>
                          <a:solidFill>
                            <a:srgbClr val="000000"/>
                          </a:solidFill>
                          <a:effectLst/>
                          <a:latin typeface="Times New Roman" charset="0"/>
                          <a:ea typeface="Gulim" charset="0"/>
                          <a:cs typeface="Times New Roman" charset="0"/>
                        </a:rPr>
                        <a:t>tbaykas@ieee.org</a:t>
                      </a:r>
                      <a:endParaRPr kumimoji="0" lang="en-US" altLang="ko-KR" sz="1100" b="0" i="0" u="none" strike="noStrike" cap="none" normalizeH="0" baseline="0">
                        <a:ln>
                          <a:noFill/>
                        </a:ln>
                        <a:solidFill>
                          <a:srgbClr val="000000"/>
                        </a:solidFill>
                        <a:effectLst/>
                        <a:latin typeface="Times New Roman" charset="0"/>
                        <a:ea typeface="Gulim" charset="0"/>
                        <a:cs typeface="Times New Roman"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894">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j-lt"/>
                          <a:ea typeface="+mn-ea"/>
                          <a:cs typeface="+mn-cs"/>
                        </a:rPr>
                        <a:t>Khalid </a:t>
                      </a:r>
                      <a:r>
                        <a:rPr lang="en-US" sz="1200" kern="1200" dirty="0" err="1" smtClean="0">
                          <a:solidFill>
                            <a:schemeClr val="tx1"/>
                          </a:solidFill>
                          <a:effectLst/>
                          <a:latin typeface="+mj-lt"/>
                          <a:ea typeface="+mn-ea"/>
                          <a:cs typeface="+mn-cs"/>
                        </a:rPr>
                        <a:t>Qarage</a:t>
                      </a:r>
                      <a:endParaRPr kumimoji="0" lang="en-US" altLang="ko-KR" sz="1200" b="0" i="0" u="none" strike="noStrike" cap="none" normalizeH="0" baseline="0" dirty="0">
                        <a:ln>
                          <a:noFill/>
                        </a:ln>
                        <a:solidFill>
                          <a:srgbClr val="000000"/>
                        </a:solidFill>
                        <a:effectLst/>
                        <a:latin typeface="+mj-lt"/>
                        <a:ea typeface="Gulim" charset="0"/>
                        <a:cs typeface="Times New Roman"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j-lt"/>
                          <a:ea typeface="+mn-ea"/>
                          <a:cs typeface="+mn-cs"/>
                        </a:rPr>
                        <a:t>Texas A&amp;M University at Qatar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mj-lt"/>
                          <a:ea typeface="Gulim" charset="0"/>
                          <a:cs typeface="Times New Roman"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dirty="0">
                        <a:ln>
                          <a:noFill/>
                        </a:ln>
                        <a:solidFill>
                          <a:srgbClr val="000000"/>
                        </a:solidFill>
                        <a:effectLst/>
                        <a:latin typeface="+mj-lt"/>
                        <a:ea typeface="Gulim" charset="0"/>
                        <a:cs typeface="Times New Roman"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charset="0"/>
                        <a:ea typeface="Gulim" charset="0"/>
                        <a:cs typeface="Times New Roman"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charset="0"/>
                        <a:ea typeface="Gulim" charset="0"/>
                        <a:cs typeface="Times New Roman"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smtClean="0"/>
              <a:t>May 2018</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2</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Terminology</a:t>
            </a:r>
            <a:endParaRPr lang="en-GB" dirty="0"/>
          </a:p>
        </p:txBody>
      </p:sp>
      <p:sp>
        <p:nvSpPr>
          <p:cNvPr id="5122" name="Rectangle 2"/>
          <p:cNvSpPr>
            <a:spLocks noGrp="1" noChangeArrowheads="1"/>
          </p:cNvSpPr>
          <p:nvPr>
            <p:ph type="body" idx="1"/>
          </p:nvPr>
        </p:nvSpPr>
        <p:spPr>
          <a:xfrm>
            <a:off x="685800" y="1981200"/>
            <a:ext cx="7772400" cy="4305320"/>
          </a:xfrm>
          <a:ln/>
        </p:spPr>
        <p:txBody>
          <a:bodyPr/>
          <a:lstStyle/>
          <a:p>
            <a:pPr marL="0" indent="0">
              <a:buFontTx/>
              <a:buNone/>
              <a:defRPr/>
            </a:pPr>
            <a:r>
              <a:rPr lang="en-US" altLang="zh-CN" sz="1800" dirty="0">
                <a:ea typeface="ＭＳ Ｐゴシック" pitchFamily="34" charset="-128"/>
              </a:rPr>
              <a:t>Usage Model – A usage model is the combination of all the things below; not to be confused with a use case which is the specific set of steps to accomplish a particular task. </a:t>
            </a:r>
          </a:p>
          <a:p>
            <a:pPr>
              <a:defRPr/>
            </a:pPr>
            <a:r>
              <a:rPr lang="en-US" altLang="zh-CN" sz="1600" dirty="0">
                <a:ea typeface="ＭＳ Ｐゴシック" pitchFamily="34" charset="-128"/>
              </a:rPr>
              <a:t>Pre-Conditions </a:t>
            </a:r>
            <a:r>
              <a:rPr lang="en-US" altLang="zh-CN" sz="1600" b="0" dirty="0">
                <a:ea typeface="ＭＳ Ｐゴシック" pitchFamily="34" charset="-128"/>
              </a:rPr>
              <a:t>– Initial conditions before the use case begins.</a:t>
            </a:r>
          </a:p>
          <a:p>
            <a:pPr>
              <a:defRPr/>
            </a:pPr>
            <a:r>
              <a:rPr lang="en-US" altLang="zh-CN" sz="1600" dirty="0">
                <a:ea typeface="ＭＳ Ｐゴシック" pitchFamily="34" charset="-128"/>
              </a:rPr>
              <a:t>Environment </a:t>
            </a:r>
            <a:r>
              <a:rPr lang="en-US" altLang="zh-CN" sz="1600" b="0" dirty="0">
                <a:ea typeface="ＭＳ Ｐゴシック" pitchFamily="34" charset="-128"/>
              </a:rPr>
              <a:t>– The type of place in which the network of the use case is deployed, such as home, outdoor, hot spot, enterprise, metropolitan area, etc.</a:t>
            </a:r>
          </a:p>
          <a:p>
            <a:pPr>
              <a:defRPr/>
            </a:pPr>
            <a:r>
              <a:rPr lang="en-US" altLang="zh-CN" sz="1600" dirty="0">
                <a:ea typeface="ＭＳ Ｐゴシック" pitchFamily="34" charset="-128"/>
              </a:rPr>
              <a:t>Application </a:t>
            </a:r>
            <a:r>
              <a:rPr lang="en-US" altLang="zh-CN" sz="1600" b="0" dirty="0">
                <a:ea typeface="ＭＳ Ｐゴシック" pitchFamily="34" charset="-128"/>
              </a:rPr>
              <a:t>– A source and/or sink of wireless data that relates to a particular type of user activity. Examples are streaming video and VoIP.</a:t>
            </a:r>
          </a:p>
          <a:p>
            <a:pPr>
              <a:defRPr/>
            </a:pPr>
            <a:r>
              <a:rPr lang="en-US" altLang="zh-CN" sz="1600" dirty="0">
                <a:ea typeface="ＭＳ Ｐゴシック" pitchFamily="34" charset="-128"/>
              </a:rPr>
              <a:t>Traffic Conditions </a:t>
            </a:r>
            <a:r>
              <a:rPr lang="en-US" altLang="zh-CN" sz="1600" b="0" dirty="0">
                <a:ea typeface="ＭＳ Ｐゴシック" pitchFamily="34" charset="-128"/>
              </a:rPr>
              <a:t>– General background traffic or interference that is expected while the use case steps are occurring. Overlapping BSSs, existing video streams, and interference from cordless phones are all examples of traffic conditions.</a:t>
            </a:r>
          </a:p>
          <a:p>
            <a:pPr>
              <a:defRPr/>
            </a:pPr>
            <a:r>
              <a:rPr lang="en-US" altLang="zh-CN" sz="1600" dirty="0">
                <a:ea typeface="ＭＳ Ｐゴシック" pitchFamily="34" charset="-128"/>
              </a:rPr>
              <a:t>Use case </a:t>
            </a:r>
            <a:r>
              <a:rPr lang="en-US" altLang="zh-CN" sz="1600" b="0" dirty="0">
                <a:ea typeface="ＭＳ Ｐゴシック" pitchFamily="34" charset="-128"/>
              </a:rPr>
              <a:t>– A use case is task oriented. It describes the specific step-by-step actions performed by a user or device. One use case example is a user starting and stopping a video stream.</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p:txBody>
      </p:sp>
      <p:sp>
        <p:nvSpPr>
          <p:cNvPr id="7" name="Footer Placeholder 4"/>
          <p:cNvSpPr>
            <a:spLocks noGrp="1"/>
          </p:cNvSpPr>
          <p:nvPr>
            <p:ph type="ftr" idx="14"/>
          </p:nvPr>
        </p:nvSpPr>
        <p:spPr>
          <a:xfrm>
            <a:off x="4873625" y="6475413"/>
            <a:ext cx="3668713" cy="200149"/>
          </a:xfrm>
        </p:spPr>
        <p:txBody>
          <a:bodyPr/>
          <a:lstStyle/>
          <a:p>
            <a:r>
              <a:rPr lang="en-GB" dirty="0" smtClean="0"/>
              <a:t>Tuncer Baykas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smtClean="0"/>
              <a:t>May 2018</a:t>
            </a:r>
            <a:endParaRPr lang="en-GB"/>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a:t>
            </a:fld>
            <a:endParaRPr lang="en-GB"/>
          </a:p>
        </p:txBody>
      </p:sp>
      <p:sp>
        <p:nvSpPr>
          <p:cNvPr id="6145" name="Rectangle 1"/>
          <p:cNvSpPr>
            <a:spLocks noGrp="1" noChangeArrowheads="1"/>
          </p:cNvSpPr>
          <p:nvPr>
            <p:ph type="title"/>
          </p:nvPr>
        </p:nvSpPr>
        <p:spPr>
          <a:xfrm>
            <a:off x="685800" y="404664"/>
            <a:ext cx="820668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da-DK" dirty="0"/>
              <a:t>Usage Model </a:t>
            </a:r>
            <a:r>
              <a:rPr lang="da-DK" dirty="0" smtClean="0"/>
              <a:t>6: </a:t>
            </a:r>
            <a:r>
              <a:rPr lang="da-DK" dirty="0" err="1" smtClean="0"/>
              <a:t>Underwater</a:t>
            </a:r>
            <a:r>
              <a:rPr lang="da-DK" dirty="0" smtClean="0"/>
              <a:t> </a:t>
            </a:r>
            <a:r>
              <a:rPr lang="da-DK" dirty="0" err="1" smtClean="0"/>
              <a:t>Communication</a:t>
            </a:r>
            <a:endParaRPr lang="en-GB" dirty="0"/>
          </a:p>
        </p:txBody>
      </p:sp>
      <p:sp>
        <p:nvSpPr>
          <p:cNvPr id="18" name="Rectangle 3"/>
          <p:cNvSpPr txBox="1">
            <a:spLocks noChangeArrowheads="1"/>
          </p:cNvSpPr>
          <p:nvPr/>
        </p:nvSpPr>
        <p:spPr bwMode="auto">
          <a:xfrm>
            <a:off x="179512" y="1196752"/>
            <a:ext cx="4237484" cy="51125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buFontTx/>
              <a:buNone/>
            </a:pPr>
            <a:r>
              <a:rPr lang="en-US" altLang="zh-CN" sz="1400" u="sng" kern="0" dirty="0" smtClean="0"/>
              <a:t>Pre-Conditions</a:t>
            </a:r>
          </a:p>
          <a:p>
            <a:pPr marL="0" indent="0">
              <a:spcBef>
                <a:spcPts val="0"/>
              </a:spcBef>
            </a:pPr>
            <a:r>
              <a:rPr lang="en-US" altLang="zh-CN" sz="1400" b="0" kern="0" dirty="0" smtClean="0">
                <a:solidFill>
                  <a:schemeClr val="tx1"/>
                </a:solidFill>
              </a:rPr>
              <a:t>Acoustic communication in underwater environment have poor throughput whereas RF waves are attenuated by water molecules. LC is deployed to provide reliable wireless connectivity for divers, underwater vehicles and buoy.</a:t>
            </a:r>
          </a:p>
          <a:p>
            <a:pPr marL="0" indent="0"/>
            <a:r>
              <a:rPr lang="en-US" altLang="zh-CN" sz="1400" u="sng" kern="0" dirty="0" smtClean="0"/>
              <a:t>Environment </a:t>
            </a:r>
          </a:p>
          <a:p>
            <a:pPr marL="0" indent="0">
              <a:spcBef>
                <a:spcPts val="0"/>
              </a:spcBef>
            </a:pPr>
            <a:r>
              <a:rPr lang="en-US" altLang="zh-CN" sz="1400" b="0" kern="0" dirty="0" smtClean="0"/>
              <a:t>All communications are within water. The communication area depends on how many </a:t>
            </a:r>
            <a:r>
              <a:rPr lang="en-US" altLang="zh-CN" sz="1400" b="0" kern="0" dirty="0" err="1" smtClean="0"/>
              <a:t>multihop</a:t>
            </a:r>
            <a:r>
              <a:rPr lang="en-US" altLang="zh-CN" sz="1400" b="0" kern="0" dirty="0" smtClean="0"/>
              <a:t> the system can support. The environment is </a:t>
            </a:r>
            <a:r>
              <a:rPr lang="en-US" altLang="zh-CN" sz="1400" b="0" kern="0" dirty="0" err="1" smtClean="0"/>
              <a:t>extermely</a:t>
            </a:r>
            <a:r>
              <a:rPr lang="en-US" altLang="zh-CN" sz="1400" b="0" kern="0" dirty="0" smtClean="0"/>
              <a:t> unstable. The fading should be studied for robustness.</a:t>
            </a:r>
          </a:p>
          <a:p>
            <a:pPr marL="0" indent="0">
              <a:buFontTx/>
              <a:buNone/>
            </a:pPr>
            <a:r>
              <a:rPr lang="en-US" altLang="zh-CN" sz="1400" u="sng" kern="0" dirty="0" smtClean="0"/>
              <a:t>Applications</a:t>
            </a:r>
          </a:p>
          <a:p>
            <a:pPr marL="0" indent="0">
              <a:spcBef>
                <a:spcPts val="0"/>
              </a:spcBef>
            </a:pPr>
            <a:r>
              <a:rPr lang="en-US" altLang="zh-CN" sz="1400" b="0" kern="0" dirty="0" smtClean="0"/>
              <a:t>Underwater sensor networks. Video transmission from robot submarines. </a:t>
            </a:r>
            <a:r>
              <a:rPr lang="en-US" altLang="zh-CN" sz="1400" b="0" kern="0" dirty="0"/>
              <a:t>C</a:t>
            </a:r>
            <a:r>
              <a:rPr lang="en-US" altLang="zh-CN" sz="1400" b="0" kern="0" dirty="0" smtClean="0"/>
              <a:t>ommunication between divers.</a:t>
            </a:r>
          </a:p>
          <a:p>
            <a:pPr marL="0" indent="0">
              <a:spcBef>
                <a:spcPts val="0"/>
              </a:spcBef>
            </a:pPr>
            <a:endParaRPr lang="en-US" altLang="zh-CN" sz="1400" b="0" kern="0" dirty="0" smtClean="0"/>
          </a:p>
          <a:p>
            <a:pPr marL="0" indent="0">
              <a:spcBef>
                <a:spcPts val="0"/>
              </a:spcBef>
            </a:pPr>
            <a:r>
              <a:rPr lang="en-US" altLang="zh-CN" sz="1400" b="0" kern="0" dirty="0" smtClean="0"/>
              <a:t>Maximum data rate lightly compressed video: 50 Mbps, delay </a:t>
            </a:r>
            <a:r>
              <a:rPr lang="en-US" altLang="zh-CN" sz="1400" b="0" kern="0" dirty="0"/>
              <a:t>&lt; </a:t>
            </a:r>
            <a:r>
              <a:rPr lang="en-US" altLang="zh-CN" sz="1400" b="0" kern="0" dirty="0" smtClean="0"/>
              <a:t>5 </a:t>
            </a:r>
            <a:r>
              <a:rPr lang="en-US" altLang="zh-CN" sz="1400" b="0" kern="0" dirty="0" err="1" smtClean="0"/>
              <a:t>ms</a:t>
            </a:r>
            <a:r>
              <a:rPr lang="en-US" altLang="zh-CN" sz="1400" b="0" kern="0" dirty="0"/>
              <a:t>, </a:t>
            </a:r>
            <a:r>
              <a:rPr lang="en-US" altLang="zh-CN" sz="1400" b="0" kern="0" dirty="0" smtClean="0"/>
              <a:t>1.0E-8 PER</a:t>
            </a:r>
            <a:r>
              <a:rPr lang="en-US" altLang="zh-CN" sz="1400" b="0" kern="0" dirty="0" smtClean="0">
                <a:solidFill>
                  <a:schemeClr val="tx1"/>
                </a:solidFill>
              </a:rPr>
              <a:t>, 99.9% reliability</a:t>
            </a:r>
            <a:r>
              <a:rPr lang="en-US" altLang="zh-CN" sz="1400" b="0" kern="0" dirty="0" smtClean="0"/>
              <a:t>. </a:t>
            </a:r>
          </a:p>
          <a:p>
            <a:pPr marL="0" indent="0">
              <a:spcBef>
                <a:spcPts val="0"/>
              </a:spcBef>
            </a:pPr>
            <a:r>
              <a:rPr lang="en-US" altLang="zh-CN" sz="1400" b="0" kern="0" dirty="0" smtClean="0"/>
              <a:t>Sensor network 1 Mbps </a:t>
            </a:r>
          </a:p>
          <a:p>
            <a:pPr marL="0" indent="0">
              <a:spcBef>
                <a:spcPts val="0"/>
              </a:spcBef>
            </a:pPr>
            <a:endParaRPr lang="en-US" altLang="zh-CN" sz="1400" b="0" kern="0" dirty="0" smtClean="0"/>
          </a:p>
          <a:p>
            <a:pPr marL="0" indent="0">
              <a:spcBef>
                <a:spcPts val="0"/>
              </a:spcBef>
            </a:pPr>
            <a:r>
              <a:rPr lang="en-US" altLang="zh-CN" sz="1400" b="0" kern="0" dirty="0" smtClean="0"/>
              <a:t>Distance between LC APs ranges from 1-100 meters.</a:t>
            </a:r>
            <a:endParaRPr lang="en-US" altLang="zh-CN" sz="1200" b="0" kern="0" dirty="0"/>
          </a:p>
          <a:p>
            <a:pPr marL="0" indent="0">
              <a:spcBef>
                <a:spcPts val="0"/>
              </a:spcBef>
            </a:pPr>
            <a:endParaRPr lang="en-US" altLang="zh-CN" sz="1400" b="0" kern="0" dirty="0" smtClean="0"/>
          </a:p>
        </p:txBody>
      </p:sp>
      <p:sp>
        <p:nvSpPr>
          <p:cNvPr id="19" name="Rectangle 3"/>
          <p:cNvSpPr txBox="1">
            <a:spLocks noChangeArrowheads="1"/>
          </p:cNvSpPr>
          <p:nvPr/>
        </p:nvSpPr>
        <p:spPr bwMode="auto">
          <a:xfrm>
            <a:off x="4320480" y="1196752"/>
            <a:ext cx="4716016" cy="403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eaLnBrk="1" hangingPunct="1">
              <a:spcBef>
                <a:spcPct val="20000"/>
              </a:spcBef>
            </a:pPr>
            <a:r>
              <a:rPr lang="en-US" altLang="zh-CN" sz="1400" b="1" u="sng" dirty="0"/>
              <a:t>Traffic Conditions</a:t>
            </a:r>
          </a:p>
          <a:p>
            <a:pPr eaLnBrk="1" hangingPunct="1">
              <a:spcBef>
                <a:spcPct val="20000"/>
              </a:spcBef>
            </a:pPr>
            <a:r>
              <a:rPr lang="en-US" altLang="zh-CN" sz="1400" dirty="0"/>
              <a:t>Both uplink and downlink are using LC.</a:t>
            </a:r>
          </a:p>
          <a:p>
            <a:pPr>
              <a:defRPr/>
            </a:pPr>
            <a:r>
              <a:rPr lang="en-US" altLang="zh-CN" sz="1400" dirty="0" smtClean="0"/>
              <a:t>Potential </a:t>
            </a:r>
            <a:r>
              <a:rPr lang="en-US" altLang="zh-CN" sz="1400" dirty="0"/>
              <a:t>interference from </a:t>
            </a:r>
            <a:r>
              <a:rPr lang="en-US" altLang="zh-CN" sz="1400" dirty="0" smtClean="0"/>
              <a:t>currents, sea animals, divers.</a:t>
            </a:r>
          </a:p>
          <a:p>
            <a:pPr>
              <a:defRPr/>
            </a:pPr>
            <a:r>
              <a:rPr lang="en-US" altLang="zh-CN" sz="1400" dirty="0" smtClean="0"/>
              <a:t>Pointing is a challenge</a:t>
            </a:r>
            <a:endParaRPr lang="en-US" altLang="zh-CN" sz="1400" dirty="0"/>
          </a:p>
          <a:p>
            <a:pPr eaLnBrk="1" hangingPunct="1">
              <a:spcBef>
                <a:spcPts val="0"/>
              </a:spcBef>
            </a:pPr>
            <a:r>
              <a:rPr lang="en-US" altLang="zh-CN" sz="1400" dirty="0" smtClean="0"/>
              <a:t>Multiple </a:t>
            </a:r>
            <a:r>
              <a:rPr lang="en-US" altLang="zh-CN" sz="1400" dirty="0"/>
              <a:t>LC modules </a:t>
            </a:r>
            <a:r>
              <a:rPr lang="en-US" altLang="zh-CN" sz="1400" dirty="0" smtClean="0"/>
              <a:t>had to be deployed to ensure communication.</a:t>
            </a:r>
            <a:endParaRPr lang="en-US" altLang="zh-CN" sz="1400" dirty="0"/>
          </a:p>
          <a:p>
            <a:pPr eaLnBrk="1" hangingPunct="1">
              <a:spcBef>
                <a:spcPct val="20000"/>
              </a:spcBef>
            </a:pPr>
            <a:r>
              <a:rPr lang="en-US" altLang="zh-CN" sz="1400" b="1" u="sng" dirty="0"/>
              <a:t>Use Case</a:t>
            </a:r>
          </a:p>
          <a:p>
            <a:pPr eaLnBrk="1" hangingPunct="1">
              <a:spcBef>
                <a:spcPts val="0"/>
              </a:spcBef>
            </a:pPr>
            <a:r>
              <a:rPr lang="en-US" altLang="zh-CN" sz="1400" kern="0" dirty="0" smtClean="0"/>
              <a:t>Water quality sensor network which communications with buoys</a:t>
            </a:r>
            <a:r>
              <a:rPr lang="en-US" altLang="zh-CN" sz="1400" dirty="0" smtClean="0"/>
              <a:t>. 802.11ah or 802.11af could be used at the buoy to communicate with the shore. A </a:t>
            </a:r>
            <a:r>
              <a:rPr lang="en-US" altLang="zh-CN" sz="1400" dirty="0" err="1" smtClean="0"/>
              <a:t>multihop</a:t>
            </a:r>
            <a:r>
              <a:rPr lang="en-US" altLang="zh-CN" sz="1400" dirty="0" smtClean="0"/>
              <a:t> network between divers. Military institutions would be interested in this use case, thanks to its limited range.</a:t>
            </a:r>
            <a:endParaRPr lang="en-US" altLang="zh-CN" sz="1600" dirty="0"/>
          </a:p>
        </p:txBody>
      </p:sp>
      <p:pic>
        <p:nvPicPr>
          <p:cNvPr id="1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933056"/>
            <a:ext cx="2601913" cy="196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Footer Placeholder 4"/>
          <p:cNvSpPr>
            <a:spLocks noGrp="1"/>
          </p:cNvSpPr>
          <p:nvPr>
            <p:ph type="ftr" idx="14"/>
          </p:nvPr>
        </p:nvSpPr>
        <p:spPr>
          <a:xfrm>
            <a:off x="4873625" y="6475413"/>
            <a:ext cx="3668713" cy="200149"/>
          </a:xfrm>
        </p:spPr>
        <p:txBody>
          <a:bodyPr/>
          <a:lstStyle/>
          <a:p>
            <a:r>
              <a:rPr lang="en-GB" dirty="0" smtClean="0"/>
              <a:t>Tuncer Baykas</a:t>
            </a:r>
            <a:endParaRPr lang="en-GB" dirty="0"/>
          </a:p>
        </p:txBody>
      </p:sp>
    </p:spTree>
    <p:extLst>
      <p:ext uri="{BB962C8B-B14F-4D97-AF65-F5344CB8AC3E}">
        <p14:creationId xmlns:p14="http://schemas.microsoft.com/office/powerpoint/2010/main" val="39634617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smtClean="0"/>
              <a:t>May 2018</a:t>
            </a:r>
            <a:endParaRPr lang="en-GB"/>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a:t>
            </a:fld>
            <a:endParaRPr lang="en-GB"/>
          </a:p>
        </p:txBody>
      </p:sp>
      <p:sp>
        <p:nvSpPr>
          <p:cNvPr id="6145" name="Rectangle 1"/>
          <p:cNvSpPr>
            <a:spLocks noGrp="1" noChangeArrowheads="1"/>
          </p:cNvSpPr>
          <p:nvPr>
            <p:ph type="title"/>
          </p:nvPr>
        </p:nvSpPr>
        <p:spPr>
          <a:xfrm>
            <a:off x="685800" y="620688"/>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da-DK" dirty="0"/>
              <a:t>Usage Model </a:t>
            </a:r>
            <a:r>
              <a:rPr lang="da-DK" dirty="0" smtClean="0"/>
              <a:t>7: </a:t>
            </a:r>
            <a:r>
              <a:rPr lang="en-US" dirty="0" smtClean="0"/>
              <a:t>V2V Communication</a:t>
            </a:r>
            <a:endParaRPr lang="en-GB" dirty="0"/>
          </a:p>
        </p:txBody>
      </p:sp>
      <p:sp>
        <p:nvSpPr>
          <p:cNvPr id="18" name="Rectangle 3"/>
          <p:cNvSpPr txBox="1">
            <a:spLocks noChangeArrowheads="1"/>
          </p:cNvSpPr>
          <p:nvPr/>
        </p:nvSpPr>
        <p:spPr bwMode="auto">
          <a:xfrm>
            <a:off x="190500" y="1556792"/>
            <a:ext cx="4237484" cy="51125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buFontTx/>
              <a:buNone/>
            </a:pPr>
            <a:r>
              <a:rPr lang="en-US" altLang="zh-CN" sz="1400" u="sng" kern="0" dirty="0" smtClean="0">
                <a:solidFill>
                  <a:schemeClr val="tx1"/>
                </a:solidFill>
              </a:rPr>
              <a:t>Pre-Conditions</a:t>
            </a:r>
          </a:p>
          <a:p>
            <a:pPr marL="0" indent="0">
              <a:spcBef>
                <a:spcPts val="0"/>
              </a:spcBef>
            </a:pPr>
            <a:r>
              <a:rPr lang="en-US" altLang="zh-CN" sz="1400" b="0" kern="0" dirty="0" smtClean="0">
                <a:solidFill>
                  <a:schemeClr val="tx1"/>
                </a:solidFill>
              </a:rPr>
              <a:t>If communication between vehicles requires not to create RF interference while being robust to outside interference VLC is an promising communication technique.</a:t>
            </a:r>
          </a:p>
          <a:p>
            <a:pPr marL="0" indent="0"/>
            <a:r>
              <a:rPr lang="en-US" altLang="zh-CN" sz="1400" u="sng" kern="0" dirty="0" smtClean="0">
                <a:solidFill>
                  <a:schemeClr val="tx1"/>
                </a:solidFill>
              </a:rPr>
              <a:t>Environment</a:t>
            </a:r>
          </a:p>
          <a:p>
            <a:pPr marL="0" indent="0">
              <a:spcBef>
                <a:spcPts val="0"/>
              </a:spcBef>
            </a:pPr>
            <a:r>
              <a:rPr lang="en-US" altLang="zh-CN" sz="1400" b="0" kern="0" dirty="0" smtClean="0">
                <a:solidFill>
                  <a:schemeClr val="tx1"/>
                </a:solidFill>
              </a:rPr>
              <a:t>The distance between vehicles change between 1 meter to 50 meters. The links could experience fading due to vibrations from the vehicles.</a:t>
            </a:r>
          </a:p>
          <a:p>
            <a:pPr marL="0" indent="0"/>
            <a:r>
              <a:rPr lang="en-US" altLang="zh-CN" sz="1400" u="sng" kern="0" dirty="0" smtClean="0">
                <a:solidFill>
                  <a:schemeClr val="tx1"/>
                </a:solidFill>
              </a:rPr>
              <a:t>Applications</a:t>
            </a:r>
          </a:p>
          <a:p>
            <a:pPr marL="0" indent="0">
              <a:spcBef>
                <a:spcPts val="0"/>
              </a:spcBef>
            </a:pPr>
            <a:endParaRPr lang="en-US" altLang="zh-CN" sz="1400" b="0" kern="0" dirty="0">
              <a:solidFill>
                <a:schemeClr val="tx1"/>
              </a:solidFill>
            </a:endParaRPr>
          </a:p>
          <a:p>
            <a:pPr marL="0" indent="0">
              <a:spcBef>
                <a:spcPts val="0"/>
              </a:spcBef>
            </a:pPr>
            <a:r>
              <a:rPr lang="en-US" altLang="zh-CN" sz="1400" b="0" kern="0" dirty="0" smtClean="0">
                <a:solidFill>
                  <a:schemeClr val="tx1"/>
                </a:solidFill>
              </a:rPr>
              <a:t>Secure communication between vehicle convoys. </a:t>
            </a:r>
          </a:p>
          <a:p>
            <a:pPr marL="0" indent="0">
              <a:spcBef>
                <a:spcPts val="0"/>
              </a:spcBef>
            </a:pPr>
            <a:r>
              <a:rPr lang="en-US" altLang="zh-CN" sz="1400" b="0" kern="0" dirty="0" err="1" smtClean="0">
                <a:solidFill>
                  <a:schemeClr val="tx1"/>
                </a:solidFill>
              </a:rPr>
              <a:t>Trafic</a:t>
            </a:r>
            <a:r>
              <a:rPr lang="en-US" altLang="zh-CN" sz="1400" b="0" kern="0" dirty="0" smtClean="0">
                <a:solidFill>
                  <a:schemeClr val="tx1"/>
                </a:solidFill>
              </a:rPr>
              <a:t> information. Road status information. </a:t>
            </a:r>
          </a:p>
          <a:p>
            <a:pPr marL="0" indent="0">
              <a:spcBef>
                <a:spcPts val="0"/>
              </a:spcBef>
            </a:pPr>
            <a:r>
              <a:rPr lang="en-US" altLang="zh-CN" sz="1400" b="0" kern="0" dirty="0" smtClean="0">
                <a:solidFill>
                  <a:schemeClr val="tx1"/>
                </a:solidFill>
              </a:rPr>
              <a:t>Voice communication. </a:t>
            </a:r>
          </a:p>
          <a:p>
            <a:pPr marL="0" indent="0">
              <a:spcBef>
                <a:spcPts val="0"/>
              </a:spcBef>
            </a:pPr>
            <a:endParaRPr lang="en-US" altLang="zh-CN" sz="1400" b="0" kern="0" dirty="0">
              <a:solidFill>
                <a:schemeClr val="tx1"/>
              </a:solidFill>
            </a:endParaRPr>
          </a:p>
          <a:p>
            <a:pPr marL="0" indent="0">
              <a:spcBef>
                <a:spcPts val="0"/>
              </a:spcBef>
            </a:pPr>
            <a:r>
              <a:rPr lang="en-US" altLang="zh-CN" sz="1400" b="0" kern="0" dirty="0"/>
              <a:t>Maximum data rate lightly compressed video: 50 Mbps, delay &lt; 5 </a:t>
            </a:r>
            <a:r>
              <a:rPr lang="en-US" altLang="zh-CN" sz="1400" b="0" kern="0" dirty="0" err="1"/>
              <a:t>ms</a:t>
            </a:r>
            <a:r>
              <a:rPr lang="en-US" altLang="zh-CN" sz="1400" b="0" kern="0" dirty="0"/>
              <a:t>, 1.0E-8 PER</a:t>
            </a:r>
            <a:r>
              <a:rPr lang="en-US" altLang="zh-CN" sz="1400" b="0" kern="0" dirty="0">
                <a:solidFill>
                  <a:schemeClr val="tx1"/>
                </a:solidFill>
              </a:rPr>
              <a:t>, 99.9% reliability</a:t>
            </a:r>
            <a:r>
              <a:rPr lang="en-US" altLang="zh-CN" sz="1400" b="0" kern="0" dirty="0"/>
              <a:t>. </a:t>
            </a:r>
          </a:p>
          <a:p>
            <a:pPr marL="0" indent="0">
              <a:spcBef>
                <a:spcPts val="0"/>
              </a:spcBef>
            </a:pPr>
            <a:r>
              <a:rPr lang="en-US" altLang="zh-CN" sz="1400" b="0" kern="0" dirty="0"/>
              <a:t>Sensor </a:t>
            </a:r>
            <a:r>
              <a:rPr lang="en-US" altLang="zh-CN" sz="1400" b="0" kern="0" dirty="0" smtClean="0"/>
              <a:t>network. </a:t>
            </a:r>
            <a:r>
              <a:rPr lang="en-US" altLang="zh-CN" sz="1400" b="0" kern="0" dirty="0"/>
              <a:t>1 Mbps </a:t>
            </a:r>
          </a:p>
          <a:p>
            <a:pPr marL="0" indent="0">
              <a:spcBef>
                <a:spcPts val="0"/>
              </a:spcBef>
            </a:pPr>
            <a:endParaRPr lang="en-US" altLang="zh-CN" sz="1400" b="0" kern="0" dirty="0"/>
          </a:p>
          <a:p>
            <a:pPr marL="0" indent="0">
              <a:spcBef>
                <a:spcPts val="0"/>
              </a:spcBef>
            </a:pPr>
            <a:r>
              <a:rPr lang="en-US" altLang="zh-CN" sz="1400" b="0" kern="0" dirty="0"/>
              <a:t>Distance between LC APs ranges from 1</a:t>
            </a:r>
            <a:r>
              <a:rPr lang="en-US" altLang="zh-CN" sz="1400" b="0" kern="0" dirty="0" smtClean="0"/>
              <a:t>-</a:t>
            </a:r>
            <a:r>
              <a:rPr lang="en-US" altLang="zh-CN" sz="1400" b="0" kern="0" dirty="0"/>
              <a:t>5</a:t>
            </a:r>
            <a:r>
              <a:rPr lang="en-US" altLang="zh-CN" sz="1400" b="0" kern="0" dirty="0" smtClean="0"/>
              <a:t>0 </a:t>
            </a:r>
            <a:r>
              <a:rPr lang="en-US" altLang="zh-CN" sz="1400" b="0" kern="0" dirty="0"/>
              <a:t>meters</a:t>
            </a:r>
            <a:endParaRPr lang="en-US" altLang="zh-CN" sz="1400" b="0" kern="0" dirty="0">
              <a:solidFill>
                <a:schemeClr val="tx1"/>
              </a:solidFill>
            </a:endParaRPr>
          </a:p>
          <a:p>
            <a:pPr marL="0" indent="0">
              <a:spcBef>
                <a:spcPts val="0"/>
              </a:spcBef>
            </a:pPr>
            <a:endParaRPr lang="en-US" altLang="zh-CN" sz="1400" b="0" kern="0" dirty="0" smtClean="0">
              <a:solidFill>
                <a:schemeClr val="tx1"/>
              </a:solidFill>
            </a:endParaRPr>
          </a:p>
        </p:txBody>
      </p:sp>
      <p:sp>
        <p:nvSpPr>
          <p:cNvPr id="19" name="Rectangle 3"/>
          <p:cNvSpPr txBox="1">
            <a:spLocks noChangeArrowheads="1"/>
          </p:cNvSpPr>
          <p:nvPr/>
        </p:nvSpPr>
        <p:spPr bwMode="auto">
          <a:xfrm>
            <a:off x="4427984" y="1556792"/>
            <a:ext cx="4716016" cy="403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eaLnBrk="1" hangingPunct="1">
              <a:spcBef>
                <a:spcPct val="20000"/>
              </a:spcBef>
            </a:pPr>
            <a:r>
              <a:rPr lang="en-US" altLang="zh-CN" sz="1400" b="1" u="sng" dirty="0"/>
              <a:t>Traffic Conditions</a:t>
            </a:r>
          </a:p>
          <a:p>
            <a:pPr eaLnBrk="1" hangingPunct="1">
              <a:spcBef>
                <a:spcPts val="0"/>
              </a:spcBef>
            </a:pPr>
            <a:r>
              <a:rPr lang="en-US" altLang="zh-CN" sz="1400" dirty="0"/>
              <a:t>No interference caused by RF </a:t>
            </a:r>
            <a:r>
              <a:rPr lang="en-US" altLang="zh-CN" sz="1400" dirty="0" smtClean="0"/>
              <a:t>radiation. </a:t>
            </a:r>
          </a:p>
          <a:p>
            <a:pPr eaLnBrk="1" hangingPunct="1">
              <a:spcBef>
                <a:spcPts val="0"/>
              </a:spcBef>
            </a:pPr>
            <a:r>
              <a:rPr lang="en-US" altLang="zh-CN" sz="1400" dirty="0" smtClean="0"/>
              <a:t>Both uplink and downlink are using LC</a:t>
            </a:r>
            <a:r>
              <a:rPr lang="en-US" altLang="zh-CN" sz="1400" dirty="0"/>
              <a:t> </a:t>
            </a:r>
            <a:r>
              <a:rPr lang="en-US" altLang="zh-CN" sz="1400" dirty="0" smtClean="0"/>
              <a:t>or hybrid communication is possible. </a:t>
            </a:r>
          </a:p>
          <a:p>
            <a:pPr eaLnBrk="1" hangingPunct="1">
              <a:spcBef>
                <a:spcPts val="0"/>
              </a:spcBef>
            </a:pPr>
            <a:r>
              <a:rPr lang="en-US" altLang="zh-CN" sz="1400" dirty="0" smtClean="0"/>
              <a:t>Potential interference from environment is possible. Sunrise, sunset etc.</a:t>
            </a:r>
          </a:p>
          <a:p>
            <a:pPr eaLnBrk="1" hangingPunct="1">
              <a:spcBef>
                <a:spcPct val="20000"/>
              </a:spcBef>
            </a:pPr>
            <a:r>
              <a:rPr lang="en-US" altLang="zh-CN" sz="1600" b="1" u="sng" dirty="0" smtClean="0"/>
              <a:t>Use Case</a:t>
            </a:r>
          </a:p>
          <a:p>
            <a:pPr eaLnBrk="1" hangingPunct="1">
              <a:spcBef>
                <a:spcPct val="20000"/>
              </a:spcBef>
            </a:pPr>
            <a:r>
              <a:rPr lang="en-US" altLang="zh-CN" dirty="0" smtClean="0"/>
              <a:t>802.11 has already 802.11p on the RF side. LC can provide an interference free support to hat system. </a:t>
            </a:r>
          </a:p>
          <a:p>
            <a:pPr eaLnBrk="1" hangingPunct="1">
              <a:spcBef>
                <a:spcPct val="20000"/>
              </a:spcBef>
            </a:pPr>
            <a:r>
              <a:rPr lang="en-US" altLang="zh-CN" dirty="0" smtClean="0"/>
              <a:t>Another use is between ships, which is already tested by the American navy.  [2]</a:t>
            </a:r>
            <a:endParaRPr lang="en-US" altLang="zh-CN" dirty="0"/>
          </a:p>
        </p:txBody>
      </p:sp>
      <p:pic>
        <p:nvPicPr>
          <p:cNvPr id="2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4005064"/>
            <a:ext cx="2520950" cy="2352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Footer Placeholder 4"/>
          <p:cNvSpPr>
            <a:spLocks noGrp="1"/>
          </p:cNvSpPr>
          <p:nvPr>
            <p:ph type="ftr" idx="14"/>
          </p:nvPr>
        </p:nvSpPr>
        <p:spPr>
          <a:xfrm>
            <a:off x="4873625" y="6475413"/>
            <a:ext cx="3668713" cy="200149"/>
          </a:xfrm>
        </p:spPr>
        <p:txBody>
          <a:bodyPr/>
          <a:lstStyle/>
          <a:p>
            <a:r>
              <a:rPr lang="en-GB" dirty="0" smtClean="0"/>
              <a:t>Tuncer Baykas</a:t>
            </a:r>
            <a:endParaRPr lang="en-GB" dirty="0"/>
          </a:p>
        </p:txBody>
      </p:sp>
    </p:spTree>
    <p:extLst>
      <p:ext uri="{BB962C8B-B14F-4D97-AF65-F5344CB8AC3E}">
        <p14:creationId xmlns:p14="http://schemas.microsoft.com/office/powerpoint/2010/main" val="108759724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smtClean="0"/>
              <a:t>May 2018</a:t>
            </a:r>
            <a:endParaRPr lang="en-GB"/>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a:t>
            </a:fld>
            <a:endParaRPr lang="en-GB"/>
          </a:p>
        </p:txBody>
      </p:sp>
      <p:sp>
        <p:nvSpPr>
          <p:cNvPr id="6145" name="Rectangle 1"/>
          <p:cNvSpPr>
            <a:spLocks noGrp="1" noChangeArrowheads="1"/>
          </p:cNvSpPr>
          <p:nvPr>
            <p:ph type="title"/>
          </p:nvPr>
        </p:nvSpPr>
        <p:spPr>
          <a:xfrm>
            <a:off x="432656" y="620688"/>
            <a:ext cx="827868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da-DK" dirty="0"/>
              <a:t>Usage Model </a:t>
            </a:r>
            <a:r>
              <a:rPr lang="da-DK" dirty="0" smtClean="0"/>
              <a:t>8: </a:t>
            </a:r>
            <a:r>
              <a:rPr lang="da-DK" dirty="0" smtClean="0">
                <a:solidFill>
                  <a:schemeClr val="tx1"/>
                </a:solidFill>
              </a:rPr>
              <a:t>I2V and V2I Communications</a:t>
            </a:r>
            <a:endParaRPr lang="en-GB" dirty="0">
              <a:solidFill>
                <a:schemeClr val="tx1"/>
              </a:solidFill>
            </a:endParaRPr>
          </a:p>
        </p:txBody>
      </p:sp>
      <p:sp>
        <p:nvSpPr>
          <p:cNvPr id="18" name="Rectangle 3"/>
          <p:cNvSpPr txBox="1">
            <a:spLocks noChangeArrowheads="1"/>
          </p:cNvSpPr>
          <p:nvPr/>
        </p:nvSpPr>
        <p:spPr bwMode="auto">
          <a:xfrm>
            <a:off x="179512" y="1628800"/>
            <a:ext cx="4237484" cy="51125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buFontTx/>
              <a:buNone/>
            </a:pPr>
            <a:r>
              <a:rPr lang="en-US" altLang="zh-CN" sz="1400" u="sng" kern="0" dirty="0" smtClean="0"/>
              <a:t>Pre-Conditions</a:t>
            </a:r>
            <a:endParaRPr lang="en-US" altLang="zh-CN" sz="1400" u="sng" kern="0" dirty="0" smtClean="0">
              <a:solidFill>
                <a:schemeClr val="tx1"/>
              </a:solidFill>
            </a:endParaRPr>
          </a:p>
          <a:p>
            <a:pPr marL="0" indent="0">
              <a:spcBef>
                <a:spcPts val="0"/>
              </a:spcBef>
            </a:pPr>
            <a:r>
              <a:rPr lang="en-US" altLang="zh-CN" sz="1400" b="0" kern="0" dirty="0" smtClean="0">
                <a:solidFill>
                  <a:schemeClr val="tx1"/>
                </a:solidFill>
              </a:rPr>
              <a:t>Street lights, traffic lights or any signage can be used for </a:t>
            </a:r>
            <a:r>
              <a:rPr lang="en-US" altLang="zh-CN" sz="1400" kern="0" dirty="0" err="1" smtClean="0">
                <a:solidFill>
                  <a:schemeClr val="tx1"/>
                </a:solidFill>
              </a:rPr>
              <a:t>IoT</a:t>
            </a:r>
            <a:r>
              <a:rPr lang="en-US" altLang="zh-CN" sz="1400" kern="0" dirty="0" smtClean="0">
                <a:solidFill>
                  <a:schemeClr val="tx1"/>
                </a:solidFill>
              </a:rPr>
              <a:t> and smart city </a:t>
            </a:r>
            <a:r>
              <a:rPr lang="en-US" altLang="zh-CN" sz="1400" b="0" kern="0" dirty="0" smtClean="0">
                <a:solidFill>
                  <a:schemeClr val="tx1"/>
                </a:solidFill>
              </a:rPr>
              <a:t>applications. The information can be distributed via the lights and can be collected by sensor and </a:t>
            </a:r>
            <a:r>
              <a:rPr lang="en-US" altLang="zh-CN" sz="1400" b="0" kern="0" dirty="0" err="1" smtClean="0">
                <a:solidFill>
                  <a:schemeClr val="tx1"/>
                </a:solidFill>
              </a:rPr>
              <a:t>carlight</a:t>
            </a:r>
            <a:r>
              <a:rPr lang="en-US" altLang="zh-CN" sz="1400" b="0" kern="0" dirty="0" smtClean="0">
                <a:solidFill>
                  <a:schemeClr val="tx1"/>
                </a:solidFill>
              </a:rPr>
              <a:t> levels. </a:t>
            </a:r>
            <a:endParaRPr lang="en-US" altLang="zh-CN" sz="1400" b="0" kern="0" dirty="0" smtClean="0"/>
          </a:p>
          <a:p>
            <a:pPr marL="0" indent="0"/>
            <a:r>
              <a:rPr lang="en-US" altLang="zh-CN" sz="1400" u="sng" kern="0" dirty="0" smtClean="0"/>
              <a:t>Environment</a:t>
            </a:r>
          </a:p>
          <a:p>
            <a:pPr marL="0" indent="0"/>
            <a:r>
              <a:rPr lang="en-US" altLang="zh-CN" sz="1400" b="0" kern="0" dirty="0">
                <a:solidFill>
                  <a:schemeClr val="tx1"/>
                </a:solidFill>
              </a:rPr>
              <a:t>In outdoor scenarios, distances range from </a:t>
            </a:r>
            <a:r>
              <a:rPr lang="en-US" altLang="zh-CN" sz="1400" b="0" kern="0" dirty="0" smtClean="0">
                <a:solidFill>
                  <a:schemeClr val="tx1"/>
                </a:solidFill>
              </a:rPr>
              <a:t>1 </a:t>
            </a:r>
            <a:r>
              <a:rPr lang="en-US" altLang="zh-CN" sz="1400" b="0" kern="0" dirty="0">
                <a:solidFill>
                  <a:schemeClr val="tx1"/>
                </a:solidFill>
              </a:rPr>
              <a:t>to </a:t>
            </a:r>
            <a:r>
              <a:rPr lang="en-US" altLang="zh-CN" sz="1400" b="0" kern="0" dirty="0" smtClean="0">
                <a:solidFill>
                  <a:schemeClr val="tx1"/>
                </a:solidFill>
              </a:rPr>
              <a:t>10 </a:t>
            </a:r>
            <a:r>
              <a:rPr lang="en-US" altLang="zh-CN" sz="1400" b="0" kern="0" dirty="0">
                <a:solidFill>
                  <a:schemeClr val="tx1"/>
                </a:solidFill>
              </a:rPr>
              <a:t>m. LC devices are </a:t>
            </a:r>
            <a:r>
              <a:rPr lang="en-US" altLang="zh-CN" sz="1400" b="0" kern="0" dirty="0" smtClean="0">
                <a:solidFill>
                  <a:schemeClr val="tx1"/>
                </a:solidFill>
              </a:rPr>
              <a:t>deployed, </a:t>
            </a:r>
            <a:r>
              <a:rPr lang="en-US" altLang="zh-CN" sz="1400" b="0" kern="0" dirty="0">
                <a:solidFill>
                  <a:schemeClr val="tx1"/>
                </a:solidFill>
              </a:rPr>
              <a:t>at streetlights, </a:t>
            </a:r>
            <a:r>
              <a:rPr lang="en-US" altLang="zh-CN" sz="1400" b="0" kern="0" dirty="0" smtClean="0">
                <a:solidFill>
                  <a:schemeClr val="tx1"/>
                </a:solidFill>
              </a:rPr>
              <a:t>traffic lights . </a:t>
            </a:r>
            <a:r>
              <a:rPr lang="en-US" altLang="zh-CN" sz="1400" b="0" kern="0" dirty="0">
                <a:solidFill>
                  <a:schemeClr val="tx1"/>
                </a:solidFill>
              </a:rPr>
              <a:t>LOS is mandatory. </a:t>
            </a:r>
            <a:r>
              <a:rPr lang="en-US" altLang="zh-CN" sz="1400" b="0" kern="0" dirty="0" smtClean="0">
                <a:solidFill>
                  <a:schemeClr val="tx1"/>
                </a:solidFill>
              </a:rPr>
              <a:t>The duration of communication is short. </a:t>
            </a:r>
          </a:p>
          <a:p>
            <a:pPr marL="0" indent="0"/>
            <a:r>
              <a:rPr lang="en-US" altLang="zh-CN" sz="1400" b="0" kern="0" dirty="0" smtClean="0">
                <a:solidFill>
                  <a:schemeClr val="tx1"/>
                </a:solidFill>
              </a:rPr>
              <a:t>The lighting levels are low. </a:t>
            </a:r>
          </a:p>
          <a:p>
            <a:pPr marL="0" indent="0"/>
            <a:endParaRPr lang="en-US" altLang="zh-CN" sz="1400" b="0" u="sng" kern="0" dirty="0">
              <a:solidFill>
                <a:schemeClr val="tx1"/>
              </a:solidFill>
            </a:endParaRPr>
          </a:p>
          <a:p>
            <a:pPr marL="0" indent="0"/>
            <a:r>
              <a:rPr lang="en-US" altLang="zh-CN" sz="1400" u="sng" kern="0" dirty="0" smtClean="0"/>
              <a:t>Applications</a:t>
            </a:r>
            <a:endParaRPr lang="en-US" altLang="zh-CN" sz="1400" b="0" kern="0" dirty="0"/>
          </a:p>
          <a:p>
            <a:pPr marL="0" indent="0">
              <a:spcBef>
                <a:spcPts val="0"/>
              </a:spcBef>
            </a:pPr>
            <a:r>
              <a:rPr lang="en-US" altLang="zh-CN" sz="1400" b="0" kern="0" dirty="0" smtClean="0"/>
              <a:t>The system is designed for smart city applications. </a:t>
            </a:r>
          </a:p>
          <a:p>
            <a:pPr marL="0" indent="0">
              <a:spcBef>
                <a:spcPts val="0"/>
              </a:spcBef>
            </a:pPr>
            <a:r>
              <a:rPr lang="en-US" altLang="zh-CN" sz="1400" b="0" kern="0" dirty="0" smtClean="0"/>
              <a:t>The streetlights distributed information from specific locations. The cars can provide secure information to the </a:t>
            </a:r>
            <a:r>
              <a:rPr lang="en-US" altLang="zh-CN" sz="1400" b="0" kern="0" dirty="0" err="1" smtClean="0"/>
              <a:t>streest</a:t>
            </a:r>
            <a:r>
              <a:rPr lang="en-US" altLang="zh-CN" sz="1400" b="0" kern="0" dirty="0" smtClean="0"/>
              <a:t> lights.</a:t>
            </a:r>
          </a:p>
          <a:p>
            <a:pPr marL="0" indent="0">
              <a:spcBef>
                <a:spcPts val="0"/>
              </a:spcBef>
            </a:pPr>
            <a:r>
              <a:rPr lang="en-US" altLang="zh-CN" sz="1400" b="0" kern="0" dirty="0" smtClean="0"/>
              <a:t>The system can be used just for broadcasting, two way </a:t>
            </a:r>
            <a:r>
              <a:rPr lang="en-US" altLang="zh-CN" sz="1400" b="0" kern="0" dirty="0" err="1" smtClean="0"/>
              <a:t>communcation</a:t>
            </a:r>
            <a:r>
              <a:rPr lang="en-US" altLang="zh-CN" sz="1400" b="0" kern="0" dirty="0" smtClean="0"/>
              <a:t> and hybrid communications. </a:t>
            </a:r>
          </a:p>
          <a:p>
            <a:pPr marL="0" indent="0">
              <a:spcBef>
                <a:spcPts val="0"/>
              </a:spcBef>
            </a:pPr>
            <a:endParaRPr lang="en-US" altLang="zh-CN" sz="1400" b="0" kern="0" dirty="0"/>
          </a:p>
          <a:p>
            <a:pPr marL="0" indent="0">
              <a:spcBef>
                <a:spcPts val="0"/>
              </a:spcBef>
            </a:pPr>
            <a:endParaRPr lang="en-US" altLang="zh-CN" sz="1400" b="0" kern="0" dirty="0" smtClean="0"/>
          </a:p>
        </p:txBody>
      </p:sp>
      <p:sp>
        <p:nvSpPr>
          <p:cNvPr id="19" name="Rectangle 3"/>
          <p:cNvSpPr txBox="1">
            <a:spLocks noChangeArrowheads="1"/>
          </p:cNvSpPr>
          <p:nvPr/>
        </p:nvSpPr>
        <p:spPr bwMode="auto">
          <a:xfrm>
            <a:off x="4344988" y="1628800"/>
            <a:ext cx="4716016" cy="403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eaLnBrk="1" hangingPunct="1">
              <a:spcBef>
                <a:spcPct val="20000"/>
              </a:spcBef>
            </a:pPr>
            <a:r>
              <a:rPr lang="en-US" altLang="zh-CN" sz="1400" b="1" u="sng" dirty="0"/>
              <a:t>Traffic </a:t>
            </a:r>
            <a:r>
              <a:rPr lang="en-US" altLang="zh-CN" sz="1400" b="1" u="sng" dirty="0" smtClean="0"/>
              <a:t>Conditions</a:t>
            </a:r>
          </a:p>
          <a:p>
            <a:pPr eaLnBrk="1" hangingPunct="1">
              <a:spcBef>
                <a:spcPct val="20000"/>
              </a:spcBef>
            </a:pPr>
            <a:r>
              <a:rPr lang="en-US" altLang="zh-CN" sz="1400" dirty="0" smtClean="0"/>
              <a:t>The duration for the communication is short so fast association is necessary for uplink communication. For downlink communication the effect of weather including </a:t>
            </a:r>
            <a:r>
              <a:rPr lang="en-US" altLang="zh-CN" sz="1400" dirty="0" err="1" smtClean="0"/>
              <a:t>sunlight,fog</a:t>
            </a:r>
            <a:r>
              <a:rPr lang="en-US" altLang="zh-CN" sz="1400" dirty="0" smtClean="0"/>
              <a:t>, </a:t>
            </a:r>
            <a:r>
              <a:rPr lang="en-US" altLang="zh-CN" sz="1400" dirty="0" err="1" smtClean="0"/>
              <a:t>etc</a:t>
            </a:r>
            <a:r>
              <a:rPr lang="en-US" altLang="zh-CN" sz="1400" dirty="0" smtClean="0"/>
              <a:t>  should be considered.</a:t>
            </a:r>
            <a:endParaRPr lang="en-US" altLang="zh-CN" sz="1400" dirty="0"/>
          </a:p>
          <a:p>
            <a:pPr eaLnBrk="1" hangingPunct="1">
              <a:spcBef>
                <a:spcPct val="20000"/>
              </a:spcBef>
            </a:pPr>
            <a:endParaRPr lang="en-US" altLang="zh-CN" sz="1400" b="1" u="sng" dirty="0"/>
          </a:p>
          <a:p>
            <a:pPr eaLnBrk="1" hangingPunct="1">
              <a:spcBef>
                <a:spcPct val="20000"/>
              </a:spcBef>
            </a:pPr>
            <a:r>
              <a:rPr lang="en-US" altLang="zh-CN" sz="1400" dirty="0" smtClean="0">
                <a:solidFill>
                  <a:srgbClr val="000000"/>
                </a:solidFill>
              </a:rPr>
              <a:t>.</a:t>
            </a:r>
            <a:endParaRPr lang="en-US" altLang="zh-CN" sz="1400" dirty="0">
              <a:solidFill>
                <a:srgbClr val="000000"/>
              </a:solidFill>
            </a:endParaRPr>
          </a:p>
        </p:txBody>
      </p:sp>
      <p:pic>
        <p:nvPicPr>
          <p:cNvPr id="2" name="Picture 1"/>
          <p:cNvPicPr>
            <a:picLocks noChangeAspect="1"/>
          </p:cNvPicPr>
          <p:nvPr/>
        </p:nvPicPr>
        <p:blipFill>
          <a:blip r:embed="rId3"/>
          <a:stretch>
            <a:fillRect/>
          </a:stretch>
        </p:blipFill>
        <p:spPr>
          <a:xfrm>
            <a:off x="4932040" y="3068960"/>
            <a:ext cx="2974876" cy="3095991"/>
          </a:xfrm>
          <a:prstGeom prst="rect">
            <a:avLst/>
          </a:prstGeom>
        </p:spPr>
      </p:pic>
      <p:sp>
        <p:nvSpPr>
          <p:cNvPr id="15" name="Footer Placeholder 4"/>
          <p:cNvSpPr>
            <a:spLocks noGrp="1"/>
          </p:cNvSpPr>
          <p:nvPr>
            <p:ph type="ftr" idx="14"/>
          </p:nvPr>
        </p:nvSpPr>
        <p:spPr>
          <a:xfrm>
            <a:off x="4873625" y="6475413"/>
            <a:ext cx="3668713" cy="200149"/>
          </a:xfrm>
        </p:spPr>
        <p:txBody>
          <a:bodyPr/>
          <a:lstStyle/>
          <a:p>
            <a:r>
              <a:rPr lang="en-GB" dirty="0" smtClean="0"/>
              <a:t>Tuncer Baykas</a:t>
            </a:r>
            <a:endParaRPr lang="en-GB" dirty="0"/>
          </a:p>
        </p:txBody>
      </p:sp>
    </p:spTree>
    <p:extLst>
      <p:ext uri="{BB962C8B-B14F-4D97-AF65-F5344CB8AC3E}">
        <p14:creationId xmlns:p14="http://schemas.microsoft.com/office/powerpoint/2010/main" val="224218746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smtClean="0"/>
              <a:t>May 2018</a:t>
            </a:r>
            <a:endParaRPr lang="en-GB"/>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a:t>
            </a:fld>
            <a:endParaRPr lang="en-GB"/>
          </a:p>
        </p:txBody>
      </p:sp>
      <p:sp>
        <p:nvSpPr>
          <p:cNvPr id="6145" name="Rectangle 1"/>
          <p:cNvSpPr>
            <a:spLocks noGrp="1" noChangeArrowheads="1"/>
          </p:cNvSpPr>
          <p:nvPr>
            <p:ph type="title"/>
          </p:nvPr>
        </p:nvSpPr>
        <p:spPr>
          <a:xfrm>
            <a:off x="432656" y="620688"/>
            <a:ext cx="827868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da-DK" dirty="0"/>
              <a:t>Usage Model 9</a:t>
            </a:r>
            <a:r>
              <a:rPr lang="da-DK" dirty="0" smtClean="0"/>
              <a:t>: </a:t>
            </a:r>
            <a:r>
              <a:rPr lang="da-DK" dirty="0" smtClean="0">
                <a:solidFill>
                  <a:schemeClr val="tx1"/>
                </a:solidFill>
              </a:rPr>
              <a:t>Pipeline Communications</a:t>
            </a:r>
            <a:br>
              <a:rPr lang="da-DK" dirty="0" smtClean="0">
                <a:solidFill>
                  <a:schemeClr val="tx1"/>
                </a:solidFill>
              </a:rPr>
            </a:br>
            <a:r>
              <a:rPr lang="da-DK" dirty="0" smtClean="0">
                <a:solidFill>
                  <a:schemeClr val="tx1"/>
                </a:solidFill>
              </a:rPr>
              <a:t>VLC in </a:t>
            </a:r>
            <a:r>
              <a:rPr lang="da-DK" dirty="0" err="1" smtClean="0">
                <a:solidFill>
                  <a:schemeClr val="tx1"/>
                </a:solidFill>
              </a:rPr>
              <a:t>extreme</a:t>
            </a:r>
            <a:r>
              <a:rPr lang="da-DK" dirty="0" smtClean="0">
                <a:solidFill>
                  <a:schemeClr val="tx1"/>
                </a:solidFill>
              </a:rPr>
              <a:t> </a:t>
            </a:r>
            <a:r>
              <a:rPr lang="da-DK" dirty="0" err="1" smtClean="0">
                <a:solidFill>
                  <a:schemeClr val="tx1"/>
                </a:solidFill>
              </a:rPr>
              <a:t>environments</a:t>
            </a:r>
            <a:endParaRPr lang="en-GB" dirty="0">
              <a:solidFill>
                <a:schemeClr val="tx1"/>
              </a:solidFill>
            </a:endParaRPr>
          </a:p>
        </p:txBody>
      </p:sp>
      <p:sp>
        <p:nvSpPr>
          <p:cNvPr id="18" name="Rectangle 3"/>
          <p:cNvSpPr txBox="1">
            <a:spLocks noChangeArrowheads="1"/>
          </p:cNvSpPr>
          <p:nvPr/>
        </p:nvSpPr>
        <p:spPr bwMode="auto">
          <a:xfrm>
            <a:off x="179512" y="1628800"/>
            <a:ext cx="4237484" cy="51125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buFontTx/>
              <a:buNone/>
            </a:pPr>
            <a:r>
              <a:rPr lang="en-US" altLang="zh-CN" sz="1400" u="sng" kern="0" dirty="0" smtClean="0"/>
              <a:t>Pre-Conditions</a:t>
            </a:r>
            <a:endParaRPr lang="en-US" altLang="zh-CN" sz="1400" u="sng" kern="0" dirty="0" smtClean="0">
              <a:solidFill>
                <a:schemeClr val="tx1"/>
              </a:solidFill>
            </a:endParaRPr>
          </a:p>
          <a:p>
            <a:pPr marL="0" indent="0">
              <a:spcBef>
                <a:spcPts val="0"/>
              </a:spcBef>
            </a:pPr>
            <a:r>
              <a:rPr lang="en-US" altLang="zh-CN" sz="1400" b="0" kern="0" dirty="0" smtClean="0">
                <a:solidFill>
                  <a:schemeClr val="tx1"/>
                </a:solidFill>
              </a:rPr>
              <a:t>The conditions of the usage model starts the ban of RF communication combined with low throughput of acoustic communication of pipelines.</a:t>
            </a:r>
          </a:p>
          <a:p>
            <a:pPr marL="0" indent="0">
              <a:spcBef>
                <a:spcPts val="0"/>
              </a:spcBef>
            </a:pPr>
            <a:r>
              <a:rPr lang="en-US" altLang="zh-CN" sz="1400" b="0" kern="0" dirty="0" smtClean="0">
                <a:solidFill>
                  <a:schemeClr val="tx1"/>
                </a:solidFill>
              </a:rPr>
              <a:t>The gases in the environment is dissimilar of atmosphere.</a:t>
            </a:r>
            <a:endParaRPr lang="en-US" altLang="zh-CN" sz="1400" b="0" kern="0" dirty="0" smtClean="0"/>
          </a:p>
          <a:p>
            <a:pPr marL="0" indent="0"/>
            <a:r>
              <a:rPr lang="en-US" altLang="zh-CN" sz="1400" u="sng" kern="0" dirty="0" smtClean="0"/>
              <a:t>Environment</a:t>
            </a:r>
          </a:p>
          <a:p>
            <a:pPr marL="0" indent="0"/>
            <a:r>
              <a:rPr lang="en-US" altLang="zh-CN" sz="1400" b="0" kern="0" dirty="0" smtClean="0">
                <a:solidFill>
                  <a:schemeClr val="tx1"/>
                </a:solidFill>
              </a:rPr>
              <a:t>Distances </a:t>
            </a:r>
            <a:r>
              <a:rPr lang="en-US" altLang="zh-CN" sz="1400" b="0" kern="0" dirty="0">
                <a:solidFill>
                  <a:schemeClr val="tx1"/>
                </a:solidFill>
              </a:rPr>
              <a:t>range from  </a:t>
            </a:r>
            <a:r>
              <a:rPr lang="en-US" altLang="zh-CN" sz="1400" b="0" kern="0" dirty="0" smtClean="0">
                <a:solidFill>
                  <a:schemeClr val="tx1"/>
                </a:solidFill>
              </a:rPr>
              <a:t>100m to 400m. LC inside the pipeline as a apart of </a:t>
            </a:r>
            <a:r>
              <a:rPr lang="en-US" altLang="zh-CN" sz="1400" b="0" kern="0" dirty="0" err="1" smtClean="0">
                <a:solidFill>
                  <a:schemeClr val="tx1"/>
                </a:solidFill>
              </a:rPr>
              <a:t>multihop</a:t>
            </a:r>
            <a:r>
              <a:rPr lang="en-US" altLang="zh-CN" sz="1400" b="0" kern="0" dirty="0" smtClean="0">
                <a:solidFill>
                  <a:schemeClr val="tx1"/>
                </a:solidFill>
              </a:rPr>
              <a:t> sensor network.</a:t>
            </a:r>
          </a:p>
          <a:p>
            <a:pPr marL="0" indent="0"/>
            <a:r>
              <a:rPr lang="en-US" altLang="zh-CN" sz="1400" b="0" kern="0" dirty="0" smtClean="0">
                <a:solidFill>
                  <a:schemeClr val="tx1"/>
                </a:solidFill>
              </a:rPr>
              <a:t>LC shouldn’t affect the flow of gases and it should be low power.</a:t>
            </a:r>
          </a:p>
          <a:p>
            <a:pPr marL="0" indent="0"/>
            <a:endParaRPr lang="en-US" altLang="zh-CN" sz="1400" b="0" u="sng" kern="0" dirty="0">
              <a:solidFill>
                <a:schemeClr val="tx1"/>
              </a:solidFill>
            </a:endParaRPr>
          </a:p>
          <a:p>
            <a:pPr marL="0" indent="0"/>
            <a:r>
              <a:rPr lang="en-US" altLang="zh-CN" sz="1400" u="sng" kern="0" dirty="0" smtClean="0"/>
              <a:t>Applications</a:t>
            </a:r>
          </a:p>
          <a:p>
            <a:pPr marL="0" indent="0">
              <a:spcBef>
                <a:spcPts val="0"/>
              </a:spcBef>
            </a:pPr>
            <a:endParaRPr lang="en-US" altLang="zh-CN" sz="1400" b="0" kern="0" dirty="0"/>
          </a:p>
          <a:p>
            <a:pPr marL="0" indent="0">
              <a:spcBef>
                <a:spcPts val="0"/>
              </a:spcBef>
            </a:pPr>
            <a:r>
              <a:rPr lang="en-US" altLang="zh-CN" sz="1400" b="0" kern="0" dirty="0" smtClean="0"/>
              <a:t>The main application is using VLC as a sensor network.</a:t>
            </a:r>
          </a:p>
          <a:p>
            <a:pPr marL="0" indent="0">
              <a:spcBef>
                <a:spcPts val="0"/>
              </a:spcBef>
            </a:pPr>
            <a:r>
              <a:rPr lang="en-US" altLang="zh-CN" sz="1400" b="0" kern="0" dirty="0" smtClean="0"/>
              <a:t>1 Mbps is more than enough while the range and the battery life should be maximized. </a:t>
            </a:r>
            <a:endParaRPr lang="en-US" altLang="zh-CN" sz="1400" b="0" kern="0" dirty="0"/>
          </a:p>
          <a:p>
            <a:pPr marL="0" indent="0">
              <a:spcBef>
                <a:spcPts val="0"/>
              </a:spcBef>
            </a:pPr>
            <a:endParaRPr lang="en-US" altLang="zh-CN" sz="1400" b="0" kern="0" dirty="0" smtClean="0"/>
          </a:p>
        </p:txBody>
      </p:sp>
      <p:sp>
        <p:nvSpPr>
          <p:cNvPr id="19" name="Rectangle 3"/>
          <p:cNvSpPr txBox="1">
            <a:spLocks noChangeArrowheads="1"/>
          </p:cNvSpPr>
          <p:nvPr/>
        </p:nvSpPr>
        <p:spPr bwMode="auto">
          <a:xfrm>
            <a:off x="4344988" y="1628800"/>
            <a:ext cx="4716016" cy="403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eaLnBrk="1" hangingPunct="1">
              <a:spcBef>
                <a:spcPct val="20000"/>
              </a:spcBef>
            </a:pPr>
            <a:r>
              <a:rPr lang="en-US" altLang="zh-CN" sz="1400" b="1" u="sng" dirty="0"/>
              <a:t>Traffic </a:t>
            </a:r>
            <a:r>
              <a:rPr lang="en-US" altLang="zh-CN" sz="1400" b="1" u="sng" dirty="0" smtClean="0"/>
              <a:t>Conditions</a:t>
            </a:r>
          </a:p>
          <a:p>
            <a:pPr eaLnBrk="1" hangingPunct="1">
              <a:spcBef>
                <a:spcPct val="20000"/>
              </a:spcBef>
            </a:pPr>
            <a:r>
              <a:rPr lang="en-US" altLang="zh-CN" sz="1400" dirty="0" smtClean="0"/>
              <a:t>No interference no change in conditions. But the conditions are harsh. The system should allow </a:t>
            </a:r>
            <a:r>
              <a:rPr lang="en-US" altLang="zh-CN" sz="1400" dirty="0" err="1" smtClean="0"/>
              <a:t>multihop</a:t>
            </a:r>
            <a:r>
              <a:rPr lang="en-US" altLang="zh-CN" sz="1400" dirty="0" smtClean="0"/>
              <a:t> communication.</a:t>
            </a:r>
            <a:endParaRPr lang="en-US" altLang="zh-CN" sz="1400" dirty="0"/>
          </a:p>
          <a:p>
            <a:pPr eaLnBrk="1" hangingPunct="1">
              <a:spcBef>
                <a:spcPct val="20000"/>
              </a:spcBef>
            </a:pPr>
            <a:endParaRPr lang="en-US" altLang="zh-CN" sz="1400" b="1" u="sng" dirty="0"/>
          </a:p>
          <a:p>
            <a:pPr eaLnBrk="1" hangingPunct="1">
              <a:spcBef>
                <a:spcPct val="20000"/>
              </a:spcBef>
            </a:pPr>
            <a:endParaRPr lang="en-US" altLang="zh-CN" sz="1600" b="1" u="sng" dirty="0"/>
          </a:p>
        </p:txBody>
      </p:sp>
      <p:pic>
        <p:nvPicPr>
          <p:cNvPr id="2" name="Picture 1"/>
          <p:cNvPicPr>
            <a:picLocks noChangeAspect="1"/>
          </p:cNvPicPr>
          <p:nvPr/>
        </p:nvPicPr>
        <p:blipFill>
          <a:blip r:embed="rId3"/>
          <a:stretch>
            <a:fillRect/>
          </a:stretch>
        </p:blipFill>
        <p:spPr>
          <a:xfrm>
            <a:off x="4572000" y="2492896"/>
            <a:ext cx="3915668" cy="3726390"/>
          </a:xfrm>
          <a:prstGeom prst="rect">
            <a:avLst/>
          </a:prstGeom>
        </p:spPr>
      </p:pic>
      <p:sp>
        <p:nvSpPr>
          <p:cNvPr id="11" name="Footer Placeholder 4"/>
          <p:cNvSpPr>
            <a:spLocks noGrp="1"/>
          </p:cNvSpPr>
          <p:nvPr>
            <p:ph type="ftr" idx="14"/>
          </p:nvPr>
        </p:nvSpPr>
        <p:spPr>
          <a:xfrm>
            <a:off x="4873625" y="6475413"/>
            <a:ext cx="3668713" cy="200149"/>
          </a:xfrm>
        </p:spPr>
        <p:txBody>
          <a:bodyPr/>
          <a:lstStyle/>
          <a:p>
            <a:r>
              <a:rPr lang="en-GB" dirty="0" smtClean="0"/>
              <a:t>Tuncer Baykas</a:t>
            </a:r>
            <a:endParaRPr lang="en-GB" dirty="0"/>
          </a:p>
        </p:txBody>
      </p:sp>
    </p:spTree>
    <p:extLst>
      <p:ext uri="{BB962C8B-B14F-4D97-AF65-F5344CB8AC3E}">
        <p14:creationId xmlns:p14="http://schemas.microsoft.com/office/powerpoint/2010/main" val="194285123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smtClean="0"/>
              <a:t>May 2018</a:t>
            </a:r>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7" name="Rectangle 2"/>
          <p:cNvSpPr>
            <a:spLocks noGrp="1" noChangeArrowheads="1"/>
          </p:cNvSpPr>
          <p:nvPr>
            <p:ph type="title"/>
          </p:nvPr>
        </p:nvSpPr>
        <p:spPr>
          <a:xfrm>
            <a:off x="685800" y="620688"/>
            <a:ext cx="7772400" cy="1066800"/>
          </a:xfrm>
        </p:spPr>
        <p:txBody>
          <a:bodyPr/>
          <a:lstStyle/>
          <a:p>
            <a:pPr lvl="0"/>
            <a:r>
              <a:rPr lang="en-US" altLang="zh-CN" sz="2400" dirty="0">
                <a:solidFill>
                  <a:srgbClr val="000000"/>
                </a:solidFill>
              </a:rPr>
              <a:t>Summary of Key </a:t>
            </a:r>
            <a:r>
              <a:rPr lang="en-US" altLang="zh-CN" sz="2400" dirty="0" smtClean="0">
                <a:solidFill>
                  <a:srgbClr val="000000"/>
                </a:solidFill>
              </a:rPr>
              <a:t>metrics [12]</a:t>
            </a:r>
            <a:endParaRPr lang="en-CA" dirty="0" smtClean="0"/>
          </a:p>
        </p:txBody>
      </p:sp>
      <p:graphicFrame>
        <p:nvGraphicFramePr>
          <p:cNvPr id="8" name="Shape 392"/>
          <p:cNvGraphicFramePr/>
          <p:nvPr>
            <p:extLst>
              <p:ext uri="{D42A27DB-BD31-4B8C-83A1-F6EECF244321}">
                <p14:modId xmlns:p14="http://schemas.microsoft.com/office/powerpoint/2010/main" val="343140531"/>
              </p:ext>
            </p:extLst>
          </p:nvPr>
        </p:nvGraphicFramePr>
        <p:xfrm>
          <a:off x="811013" y="1916832"/>
          <a:ext cx="7521975" cy="3016090"/>
        </p:xfrm>
        <a:graphic>
          <a:graphicData uri="http://schemas.openxmlformats.org/drawingml/2006/table">
            <a:tbl>
              <a:tblPr firstRow="1" bandRow="1">
                <a:noFill/>
              </a:tblPr>
              <a:tblGrid>
                <a:gridCol w="465975">
                  <a:extLst>
                    <a:ext uri="{9D8B030D-6E8A-4147-A177-3AD203B41FA5}">
                      <a16:colId xmlns:a16="http://schemas.microsoft.com/office/drawing/2014/main" xmlns="" val="20000"/>
                    </a:ext>
                  </a:extLst>
                </a:gridCol>
                <a:gridCol w="900000">
                  <a:extLst>
                    <a:ext uri="{9D8B030D-6E8A-4147-A177-3AD203B41FA5}">
                      <a16:colId xmlns:a16="http://schemas.microsoft.com/office/drawing/2014/main" xmlns="" val="20001"/>
                    </a:ext>
                  </a:extLst>
                </a:gridCol>
                <a:gridCol w="1332000">
                  <a:extLst>
                    <a:ext uri="{9D8B030D-6E8A-4147-A177-3AD203B41FA5}">
                      <a16:colId xmlns:a16="http://schemas.microsoft.com/office/drawing/2014/main" xmlns="" val="20002"/>
                    </a:ext>
                  </a:extLst>
                </a:gridCol>
                <a:gridCol w="900000">
                  <a:extLst>
                    <a:ext uri="{9D8B030D-6E8A-4147-A177-3AD203B41FA5}">
                      <a16:colId xmlns:a16="http://schemas.microsoft.com/office/drawing/2014/main" xmlns="" val="20003"/>
                    </a:ext>
                  </a:extLst>
                </a:gridCol>
                <a:gridCol w="1260000">
                  <a:extLst>
                    <a:ext uri="{9D8B030D-6E8A-4147-A177-3AD203B41FA5}">
                      <a16:colId xmlns:a16="http://schemas.microsoft.com/office/drawing/2014/main" xmlns="" val="20004"/>
                    </a:ext>
                  </a:extLst>
                </a:gridCol>
                <a:gridCol w="2664000">
                  <a:extLst>
                    <a:ext uri="{9D8B030D-6E8A-4147-A177-3AD203B41FA5}">
                      <a16:colId xmlns:a16="http://schemas.microsoft.com/office/drawing/2014/main" xmlns="" val="20005"/>
                    </a:ext>
                  </a:extLst>
                </a:gridCol>
              </a:tblGrid>
              <a:tr h="756000">
                <a:tc>
                  <a:txBody>
                    <a:bodyPr/>
                    <a:lstStyle/>
                    <a:p>
                      <a:pPr marL="0" marR="0" lvl="0" indent="0" algn="ctr" rtl="0">
                        <a:spcBef>
                          <a:spcPts val="0"/>
                        </a:spcBef>
                        <a:buSzPct val="25000"/>
                        <a:buNone/>
                      </a:pPr>
                      <a:r>
                        <a:rPr lang="en-US" sz="1500" u="none" strike="noStrike" cap="none" baseline="0" dirty="0" smtClean="0"/>
                        <a:t>UC</a:t>
                      </a:r>
                      <a:endParaRPr lang="en-US" sz="1500" u="none" strike="noStrike" cap="none" baseline="0" dirty="0"/>
                    </a:p>
                    <a:p>
                      <a:pPr marL="0" marR="0" lvl="0" indent="0" algn="ctr" rtl="0">
                        <a:spcBef>
                          <a:spcPts val="0"/>
                        </a:spcBef>
                        <a:buSzPct val="25000"/>
                        <a:buNone/>
                      </a:pPr>
                      <a:r>
                        <a:rPr lang="en-US" sz="1500" u="none" strike="noStrike" cap="none" baseline="0" dirty="0"/>
                        <a:t>#</a:t>
                      </a:r>
                    </a:p>
                  </a:txBody>
                  <a:tcPr marL="91450" marR="91450" marT="45725" marB="45725" anchor="ctr">
                    <a:solidFill>
                      <a:srgbClr val="D8D8D8"/>
                    </a:solidFill>
                  </a:tcPr>
                </a:tc>
                <a:tc>
                  <a:txBody>
                    <a:bodyPr/>
                    <a:lstStyle/>
                    <a:p>
                      <a:pPr marL="0" marR="0" lvl="0" indent="0" algn="ctr" rtl="0">
                        <a:spcBef>
                          <a:spcPts val="0"/>
                        </a:spcBef>
                        <a:buSzPct val="25000"/>
                        <a:buNone/>
                      </a:pPr>
                      <a:r>
                        <a:rPr lang="en-US" sz="1500" u="none" strike="noStrike" cap="none" baseline="0" dirty="0" smtClean="0"/>
                        <a:t>Distance</a:t>
                      </a:r>
                      <a:endParaRPr sz="1500" u="none" strike="noStrike" cap="none" baseline="0" dirty="0"/>
                    </a:p>
                  </a:txBody>
                  <a:tcPr marL="91450" marR="91450" marT="45725" marB="45725" anchor="ctr">
                    <a:solidFill>
                      <a:srgbClr val="D8D8D8"/>
                    </a:solidFill>
                  </a:tcPr>
                </a:tc>
                <a:tc>
                  <a:txBody>
                    <a:bodyPr/>
                    <a:lstStyle/>
                    <a:p>
                      <a:pPr marL="0" marR="0" lvl="0" indent="0" algn="ctr" rtl="0">
                        <a:spcBef>
                          <a:spcPts val="0"/>
                        </a:spcBef>
                        <a:buSzPct val="25000"/>
                        <a:buNone/>
                      </a:pPr>
                      <a:r>
                        <a:rPr lang="en-US" sz="1500" u="none" strike="noStrike" cap="none" baseline="0" dirty="0"/>
                        <a:t>Throughput</a:t>
                      </a:r>
                    </a:p>
                  </a:txBody>
                  <a:tcPr marL="91450" marR="91450" marT="45725" marB="45725" anchor="ctr">
                    <a:solidFill>
                      <a:srgbClr val="D8D8D8"/>
                    </a:solidFill>
                  </a:tcPr>
                </a:tc>
                <a:tc>
                  <a:txBody>
                    <a:bodyPr/>
                    <a:lstStyle/>
                    <a:p>
                      <a:pPr marL="0" marR="0" lvl="0" indent="0" algn="ctr" rtl="0">
                        <a:spcBef>
                          <a:spcPts val="0"/>
                        </a:spcBef>
                        <a:buSzPct val="25000"/>
                        <a:buNone/>
                      </a:pPr>
                      <a:r>
                        <a:rPr lang="en-US" sz="1500" u="none" strike="noStrike" cap="none" baseline="0" dirty="0" smtClean="0"/>
                        <a:t>Latency</a:t>
                      </a:r>
                      <a:endParaRPr lang="en-US" sz="1500" u="none" strike="noStrike" cap="none" baseline="0" dirty="0"/>
                    </a:p>
                  </a:txBody>
                  <a:tcPr marL="91450" marR="91450" marT="45725" marB="45725" anchor="ctr">
                    <a:solidFill>
                      <a:srgbClr val="D8D8D8"/>
                    </a:solidFill>
                  </a:tcPr>
                </a:tc>
                <a:tc>
                  <a:txBody>
                    <a:bodyPr/>
                    <a:lstStyle/>
                    <a:p>
                      <a:pPr marL="0" marR="0" lvl="0" indent="0" algn="ctr" rtl="0">
                        <a:spcBef>
                          <a:spcPts val="0"/>
                        </a:spcBef>
                        <a:buSzPct val="25000"/>
                        <a:buNone/>
                      </a:pPr>
                      <a:r>
                        <a:rPr lang="en-US" sz="1500" u="none" strike="noStrike" cap="none" baseline="0" dirty="0" smtClean="0"/>
                        <a:t>Signal strength (lux)</a:t>
                      </a:r>
                      <a:endParaRPr lang="en-US" sz="1500" u="none" strike="noStrike" cap="none" baseline="0" dirty="0"/>
                    </a:p>
                  </a:txBody>
                  <a:tcPr marL="91450" marR="91450" marT="45725" marB="45725" anchor="ctr">
                    <a:solidFill>
                      <a:srgbClr val="D8D8D8"/>
                    </a:solidFill>
                  </a:tcPr>
                </a:tc>
                <a:tc>
                  <a:txBody>
                    <a:bodyPr/>
                    <a:lstStyle/>
                    <a:p>
                      <a:pPr marL="0" marR="0" lvl="0" indent="0" algn="ctr" rtl="0">
                        <a:spcBef>
                          <a:spcPts val="0"/>
                        </a:spcBef>
                        <a:buSzPct val="25000"/>
                        <a:buNone/>
                      </a:pPr>
                      <a:r>
                        <a:rPr lang="en-US" sz="1500" u="none" strike="noStrike" cap="none" baseline="0" dirty="0" smtClean="0"/>
                        <a:t>Applications and Characteristics</a:t>
                      </a:r>
                      <a:endParaRPr lang="en-US" sz="1500" u="none" strike="noStrike" cap="none" baseline="0" dirty="0"/>
                    </a:p>
                  </a:txBody>
                  <a:tcPr marL="91450" marR="91450" marT="45725" marB="45725" anchor="ctr">
                    <a:solidFill>
                      <a:srgbClr val="D8D8D8"/>
                    </a:solidFill>
                  </a:tcPr>
                </a:tc>
                <a:extLst>
                  <a:ext uri="{0D108BD9-81ED-4DB2-BD59-A6C34878D82A}">
                    <a16:rowId xmlns:a16="http://schemas.microsoft.com/office/drawing/2014/main" xmlns="" val="10000"/>
                  </a:ext>
                </a:extLst>
              </a:tr>
              <a:tr h="540000">
                <a:tc>
                  <a:txBody>
                    <a:bodyPr/>
                    <a:lstStyle/>
                    <a:p>
                      <a:pPr marL="0" marR="0" lvl="0" indent="0" algn="l" rtl="0">
                        <a:spcBef>
                          <a:spcPts val="0"/>
                        </a:spcBef>
                        <a:buSzPct val="25000"/>
                        <a:buNone/>
                      </a:pPr>
                      <a:r>
                        <a:rPr lang="en-US" sz="1200" u="none" strike="noStrike" cap="none" baseline="0" dirty="0" smtClean="0"/>
                        <a:t>6</a:t>
                      </a:r>
                      <a:endParaRPr lang="en-US" sz="1200" u="none" strike="noStrike" cap="none" baseline="0" dirty="0"/>
                    </a:p>
                  </a:txBody>
                  <a:tcPr marL="91450" marR="91450" marT="45725" marB="45725" anchor="ctr">
                    <a:solidFill>
                      <a:schemeClr val="accent1">
                        <a:lumMod val="40000"/>
                        <a:lumOff val="60000"/>
                        <a:alpha val="0"/>
                      </a:schemeClr>
                    </a:solidFill>
                  </a:tcPr>
                </a:tc>
                <a:tc>
                  <a:txBody>
                    <a:bodyPr/>
                    <a:lstStyle/>
                    <a:p>
                      <a:pPr marL="0" marR="0" lvl="0" indent="0" algn="l" rtl="0">
                        <a:spcBef>
                          <a:spcPts val="0"/>
                        </a:spcBef>
                        <a:buSzPct val="25000"/>
                        <a:buNone/>
                      </a:pPr>
                      <a:r>
                        <a:rPr lang="en-US" sz="1200" u="none" strike="noStrike" cap="none" baseline="0" dirty="0" smtClean="0"/>
                        <a:t> &lt;50m</a:t>
                      </a:r>
                      <a:endParaRPr lang="en-US" sz="1200" u="none" strike="noStrike" cap="none" baseline="0" dirty="0"/>
                    </a:p>
                  </a:txBody>
                  <a:tcPr marL="91450" marR="91450" marT="45725" marB="45725"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r>
                        <a:rPr lang="en-US" sz="1200" u="none" strike="noStrike" kern="1200" cap="none" baseline="0" dirty="0" smtClean="0">
                          <a:solidFill>
                            <a:schemeClr val="tx1"/>
                          </a:solidFill>
                          <a:latin typeface="+mn-lt"/>
                          <a:ea typeface="+mn-ea"/>
                          <a:cs typeface="+mn-cs"/>
                        </a:rPr>
                        <a:t>1Mbps</a:t>
                      </a:r>
                      <a:r>
                        <a:rPr lang="en-US" altLang="zh-CN" sz="1200" u="none" strike="noStrike" kern="1200" cap="none" baseline="0" dirty="0" smtClean="0">
                          <a:solidFill>
                            <a:schemeClr val="tx1"/>
                          </a:solidFill>
                          <a:latin typeface="+mn-lt"/>
                          <a:ea typeface="+mn-ea"/>
                          <a:cs typeface="+mn-cs"/>
                        </a:rPr>
                        <a:t>~50Mbps</a:t>
                      </a:r>
                      <a:endParaRPr lang="en-US" sz="1200" u="none" strike="noStrike" kern="1200" cap="none" baseline="0" dirty="0">
                        <a:solidFill>
                          <a:schemeClr val="tx1"/>
                        </a:solidFill>
                        <a:latin typeface="+mn-lt"/>
                        <a:ea typeface="+mn-ea"/>
                        <a:cs typeface="+mn-cs"/>
                      </a:endParaRPr>
                    </a:p>
                  </a:txBody>
                  <a:tcPr marL="91450" marR="91450" marT="45725" marB="45725"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r>
                        <a:rPr lang="en-US" sz="1200" u="none" strike="noStrike" kern="1200" cap="none" baseline="0" dirty="0" smtClean="0">
                          <a:solidFill>
                            <a:schemeClr val="tx1"/>
                          </a:solidFill>
                          <a:latin typeface="+mn-lt"/>
                          <a:ea typeface="+mn-ea"/>
                          <a:cs typeface="+mn-cs"/>
                        </a:rPr>
                        <a:t>&lt;5ms</a:t>
                      </a:r>
                      <a:endParaRPr lang="en-US" sz="1200" u="none" strike="noStrike" kern="1200" cap="none" baseline="0" dirty="0">
                        <a:solidFill>
                          <a:schemeClr val="tx1"/>
                        </a:solidFill>
                        <a:latin typeface="+mn-lt"/>
                        <a:ea typeface="+mn-ea"/>
                        <a:cs typeface="+mn-cs"/>
                      </a:endParaRPr>
                    </a:p>
                  </a:txBody>
                  <a:tcPr marL="91450" marR="91450" marT="45725" marB="45725"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r>
                        <a:rPr lang="en-US" sz="1200" u="none" strike="noStrike" kern="1200" cap="none" baseline="0" dirty="0" smtClean="0">
                          <a:solidFill>
                            <a:schemeClr val="tx1"/>
                          </a:solidFill>
                          <a:latin typeface="+mn-lt"/>
                          <a:ea typeface="+mn-ea"/>
                          <a:cs typeface="+mn-cs"/>
                        </a:rPr>
                        <a:t>150-1500</a:t>
                      </a:r>
                      <a:endParaRPr lang="en-US" sz="1200" u="none" strike="noStrike" kern="1200" cap="none" baseline="0" dirty="0">
                        <a:solidFill>
                          <a:schemeClr val="tx1"/>
                        </a:solidFill>
                        <a:latin typeface="+mn-lt"/>
                        <a:ea typeface="+mn-ea"/>
                        <a:cs typeface="+mn-cs"/>
                      </a:endParaRPr>
                    </a:p>
                  </a:txBody>
                  <a:tcPr marL="91450" marR="91450" marT="45725" marB="45725"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r>
                        <a:rPr lang="en-US" sz="1200" u="none" strike="noStrike" kern="1200" cap="none" baseline="0" dirty="0" smtClean="0">
                          <a:solidFill>
                            <a:schemeClr val="tx1"/>
                          </a:solidFill>
                          <a:latin typeface="+mn-lt"/>
                          <a:ea typeface="+mn-ea"/>
                          <a:cs typeface="+mn-cs"/>
                        </a:rPr>
                        <a:t>-Sensor Networks</a:t>
                      </a:r>
                    </a:p>
                    <a:p>
                      <a:pPr marL="0" marR="0" lvl="0" indent="0" algn="l" defTabSz="914400" rtl="0" eaLnBrk="1" latinLnBrk="0" hangingPunct="1">
                        <a:spcBef>
                          <a:spcPts val="0"/>
                        </a:spcBef>
                        <a:buSzPct val="25000"/>
                        <a:buNone/>
                      </a:pPr>
                      <a:r>
                        <a:rPr lang="en-US" sz="1200" u="none" strike="noStrike" kern="1200" cap="none" baseline="0" dirty="0" smtClean="0">
                          <a:solidFill>
                            <a:schemeClr val="tx1"/>
                          </a:solidFill>
                          <a:latin typeface="+mn-lt"/>
                          <a:ea typeface="+mn-ea"/>
                          <a:cs typeface="+mn-cs"/>
                        </a:rPr>
                        <a:t>-Diver, Submarine </a:t>
                      </a:r>
                      <a:r>
                        <a:rPr lang="en-US" sz="1200" u="none" strike="noStrike" kern="1200" cap="none" baseline="0" dirty="0" err="1" smtClean="0">
                          <a:solidFill>
                            <a:schemeClr val="tx1"/>
                          </a:solidFill>
                          <a:latin typeface="+mn-lt"/>
                          <a:ea typeface="+mn-ea"/>
                          <a:cs typeface="+mn-cs"/>
                        </a:rPr>
                        <a:t>Comunications</a:t>
                      </a:r>
                      <a:endParaRPr lang="en-US" sz="1200" u="none" strike="noStrike" kern="1200" cap="none" baseline="0" dirty="0" smtClean="0">
                        <a:solidFill>
                          <a:schemeClr val="tx1"/>
                        </a:solidFill>
                        <a:latin typeface="+mn-lt"/>
                        <a:ea typeface="+mn-ea"/>
                        <a:cs typeface="+mn-cs"/>
                      </a:endParaRPr>
                    </a:p>
                  </a:txBody>
                  <a:tcPr marL="91450" marR="91450" marT="45725" marB="45725" anchor="ctr">
                    <a:solidFill>
                      <a:schemeClr val="accent1">
                        <a:lumMod val="40000"/>
                        <a:lumOff val="60000"/>
                        <a:alpha val="0"/>
                      </a:schemeClr>
                    </a:solidFill>
                  </a:tcPr>
                </a:tc>
                <a:extLst>
                  <a:ext uri="{0D108BD9-81ED-4DB2-BD59-A6C34878D82A}">
                    <a16:rowId xmlns:a16="http://schemas.microsoft.com/office/drawing/2014/main" xmlns="" val="10001"/>
                  </a:ext>
                </a:extLst>
              </a:tr>
              <a:tr h="540000">
                <a:tc>
                  <a:txBody>
                    <a:bodyPr/>
                    <a:lstStyle/>
                    <a:p>
                      <a:pPr marL="0" marR="0" lvl="0" indent="0" algn="l" rtl="0">
                        <a:spcBef>
                          <a:spcPts val="0"/>
                        </a:spcBef>
                        <a:buSzPct val="25000"/>
                        <a:buNone/>
                      </a:pPr>
                      <a:r>
                        <a:rPr lang="en-US" sz="1200" u="none" strike="noStrike" cap="none" baseline="0" dirty="0" smtClean="0"/>
                        <a:t>7</a:t>
                      </a:r>
                      <a:endParaRPr lang="en-US" sz="1200" u="none" strike="noStrike" cap="none" baseline="0" dirty="0"/>
                    </a:p>
                  </a:txBody>
                  <a:tcPr marL="91450" marR="91450" marT="45725" marB="45725" anchor="ctr">
                    <a:solidFill>
                      <a:schemeClr val="accent1">
                        <a:lumMod val="40000"/>
                        <a:lumOff val="60000"/>
                        <a:alpha val="0"/>
                      </a:schemeClr>
                    </a:solidFill>
                  </a:tcPr>
                </a:tc>
                <a:tc>
                  <a:txBody>
                    <a:bodyPr/>
                    <a:lstStyle/>
                    <a:p>
                      <a:pPr marL="0" marR="0" lvl="0" indent="0" algn="l" rtl="0">
                        <a:spcBef>
                          <a:spcPts val="0"/>
                        </a:spcBef>
                        <a:buSzPct val="25000"/>
                        <a:buNone/>
                      </a:pPr>
                      <a:r>
                        <a:rPr lang="en-US" sz="1200" u="none" strike="noStrike" cap="none" baseline="0" dirty="0" smtClean="0"/>
                        <a:t>&lt;50m</a:t>
                      </a:r>
                      <a:endParaRPr lang="en-US" sz="1200" u="none" strike="noStrike" cap="none" baseline="0" dirty="0"/>
                    </a:p>
                  </a:txBody>
                  <a:tcPr marL="91450" marR="91450" marT="45725" marB="45725"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r>
                        <a:rPr lang="en-US" altLang="zh-CN" sz="1200" u="none" strike="noStrike" kern="1200" cap="none" baseline="0" dirty="0" smtClean="0">
                          <a:solidFill>
                            <a:schemeClr val="tx1"/>
                          </a:solidFill>
                          <a:latin typeface="+mn-lt"/>
                          <a:ea typeface="+mn-ea"/>
                          <a:cs typeface="+mn-cs"/>
                        </a:rPr>
                        <a:t>1Mbps~50Mbps</a:t>
                      </a:r>
                      <a:endParaRPr lang="en-US" sz="1200" u="none" strike="noStrike" kern="1200" cap="none" baseline="0" dirty="0">
                        <a:solidFill>
                          <a:schemeClr val="tx1"/>
                        </a:solidFill>
                        <a:latin typeface="+mn-lt"/>
                        <a:ea typeface="+mn-ea"/>
                        <a:cs typeface="+mn-cs"/>
                      </a:endParaRPr>
                    </a:p>
                  </a:txBody>
                  <a:tcPr marL="91450" marR="91450" marT="45725" marB="45725"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r>
                        <a:rPr lang="en-US" sz="1200" u="none" strike="noStrike" kern="1200" cap="none" baseline="0" dirty="0" smtClean="0">
                          <a:solidFill>
                            <a:schemeClr val="tx1"/>
                          </a:solidFill>
                          <a:latin typeface="+mn-lt"/>
                          <a:ea typeface="+mn-ea"/>
                          <a:cs typeface="+mn-cs"/>
                        </a:rPr>
                        <a:t>&lt;5ms</a:t>
                      </a:r>
                      <a:endParaRPr lang="en-US" sz="1200" u="none" strike="noStrike" kern="1200" cap="none" baseline="0" dirty="0">
                        <a:solidFill>
                          <a:schemeClr val="tx1"/>
                        </a:solidFill>
                        <a:latin typeface="+mn-lt"/>
                        <a:ea typeface="+mn-ea"/>
                        <a:cs typeface="+mn-cs"/>
                      </a:endParaRPr>
                    </a:p>
                  </a:txBody>
                  <a:tcPr marL="91450" marR="91450" marT="45725" marB="45725"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r>
                        <a:rPr lang="en-US" sz="1200" u="none" strike="noStrike" kern="1200" cap="none" baseline="0" dirty="0" smtClean="0">
                          <a:solidFill>
                            <a:schemeClr val="tx1"/>
                          </a:solidFill>
                          <a:latin typeface="+mn-lt"/>
                          <a:ea typeface="+mn-ea"/>
                          <a:cs typeface="+mn-cs"/>
                        </a:rPr>
                        <a:t>2,000-8,000 (Transmitter)</a:t>
                      </a:r>
                      <a:endParaRPr lang="en-US" sz="1200" u="none" strike="noStrike" kern="1200" cap="none" baseline="0" dirty="0">
                        <a:solidFill>
                          <a:schemeClr val="tx1"/>
                        </a:solidFill>
                        <a:latin typeface="+mn-lt"/>
                        <a:ea typeface="+mn-ea"/>
                        <a:cs typeface="+mn-cs"/>
                      </a:endParaRPr>
                    </a:p>
                  </a:txBody>
                  <a:tcPr marL="91450" marR="91450" marT="45725" marB="45725"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r>
                        <a:rPr lang="en-US" sz="1200" u="none" strike="noStrike" kern="1200" cap="none" baseline="0" dirty="0" smtClean="0">
                          <a:solidFill>
                            <a:schemeClr val="tx1"/>
                          </a:solidFill>
                          <a:latin typeface="+mn-lt"/>
                          <a:ea typeface="+mn-ea"/>
                          <a:cs typeface="+mn-cs"/>
                        </a:rPr>
                        <a:t>-Compressed video </a:t>
                      </a:r>
                    </a:p>
                    <a:p>
                      <a:pPr marL="0" marR="0" lvl="0" indent="0" algn="l" defTabSz="914400" rtl="0" eaLnBrk="1" latinLnBrk="0" hangingPunct="1">
                        <a:spcBef>
                          <a:spcPts val="0"/>
                        </a:spcBef>
                        <a:buSzPct val="25000"/>
                        <a:buNone/>
                      </a:pPr>
                      <a:r>
                        <a:rPr lang="en-US" altLang="zh-CN" sz="1200" u="none" strike="noStrike" kern="1200" cap="none" baseline="0" dirty="0" smtClean="0">
                          <a:solidFill>
                            <a:schemeClr val="tx1"/>
                          </a:solidFill>
                          <a:latin typeface="+mn-lt"/>
                          <a:ea typeface="+mn-ea"/>
                          <a:cs typeface="+mn-cs"/>
                        </a:rPr>
                        <a:t>-Dynamic </a:t>
                      </a:r>
                    </a:p>
                    <a:p>
                      <a:pPr marL="0" marR="0" lvl="0" indent="0" algn="l" defTabSz="914400" rtl="0" eaLnBrk="1" fontAlgn="auto" latinLnBrk="0" hangingPunct="1">
                        <a:lnSpc>
                          <a:spcPct val="100000"/>
                        </a:lnSpc>
                        <a:spcBef>
                          <a:spcPts val="0"/>
                        </a:spcBef>
                        <a:spcAft>
                          <a:spcPts val="0"/>
                        </a:spcAft>
                        <a:buClrTx/>
                        <a:buSzPct val="25000"/>
                        <a:buFontTx/>
                        <a:buNone/>
                        <a:tabLst/>
                        <a:defRPr/>
                      </a:pPr>
                      <a:r>
                        <a:rPr lang="en-US" altLang="zh-CN" sz="1200" u="none" strike="noStrike" kern="1200" cap="none" baseline="0" dirty="0" smtClean="0">
                          <a:solidFill>
                            <a:schemeClr val="tx1"/>
                          </a:solidFill>
                          <a:latin typeface="+mn-lt"/>
                          <a:ea typeface="+mn-ea"/>
                          <a:cs typeface="+mn-cs"/>
                        </a:rPr>
                        <a:t>-Peer to Peer</a:t>
                      </a:r>
                    </a:p>
                  </a:txBody>
                  <a:tcPr marL="91450" marR="91450" marT="45725" marB="45725" anchor="ctr">
                    <a:solidFill>
                      <a:schemeClr val="accent1">
                        <a:lumMod val="40000"/>
                        <a:lumOff val="60000"/>
                        <a:alpha val="0"/>
                      </a:schemeClr>
                    </a:solidFill>
                  </a:tcPr>
                </a:tc>
                <a:extLst>
                  <a:ext uri="{0D108BD9-81ED-4DB2-BD59-A6C34878D82A}">
                    <a16:rowId xmlns:a16="http://schemas.microsoft.com/office/drawing/2014/main" xmlns="" val="10002"/>
                  </a:ext>
                </a:extLst>
              </a:tr>
              <a:tr h="540000">
                <a:tc>
                  <a:txBody>
                    <a:bodyPr/>
                    <a:lstStyle/>
                    <a:p>
                      <a:pPr marL="0" marR="0" lvl="0" indent="0" algn="l" rtl="0">
                        <a:spcBef>
                          <a:spcPts val="0"/>
                        </a:spcBef>
                        <a:buSzPct val="25000"/>
                        <a:buNone/>
                      </a:pPr>
                      <a:r>
                        <a:rPr lang="en-US" sz="1200" u="none" strike="noStrike" cap="none" baseline="0" dirty="0" smtClean="0"/>
                        <a:t>8</a:t>
                      </a:r>
                      <a:endParaRPr lang="en-US" sz="1200" u="none" strike="noStrike" cap="none" baseline="0" dirty="0"/>
                    </a:p>
                  </a:txBody>
                  <a:tcPr marL="91450" marR="91450" marT="45725" marB="45725" anchor="ctr">
                    <a:solidFill>
                      <a:schemeClr val="accent1">
                        <a:lumMod val="40000"/>
                        <a:lumOff val="60000"/>
                        <a:alpha val="0"/>
                      </a:schemeClr>
                    </a:solidFill>
                  </a:tcPr>
                </a:tc>
                <a:tc>
                  <a:txBody>
                    <a:bodyPr/>
                    <a:lstStyle/>
                    <a:p>
                      <a:pPr marL="0" marR="0" lvl="0" indent="0" algn="l" rtl="0">
                        <a:spcBef>
                          <a:spcPts val="0"/>
                        </a:spcBef>
                        <a:buSzPct val="25000"/>
                        <a:buNone/>
                      </a:pPr>
                      <a:r>
                        <a:rPr lang="en-US" sz="1200" u="none" strike="noStrike" cap="none" baseline="0" dirty="0" smtClean="0"/>
                        <a:t>&lt;10m </a:t>
                      </a:r>
                      <a:endParaRPr lang="en-US" sz="1200" u="none" strike="noStrike" cap="none" baseline="0" dirty="0"/>
                    </a:p>
                  </a:txBody>
                  <a:tcPr marL="91450" marR="91450" marT="45725" marB="45725"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r>
                        <a:rPr lang="en-US" altLang="zh-CN" sz="1200" u="none" strike="noStrike" kern="1200" cap="none" baseline="0" dirty="0" smtClean="0">
                          <a:solidFill>
                            <a:schemeClr val="tx1"/>
                          </a:solidFill>
                          <a:latin typeface="+mn-lt"/>
                          <a:ea typeface="+mn-ea"/>
                          <a:cs typeface="+mn-cs"/>
                        </a:rPr>
                        <a:t>1Mbps~50Mbps</a:t>
                      </a:r>
                      <a:endParaRPr lang="en-US" altLang="zh-CN" sz="1200" u="none" strike="noStrike" kern="1200" cap="none" baseline="0" dirty="0">
                        <a:solidFill>
                          <a:schemeClr val="tx1"/>
                        </a:solidFill>
                        <a:latin typeface="+mn-lt"/>
                        <a:ea typeface="+mn-ea"/>
                        <a:cs typeface="+mn-cs"/>
                      </a:endParaRPr>
                    </a:p>
                  </a:txBody>
                  <a:tcPr marL="91450" marR="91450" marT="45725" marB="45725"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r>
                        <a:rPr lang="en-US" sz="1200" u="none" strike="noStrike" kern="1200" cap="none" baseline="0" dirty="0" smtClean="0">
                          <a:solidFill>
                            <a:schemeClr val="tx1"/>
                          </a:solidFill>
                          <a:latin typeface="+mn-lt"/>
                          <a:ea typeface="+mn-ea"/>
                          <a:cs typeface="+mn-cs"/>
                        </a:rPr>
                        <a:t>&lt;5ms</a:t>
                      </a:r>
                      <a:endParaRPr lang="en-US" sz="1200" u="none" strike="noStrike" kern="1200" cap="none" baseline="0" dirty="0">
                        <a:solidFill>
                          <a:schemeClr val="tx1"/>
                        </a:solidFill>
                        <a:latin typeface="+mn-lt"/>
                        <a:ea typeface="+mn-ea"/>
                        <a:cs typeface="+mn-cs"/>
                      </a:endParaRPr>
                    </a:p>
                  </a:txBody>
                  <a:tcPr marL="91450" marR="91450" marT="45725" marB="45725"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r>
                        <a:rPr lang="en-US" sz="1200" u="none" strike="noStrike" kern="1200" cap="none" baseline="0" dirty="0" smtClean="0">
                          <a:solidFill>
                            <a:schemeClr val="tx1"/>
                          </a:solidFill>
                          <a:latin typeface="+mn-lt"/>
                          <a:ea typeface="+mn-ea"/>
                          <a:cs typeface="+mn-cs"/>
                        </a:rPr>
                        <a:t>2,000-8,000 (Transmitter)</a:t>
                      </a:r>
                      <a:endParaRPr lang="en-US" sz="1200" u="none" strike="noStrike" kern="1200" cap="none" baseline="0" dirty="0">
                        <a:solidFill>
                          <a:schemeClr val="tx1"/>
                        </a:solidFill>
                        <a:latin typeface="+mn-lt"/>
                        <a:ea typeface="+mn-ea"/>
                        <a:cs typeface="+mn-cs"/>
                      </a:endParaRPr>
                    </a:p>
                  </a:txBody>
                  <a:tcPr marL="91450" marR="91450" marT="45725" marB="45725" anchor="ctr">
                    <a:solidFill>
                      <a:schemeClr val="accent1">
                        <a:lumMod val="40000"/>
                        <a:lumOff val="60000"/>
                        <a:alpha val="0"/>
                      </a:schemeClr>
                    </a:solidFill>
                  </a:tcPr>
                </a:tc>
                <a:tc>
                  <a:txBody>
                    <a:bodyPr/>
                    <a:lstStyle/>
                    <a:p>
                      <a:pPr marL="0" marR="0" lvl="0" indent="0" algn="l" defTabSz="914400" rtl="0" eaLnBrk="1" fontAlgn="auto" latinLnBrk="0" hangingPunct="1">
                        <a:lnSpc>
                          <a:spcPct val="100000"/>
                        </a:lnSpc>
                        <a:spcBef>
                          <a:spcPts val="0"/>
                        </a:spcBef>
                        <a:spcAft>
                          <a:spcPts val="0"/>
                        </a:spcAft>
                        <a:buClrTx/>
                        <a:buSzPct val="25000"/>
                        <a:buFontTx/>
                        <a:buNone/>
                        <a:tabLst/>
                        <a:defRPr/>
                      </a:pPr>
                      <a:r>
                        <a:rPr lang="en-US" altLang="zh-CN" sz="1200" u="none" strike="noStrike" kern="1200" cap="none" baseline="0" dirty="0" smtClean="0">
                          <a:solidFill>
                            <a:schemeClr val="tx1"/>
                          </a:solidFill>
                          <a:latin typeface="+mn-lt"/>
                          <a:ea typeface="+mn-ea"/>
                          <a:cs typeface="+mn-cs"/>
                        </a:rPr>
                        <a:t>-Multi-AP, Multi-STAs</a:t>
                      </a:r>
                    </a:p>
                    <a:p>
                      <a:pPr marL="0" marR="0" lvl="0" indent="0" algn="l" defTabSz="914400" rtl="0" eaLnBrk="1" fontAlgn="auto" latinLnBrk="0" hangingPunct="1">
                        <a:lnSpc>
                          <a:spcPct val="100000"/>
                        </a:lnSpc>
                        <a:spcBef>
                          <a:spcPts val="0"/>
                        </a:spcBef>
                        <a:spcAft>
                          <a:spcPts val="0"/>
                        </a:spcAft>
                        <a:buClrTx/>
                        <a:buSzPct val="25000"/>
                        <a:buFontTx/>
                        <a:buNone/>
                        <a:tabLst/>
                        <a:defRPr/>
                      </a:pPr>
                      <a:r>
                        <a:rPr lang="en-US" altLang="zh-CN" sz="1200" u="none" strike="noStrike" kern="1200" cap="none" baseline="0" dirty="0" smtClean="0">
                          <a:solidFill>
                            <a:schemeClr val="tx1"/>
                          </a:solidFill>
                          <a:latin typeface="+mn-lt"/>
                          <a:ea typeface="+mn-ea"/>
                          <a:cs typeface="+mn-cs"/>
                        </a:rPr>
                        <a:t>-Dynamic peer to peer communication</a:t>
                      </a:r>
                    </a:p>
                  </a:txBody>
                  <a:tcPr marL="91450" marR="91450" marT="45725" marB="45725" anchor="ctr">
                    <a:solidFill>
                      <a:schemeClr val="accent1">
                        <a:lumMod val="40000"/>
                        <a:lumOff val="60000"/>
                        <a:alpha val="0"/>
                      </a:schemeClr>
                    </a:solidFill>
                  </a:tcPr>
                </a:tc>
                <a:extLst>
                  <a:ext uri="{0D108BD9-81ED-4DB2-BD59-A6C34878D82A}">
                    <a16:rowId xmlns:a16="http://schemas.microsoft.com/office/drawing/2014/main" xmlns="" val="10003"/>
                  </a:ext>
                </a:extLst>
              </a:tr>
              <a:tr h="540000">
                <a:tc>
                  <a:txBody>
                    <a:bodyPr/>
                    <a:lstStyle/>
                    <a:p>
                      <a:pPr marL="0" marR="0" lvl="0" indent="0" algn="l" rtl="0">
                        <a:spcBef>
                          <a:spcPts val="0"/>
                        </a:spcBef>
                        <a:buSzPct val="25000"/>
                        <a:buNone/>
                      </a:pPr>
                      <a:r>
                        <a:rPr lang="en-US" sz="1200" u="none" strike="noStrike" cap="none" baseline="0" dirty="0" smtClean="0"/>
                        <a:t>9</a:t>
                      </a:r>
                      <a:endParaRPr lang="en-US" sz="1200" u="none" strike="noStrike" cap="none" baseline="0" dirty="0"/>
                    </a:p>
                  </a:txBody>
                  <a:tcPr marL="91450" marR="91450" marT="45725" marB="45725" anchor="ctr">
                    <a:solidFill>
                      <a:schemeClr val="accent1">
                        <a:lumMod val="40000"/>
                        <a:lumOff val="60000"/>
                        <a:alpha val="0"/>
                      </a:schemeClr>
                    </a:solidFill>
                  </a:tcPr>
                </a:tc>
                <a:tc>
                  <a:txBody>
                    <a:bodyPr/>
                    <a:lstStyle/>
                    <a:p>
                      <a:pPr marL="0" marR="0" lvl="0" indent="0" algn="l" rtl="0">
                        <a:spcBef>
                          <a:spcPts val="0"/>
                        </a:spcBef>
                        <a:buSzPct val="25000"/>
                        <a:buNone/>
                      </a:pPr>
                      <a:r>
                        <a:rPr lang="en-US" sz="1200" u="none" strike="noStrike" cap="none" baseline="0" dirty="0" smtClean="0"/>
                        <a:t>&lt;100m </a:t>
                      </a:r>
                      <a:endParaRPr lang="en-US" sz="1200" u="none" strike="noStrike" cap="none" baseline="0" dirty="0"/>
                    </a:p>
                  </a:txBody>
                  <a:tcPr marL="91450" marR="91450" marT="45725" marB="45725"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r>
                        <a:rPr lang="en-US" altLang="zh-CN" sz="1200" u="none" strike="noStrike" kern="1200" cap="none" baseline="0" dirty="0" smtClean="0">
                          <a:solidFill>
                            <a:schemeClr val="tx1"/>
                          </a:solidFill>
                          <a:latin typeface="+mn-lt"/>
                          <a:ea typeface="+mn-ea"/>
                          <a:cs typeface="+mn-cs"/>
                        </a:rPr>
                        <a:t>1Mbps</a:t>
                      </a:r>
                      <a:endParaRPr lang="en-US" altLang="zh-CN" sz="1200" u="none" strike="noStrike" kern="1200" cap="none" baseline="0" dirty="0">
                        <a:solidFill>
                          <a:schemeClr val="tx1"/>
                        </a:solidFill>
                        <a:latin typeface="+mn-lt"/>
                        <a:ea typeface="+mn-ea"/>
                        <a:cs typeface="+mn-cs"/>
                      </a:endParaRPr>
                    </a:p>
                  </a:txBody>
                  <a:tcPr marL="91450" marR="91450" marT="45725" marB="45725"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sz="1200" u="none" strike="noStrike" kern="1200" cap="none" baseline="0" dirty="0">
                        <a:solidFill>
                          <a:schemeClr val="tx1"/>
                        </a:solidFill>
                        <a:latin typeface="+mn-lt"/>
                        <a:ea typeface="+mn-ea"/>
                        <a:cs typeface="+mn-cs"/>
                      </a:endParaRPr>
                    </a:p>
                  </a:txBody>
                  <a:tcPr marL="91450" marR="91450" marT="45725" marB="45725"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r>
                        <a:rPr lang="en-US" sz="1200" u="none" strike="noStrike" kern="1200" cap="none" baseline="0" dirty="0" smtClean="0">
                          <a:solidFill>
                            <a:schemeClr val="tx1"/>
                          </a:solidFill>
                          <a:latin typeface="+mn-lt"/>
                          <a:ea typeface="+mn-ea"/>
                          <a:cs typeface="+mn-cs"/>
                        </a:rPr>
                        <a:t>150</a:t>
                      </a:r>
                      <a:endParaRPr lang="en-US" sz="1200" u="none" strike="noStrike" kern="1200" cap="none" baseline="0" dirty="0">
                        <a:solidFill>
                          <a:schemeClr val="tx1"/>
                        </a:solidFill>
                        <a:latin typeface="+mn-lt"/>
                        <a:ea typeface="+mn-ea"/>
                        <a:cs typeface="+mn-cs"/>
                      </a:endParaRPr>
                    </a:p>
                  </a:txBody>
                  <a:tcPr marL="91450" marR="91450" marT="45725" marB="45725" anchor="ctr">
                    <a:solidFill>
                      <a:schemeClr val="accent1">
                        <a:lumMod val="40000"/>
                        <a:lumOff val="60000"/>
                        <a:alpha val="0"/>
                      </a:schemeClr>
                    </a:solidFill>
                  </a:tcPr>
                </a:tc>
                <a:tc>
                  <a:txBody>
                    <a:bodyPr/>
                    <a:lstStyle/>
                    <a:p>
                      <a:pPr marL="0" marR="0" lvl="0" indent="0" algn="l" defTabSz="914400" rtl="0" eaLnBrk="1" fontAlgn="auto" latinLnBrk="0" hangingPunct="1">
                        <a:lnSpc>
                          <a:spcPct val="100000"/>
                        </a:lnSpc>
                        <a:spcBef>
                          <a:spcPts val="0"/>
                        </a:spcBef>
                        <a:spcAft>
                          <a:spcPts val="0"/>
                        </a:spcAft>
                        <a:buClrTx/>
                        <a:buSzPct val="25000"/>
                        <a:buFontTx/>
                        <a:buNone/>
                        <a:tabLst/>
                        <a:defRPr/>
                      </a:pPr>
                      <a:r>
                        <a:rPr lang="en-US" altLang="zh-CN" sz="1200" u="none" strike="noStrike" kern="1200" cap="none" baseline="0" dirty="0" smtClean="0">
                          <a:solidFill>
                            <a:schemeClr val="tx1"/>
                          </a:solidFill>
                          <a:latin typeface="+mn-lt"/>
                          <a:ea typeface="+mn-ea"/>
                          <a:cs typeface="+mn-cs"/>
                        </a:rPr>
                        <a:t>-Sensor Network</a:t>
                      </a:r>
                    </a:p>
                  </a:txBody>
                  <a:tcPr marL="91450" marR="91450" marT="45725" marB="45725" anchor="ctr">
                    <a:solidFill>
                      <a:schemeClr val="accent1">
                        <a:lumMod val="40000"/>
                        <a:lumOff val="60000"/>
                        <a:alpha val="0"/>
                      </a:schemeClr>
                    </a:solidFill>
                  </a:tcPr>
                </a:tc>
              </a:tr>
            </a:tbl>
          </a:graphicData>
        </a:graphic>
      </p:graphicFrame>
      <p:sp>
        <p:nvSpPr>
          <p:cNvPr id="9" name="Footer Placeholder 4"/>
          <p:cNvSpPr>
            <a:spLocks noGrp="1"/>
          </p:cNvSpPr>
          <p:nvPr>
            <p:ph type="ftr" idx="14"/>
          </p:nvPr>
        </p:nvSpPr>
        <p:spPr>
          <a:xfrm>
            <a:off x="4873625" y="6475413"/>
            <a:ext cx="3668713" cy="200149"/>
          </a:xfrm>
        </p:spPr>
        <p:txBody>
          <a:bodyPr/>
          <a:lstStyle/>
          <a:p>
            <a:r>
              <a:rPr lang="en-GB" dirty="0" smtClean="0"/>
              <a:t>Tuncer Baykas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smtClean="0"/>
              <a:t>May 2018</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spcBef>
                <a:spcPts val="0"/>
              </a:spcBef>
              <a:buFont typeface="+mj-lt"/>
              <a:buAutoNum type="arabicPeriod"/>
            </a:pPr>
            <a:r>
              <a:rPr lang="en-US" altLang="zh-CN" sz="1400" b="0" dirty="0" smtClean="0">
                <a:latin typeface="+mj-lt"/>
              </a:rPr>
              <a:t>11-17/1631r1 </a:t>
            </a:r>
            <a:r>
              <a:rPr lang="en-US" altLang="zh-CN" sz="1400" b="0" dirty="0">
                <a:latin typeface="+mj-lt"/>
              </a:rPr>
              <a:t>“Use Cases for 802.11 Light Communications” </a:t>
            </a:r>
            <a:r>
              <a:rPr lang="tr-TR" altLang="zh-CN" sz="1400" b="0" dirty="0">
                <a:latin typeface="+mj-lt"/>
              </a:rPr>
              <a:t>Tuncer Baykas</a:t>
            </a:r>
            <a:r>
              <a:rPr lang="en-US" altLang="zh-CN" sz="1400" b="0" dirty="0">
                <a:latin typeface="+mj-lt"/>
              </a:rPr>
              <a:t> (</a:t>
            </a:r>
            <a:r>
              <a:rPr lang="tr-TR" altLang="zh-CN" sz="1400" b="0" dirty="0">
                <a:latin typeface="+mj-lt"/>
              </a:rPr>
              <a:t>Medipol </a:t>
            </a:r>
            <a:r>
              <a:rPr lang="tr-TR" altLang="zh-CN" sz="1400" b="0" dirty="0" err="1">
                <a:latin typeface="+mj-lt"/>
              </a:rPr>
              <a:t>University</a:t>
            </a:r>
            <a:r>
              <a:rPr lang="en-US" altLang="zh-CN" sz="1400" b="0" dirty="0" smtClean="0">
                <a:latin typeface="+mj-lt"/>
              </a:rPr>
              <a:t>)</a:t>
            </a:r>
          </a:p>
          <a:p>
            <a:pPr>
              <a:spcBef>
                <a:spcPts val="0"/>
              </a:spcBef>
              <a:buFont typeface="+mj-lt"/>
              <a:buAutoNum type="arabicPeriod"/>
            </a:pPr>
            <a:r>
              <a:rPr lang="en-US" altLang="zh-CN" sz="1400" b="0" dirty="0">
                <a:latin typeface="+mj-lt"/>
              </a:rPr>
              <a:t>https://newatlas.com/us-navy-signal-lamps-fltc-texting/50523</a:t>
            </a:r>
            <a:r>
              <a:rPr lang="en-US" altLang="zh-CN" sz="1400" b="0" dirty="0" smtClean="0">
                <a:latin typeface="+mj-lt"/>
              </a:rPr>
              <a:t>/</a:t>
            </a:r>
          </a:p>
          <a:p>
            <a:pPr>
              <a:spcBef>
                <a:spcPts val="0"/>
              </a:spcBef>
              <a:buFont typeface="+mj-lt"/>
              <a:buAutoNum type="arabicPeriod"/>
            </a:pPr>
            <a:r>
              <a:rPr lang="en-US" sz="1400" b="0" dirty="0" err="1"/>
              <a:t>Miramirkhani</a:t>
            </a:r>
            <a:r>
              <a:rPr lang="en-US" sz="1400" b="0" dirty="0"/>
              <a:t>, F., </a:t>
            </a:r>
            <a:r>
              <a:rPr lang="en-US" sz="1400" b="0" dirty="0" err="1"/>
              <a:t>Uysal</a:t>
            </a:r>
            <a:r>
              <a:rPr lang="en-US" sz="1400" b="0" dirty="0"/>
              <a:t>, M., </a:t>
            </a:r>
            <a:r>
              <a:rPr lang="en-US" sz="1400" b="0" dirty="0" err="1"/>
              <a:t>Narmanlioglu</a:t>
            </a:r>
            <a:r>
              <a:rPr lang="en-US" sz="1400" b="0" dirty="0"/>
              <a:t>, O., </a:t>
            </a:r>
            <a:r>
              <a:rPr lang="en-US" sz="1400" b="0" dirty="0" err="1"/>
              <a:t>Abdallah</a:t>
            </a:r>
            <a:r>
              <a:rPr lang="en-US" sz="1400" b="0" dirty="0"/>
              <a:t>, M., &amp; </a:t>
            </a:r>
            <a:r>
              <a:rPr lang="en-US" sz="1400" b="0" dirty="0" err="1"/>
              <a:t>Qaraqe</a:t>
            </a:r>
            <a:r>
              <a:rPr lang="en-US" sz="1400" b="0" dirty="0"/>
              <a:t>, K. (2018). Visible Light Channel Modeling for Gas Pipelines. </a:t>
            </a:r>
            <a:r>
              <a:rPr lang="en-US" sz="1400" b="0" i="1" dirty="0"/>
              <a:t>IEEE Photonics Journal</a:t>
            </a:r>
            <a:r>
              <a:rPr lang="en-US" sz="1400" b="0" dirty="0" smtClean="0"/>
              <a:t>.</a:t>
            </a:r>
          </a:p>
          <a:p>
            <a:pPr>
              <a:spcBef>
                <a:spcPts val="0"/>
              </a:spcBef>
              <a:buFont typeface="+mj-lt"/>
              <a:buAutoNum type="arabicPeriod"/>
            </a:pPr>
            <a:r>
              <a:rPr lang="en-US" altLang="zh-CN" sz="1400" b="0" dirty="0" err="1">
                <a:latin typeface="+mj-lt"/>
              </a:rPr>
              <a:t>Anous</a:t>
            </a:r>
            <a:r>
              <a:rPr lang="en-US" altLang="zh-CN" sz="1400" b="0" dirty="0">
                <a:latin typeface="+mj-lt"/>
              </a:rPr>
              <a:t>, </a:t>
            </a:r>
            <a:r>
              <a:rPr lang="en-US" altLang="zh-CN" sz="1400" b="0" dirty="0" err="1">
                <a:latin typeface="+mj-lt"/>
              </a:rPr>
              <a:t>Noha</a:t>
            </a:r>
            <a:r>
              <a:rPr lang="en-US" altLang="zh-CN" sz="1400" b="0" dirty="0">
                <a:latin typeface="+mj-lt"/>
              </a:rPr>
              <a:t>, Mohamed </a:t>
            </a:r>
            <a:r>
              <a:rPr lang="en-US" altLang="zh-CN" sz="1400" b="0" dirty="0" err="1">
                <a:latin typeface="+mj-lt"/>
              </a:rPr>
              <a:t>Abdallah</a:t>
            </a:r>
            <a:r>
              <a:rPr lang="en-US" altLang="zh-CN" sz="1400" b="0" dirty="0">
                <a:latin typeface="+mj-lt"/>
              </a:rPr>
              <a:t>, Murat </a:t>
            </a:r>
            <a:r>
              <a:rPr lang="en-US" altLang="zh-CN" sz="1400" b="0" dirty="0" err="1">
                <a:latin typeface="+mj-lt"/>
              </a:rPr>
              <a:t>Uysal</a:t>
            </a:r>
            <a:r>
              <a:rPr lang="en-US" altLang="zh-CN" sz="1400" b="0" dirty="0">
                <a:latin typeface="+mj-lt"/>
              </a:rPr>
              <a:t>, and Khalid </a:t>
            </a:r>
            <a:r>
              <a:rPr lang="en-US" altLang="zh-CN" sz="1400" b="0" dirty="0" err="1">
                <a:latin typeface="+mj-lt"/>
              </a:rPr>
              <a:t>Qaraqe</a:t>
            </a:r>
            <a:r>
              <a:rPr lang="en-US" altLang="zh-CN" sz="1400" b="0" dirty="0">
                <a:latin typeface="+mj-lt"/>
              </a:rPr>
              <a:t>. "Performance Evaluation of LOS and NLOS Vertical Inhomogeneous Links in Underwater Visible Light Communications." IEEE Access (2018)</a:t>
            </a:r>
            <a:r>
              <a:rPr lang="en-US" altLang="zh-CN" sz="1400" b="0" dirty="0" smtClean="0">
                <a:latin typeface="+mj-lt"/>
              </a:rPr>
              <a:t>.</a:t>
            </a:r>
          </a:p>
          <a:p>
            <a:pPr>
              <a:spcBef>
                <a:spcPts val="0"/>
              </a:spcBef>
              <a:buFont typeface="+mj-lt"/>
              <a:buAutoNum type="arabicPeriod"/>
            </a:pPr>
            <a:r>
              <a:rPr lang="en-US" sz="1400" b="0" dirty="0" err="1"/>
              <a:t>Uysal</a:t>
            </a:r>
            <a:r>
              <a:rPr lang="en-US" sz="1400" b="0" dirty="0"/>
              <a:t>, M., </a:t>
            </a:r>
            <a:r>
              <a:rPr lang="en-US" sz="1400" b="0" dirty="0" err="1"/>
              <a:t>Ghassemlooy</a:t>
            </a:r>
            <a:r>
              <a:rPr lang="en-US" sz="1400" b="0" dirty="0"/>
              <a:t>, Z., </a:t>
            </a:r>
            <a:r>
              <a:rPr lang="en-US" sz="1400" b="0" dirty="0" err="1"/>
              <a:t>Bekkali</a:t>
            </a:r>
            <a:r>
              <a:rPr lang="en-US" sz="1400" b="0" dirty="0"/>
              <a:t>, A., </a:t>
            </a:r>
            <a:r>
              <a:rPr lang="en-US" sz="1400" b="0" dirty="0" err="1"/>
              <a:t>Kadri</a:t>
            </a:r>
            <a:r>
              <a:rPr lang="en-US" sz="1400" b="0" dirty="0"/>
              <a:t>, A., &amp; </a:t>
            </a:r>
            <a:r>
              <a:rPr lang="en-US" sz="1400" b="0" dirty="0" err="1"/>
              <a:t>Menouar</a:t>
            </a:r>
            <a:r>
              <a:rPr lang="en-US" sz="1400" b="0" dirty="0"/>
              <a:t>, H. (2015). Visible light communication for vehicular networking: performance study of a V2V system using a measured headlamp beam pattern model. </a:t>
            </a:r>
            <a:r>
              <a:rPr lang="en-US" sz="1400" b="0" i="1" dirty="0"/>
              <a:t>IEEE Vehicular Technology Magazine</a:t>
            </a:r>
            <a:r>
              <a:rPr lang="en-US" sz="1400" b="0" dirty="0"/>
              <a:t>, </a:t>
            </a:r>
            <a:r>
              <a:rPr lang="en-US" sz="1400" b="0" i="1" dirty="0"/>
              <a:t>10</a:t>
            </a:r>
            <a:r>
              <a:rPr lang="en-US" sz="1400" b="0" dirty="0"/>
              <a:t>(4), 45-53</a:t>
            </a:r>
            <a:r>
              <a:rPr lang="en-US" sz="1400" dirty="0"/>
              <a:t>.</a:t>
            </a:r>
            <a:endParaRPr lang="en-US" altLang="zh-CN" sz="1400" b="0" dirty="0">
              <a:latin typeface="+mj-lt"/>
            </a:endParaRPr>
          </a:p>
          <a:p>
            <a:pPr>
              <a:buFont typeface="+mj-lt"/>
              <a:buAutoNum type="arabicPeriod"/>
            </a:pPr>
            <a:endParaRPr lang="en-US" altLang="zh-CN" sz="1100" b="0" kern="1200" dirty="0">
              <a:ea typeface="MS PGothic" panose="020B0600070205080204" pitchFamily="34" charset="-128"/>
            </a:endParaRPr>
          </a:p>
          <a:p>
            <a:pPr>
              <a:buFont typeface="+mj-lt"/>
              <a:buAutoNum type="arabicPeriod"/>
            </a:pPr>
            <a:endParaRPr lang="zh-CN" altLang="zh-CN" sz="1100" b="0" dirty="0">
              <a:latin typeface="+mj-lt"/>
            </a:endParaRPr>
          </a:p>
          <a:p>
            <a:endParaRPr lang="en-US" dirty="0"/>
          </a:p>
        </p:txBody>
      </p:sp>
      <p:sp>
        <p:nvSpPr>
          <p:cNvPr id="7" name="Footer Placeholder 4"/>
          <p:cNvSpPr>
            <a:spLocks noGrp="1"/>
          </p:cNvSpPr>
          <p:nvPr>
            <p:ph type="ftr" idx="14"/>
          </p:nvPr>
        </p:nvSpPr>
        <p:spPr>
          <a:xfrm>
            <a:off x="4873625" y="6475413"/>
            <a:ext cx="3668713" cy="200149"/>
          </a:xfrm>
        </p:spPr>
        <p:txBody>
          <a:bodyPr/>
          <a:lstStyle/>
          <a:p>
            <a:r>
              <a:rPr lang="en-GB" dirty="0" smtClean="0"/>
              <a:t>Tuncer Baykas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1097</TotalTime>
  <Words>1392</Words>
  <Application>Microsoft Macintosh PowerPoint</Application>
  <PresentationFormat>On-screen Show (4:3)</PresentationFormat>
  <Paragraphs>189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LC Outdoor Usage Models</vt:lpstr>
      <vt:lpstr>Terminology</vt:lpstr>
      <vt:lpstr>Usage Model 6: Underwater Communication</vt:lpstr>
      <vt:lpstr>Usage Model 7: V2V Communication</vt:lpstr>
      <vt:lpstr>Usage Model 8: I2V and V2I Communications</vt:lpstr>
      <vt:lpstr>Usage Model 9: Pipeline Communications VLC in extreme environments</vt:lpstr>
      <vt:lpstr>Summary of Key metrics [12]</vt:lpstr>
      <vt:lpstr>References</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 Outdoor Usage Models</dc:title>
  <dc:subject/>
  <dc:creator/>
  <cp:keywords/>
  <dc:description/>
  <cp:lastModifiedBy>Tuncer Baykas</cp:lastModifiedBy>
  <cp:revision>482</cp:revision>
  <cp:lastPrinted>1601-01-01T00:00:00Z</cp:lastPrinted>
  <dcterms:created xsi:type="dcterms:W3CDTF">2018-04-21T01:44:45Z</dcterms:created>
  <dcterms:modified xsi:type="dcterms:W3CDTF">2018-05-11T12:57:36Z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(2)DfWKSXLwzBVhEF5TLk51AEHUVmi0oXS0qOwR6fhg5/2CYAkRF36LCl70SqY9LxNPg8zeX5Ec
OSD0qq+9C0pdj3hWt1q5ehm1Gr5JQWVHojkClRX832owRDm/aA9HD1tocqUYHZgSnVK+EMsg
+zhNMlp2lwfXCEYVeTrN0N23QpsZHI+U4755PcjluOpC0R0DjNX0vtiPMCFJyggBs3LEQFHv
EWKFIGlxi/fl55kX/e</vt:lpwstr>
  </property>
  <property fmtid="{D5CDD505-2E9C-101B-9397-08002B2CF9AE}" pid="3" name="_2015_ms_pID_7253431">
    <vt:lpwstr>U6nB48PqIT96Q2r8PYSCC9MNbbpbi4acfFBnR67dS9NCxM04C7hHec
NB+1sfEcQcyhOpmky26rrXpzTU1RlxBFsUKbVtR+kETL0bOVACbBYNw0elmZfDMBpY9z/AxS
IhW44kexkalGBof+A2gGfpTBFSyJgvktM8Rr3b7vXDHg21iNdQzRRkZxZ1qCgNl4Cyw=</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1525226789</vt:lpwstr>
  </property>
</Properties>
</file>