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18"/>
  </p:notesMasterIdLst>
  <p:handoutMasterIdLst>
    <p:handoutMasterId r:id="rId19"/>
  </p:handoutMasterIdLst>
  <p:sldIdLst>
    <p:sldId id="256" r:id="rId2"/>
    <p:sldId id="257" r:id="rId3"/>
    <p:sldId id="258" r:id="rId4"/>
    <p:sldId id="259" r:id="rId5"/>
    <p:sldId id="280" r:id="rId6"/>
    <p:sldId id="260" r:id="rId7"/>
    <p:sldId id="287" r:id="rId8"/>
    <p:sldId id="281" r:id="rId9"/>
    <p:sldId id="289" r:id="rId10"/>
    <p:sldId id="290" r:id="rId11"/>
    <p:sldId id="288" r:id="rId12"/>
    <p:sldId id="283" r:id="rId13"/>
    <p:sldId id="284" r:id="rId14"/>
    <p:sldId id="286" r:id="rId15"/>
    <p:sldId id="279" r:id="rId16"/>
    <p:sldId id="291" r:id="rId17"/>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A1A19DCD-474F-49A0-BD6E-79F9A4CA8838}">
  <a:tblStyle styleId="{A1A19DCD-474F-49A0-BD6E-79F9A4CA883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404" y="-4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9" d="100"/>
          <a:sy n="69" d="100"/>
        </p:scale>
        <p:origin x="-2624"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52E3C189-4302-4B95-A356-209735BB4331}" type="datetimeFigureOut">
              <a:rPr lang="en-US" smtClean="0"/>
              <a:t>6/28/2018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F7E0132C-FB33-4BA1-9E40-323B478DFC0F}" type="slidenum">
              <a:rPr lang="en-US" smtClean="0"/>
              <a:t>‹#›</a:t>
            </a:fld>
            <a:endParaRPr lang="en-US"/>
          </a:p>
        </p:txBody>
      </p:sp>
    </p:spTree>
    <p:extLst>
      <p:ext uri="{BB962C8B-B14F-4D97-AF65-F5344CB8AC3E}">
        <p14:creationId xmlns:p14="http://schemas.microsoft.com/office/powerpoint/2010/main" val="2940327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225424846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29" name="Shape 12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29" name="Shape 12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29" name="Shape 12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29" name="Shape 12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29" name="Shape 12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Shape 280"/>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281" name="Shape 281"/>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282" name="Shape 282"/>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283" name="Shape 283"/>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284" name="Shape 284"/>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285" name="Shape 285"/>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Shape 280"/>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281" name="Shape 281"/>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282" name="Shape 282"/>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283" name="Shape 283"/>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16</a:t>
            </a:fld>
            <a:endParaRPr sz="1200">
              <a:solidFill>
                <a:srgbClr val="000000"/>
              </a:solidFill>
              <a:latin typeface="Times New Roman"/>
              <a:ea typeface="Times New Roman"/>
              <a:cs typeface="Times New Roman"/>
              <a:sym typeface="Times New Roman"/>
            </a:endParaRPr>
          </a:p>
        </p:txBody>
      </p:sp>
      <p:sp>
        <p:nvSpPr>
          <p:cNvPr id="284" name="Shape 284"/>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285" name="Shape 285"/>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dirty="0"/>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29" name="Shape 12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29" name="Shape 12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29" name="Shape 12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29" name="Shape 12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600" b="1" i="0" u="none" strike="noStrike" cap="none" dirty="0" smtClean="0">
                <a:solidFill>
                  <a:srgbClr val="000000"/>
                </a:solidFill>
                <a:effectLst/>
                <a:latin typeface="Arial"/>
                <a:ea typeface="Arial"/>
                <a:cs typeface="Arial"/>
                <a:sym typeface="Arial"/>
              </a:rPr>
              <a:t>doc.: IEEE </a:t>
            </a:r>
            <a:r>
              <a:rPr lang="en-US" sz="1600" b="1" i="0" u="none" strike="noStrike" cap="none" dirty="0" smtClean="0">
                <a:solidFill>
                  <a:srgbClr val="000000"/>
                </a:solidFill>
                <a:effectLst/>
                <a:latin typeface="Arial"/>
                <a:ea typeface="Arial"/>
                <a:cs typeface="Arial"/>
                <a:sym typeface="Arial"/>
              </a:rPr>
              <a:t>802.11-18/0916r1</a:t>
            </a:r>
            <a:endParaRPr sz="20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914400" y="663575"/>
            <a:ext cx="10363200" cy="8721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dirty="0"/>
              <a:t>3GPP RAN1 status on </a:t>
            </a:r>
            <a:r>
              <a:rPr lang="en-US" sz="2800" dirty="0" smtClean="0"/>
              <a:t>NR-Unlicensed</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828800" y="1463675"/>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2018-05-1</a:t>
            </a:r>
            <a:r>
              <a:rPr lang="en-US" sz="2000" b="0" dirty="0" smtClean="0"/>
              <a:t>0</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dirty="0" smtClean="0">
                <a:solidFill>
                  <a:srgbClr val="000000"/>
                </a:solidFill>
                <a:latin typeface="Times New Roman"/>
                <a:ea typeface="Times New Roman"/>
                <a:cs typeface="Times New Roman"/>
                <a:sym typeface="Times New Roman"/>
              </a:rPr>
              <a:t>May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90" name="Shape 9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1" name="Shape 91"/>
          <p:cNvSpPr/>
          <p:nvPr/>
        </p:nvSpPr>
        <p:spPr>
          <a:xfrm>
            <a:off x="993775" y="1972991"/>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a:solidFill>
                  <a:srgbClr val="000000"/>
                </a:solidFill>
                <a:latin typeface="Times New Roman"/>
                <a:ea typeface="Times New Roman"/>
                <a:cs typeface="Times New Roman"/>
                <a:sym typeface="Times New Roman"/>
              </a:rPr>
              <a:t>Authors:</a:t>
            </a:r>
            <a:endParaRPr/>
          </a:p>
        </p:txBody>
      </p:sp>
      <p:graphicFrame>
        <p:nvGraphicFramePr>
          <p:cNvPr id="92" name="Shape 92"/>
          <p:cNvGraphicFramePr/>
          <p:nvPr>
            <p:extLst>
              <p:ext uri="{D42A27DB-BD31-4B8C-83A1-F6EECF244321}">
                <p14:modId xmlns:p14="http://schemas.microsoft.com/office/powerpoint/2010/main" val="3105918406"/>
              </p:ext>
            </p:extLst>
          </p:nvPr>
        </p:nvGraphicFramePr>
        <p:xfrm>
          <a:off x="1044400" y="2471150"/>
          <a:ext cx="10826200" cy="2192250"/>
        </p:xfrm>
        <a:graphic>
          <a:graphicData uri="http://schemas.openxmlformats.org/drawingml/2006/table">
            <a:tbl>
              <a:tblPr>
                <a:noFill/>
                <a:tableStyleId>{A1A19DCD-474F-49A0-BD6E-79F9A4CA8838}</a:tableStyleId>
              </a:tblPr>
              <a:tblGrid>
                <a:gridCol w="2163300"/>
                <a:gridCol w="1840650"/>
                <a:gridCol w="2078525"/>
                <a:gridCol w="1314475"/>
                <a:gridCol w="3429250"/>
              </a:tblGrid>
              <a:tr h="1019575">
                <a:tc>
                  <a:txBody>
                    <a:bodyPr/>
                    <a:lstStyle/>
                    <a:p>
                      <a:pPr marL="0" lvl="0" indent="0" rtl="0">
                        <a:lnSpc>
                          <a:spcPct val="115000"/>
                        </a:lnSpc>
                        <a:spcBef>
                          <a:spcPts val="2400"/>
                        </a:spcBef>
                        <a:spcAft>
                          <a:spcPts val="600"/>
                        </a:spcAft>
                        <a:buNone/>
                      </a:pPr>
                      <a:r>
                        <a:rPr lang="en-US" sz="2300" b="1" dirty="0"/>
                        <a:t>Name</a:t>
                      </a:r>
                      <a:endParaRPr sz="2300" b="1"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Affiliations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Address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Phone</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email</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r>
              <a:tr h="455350">
                <a:tc>
                  <a:txBody>
                    <a:bodyPr/>
                    <a:lstStyle/>
                    <a:p>
                      <a:pPr marL="0" marR="0" lvl="0" indent="0" algn="l" rtl="0">
                        <a:lnSpc>
                          <a:spcPct val="115000"/>
                        </a:lnSpc>
                        <a:spcBef>
                          <a:spcPts val="0"/>
                        </a:spcBef>
                        <a:spcAft>
                          <a:spcPts val="0"/>
                        </a:spcAft>
                        <a:buNone/>
                      </a:pPr>
                      <a:r>
                        <a:rPr lang="en-US" dirty="0" smtClean="0"/>
                        <a:t>Shubhodeep Adhikari</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a:t>Broadcom</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15000"/>
                        </a:lnSpc>
                        <a:spcBef>
                          <a:spcPts val="0"/>
                        </a:spcBef>
                        <a:spcAft>
                          <a:spcPts val="0"/>
                        </a:spcAft>
                        <a:buClr>
                          <a:srgbClr val="000000"/>
                        </a:buClr>
                        <a:buSzTx/>
                        <a:buFont typeface="Arial"/>
                        <a:buNone/>
                        <a:tabLst/>
                        <a:defRPr/>
                      </a:pPr>
                      <a:r>
                        <a:rPr lang="en-US" dirty="0" smtClean="0"/>
                        <a:t>shubhodeep.adhikari@broadcom.com</a:t>
                      </a: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r>
              <a:tr h="717325">
                <a:tc>
                  <a:txBody>
                    <a:bodyPr/>
                    <a:lstStyle/>
                    <a:p>
                      <a:pPr marL="0" marR="0" lvl="0" indent="0" algn="l" rtl="0">
                        <a:lnSpc>
                          <a:spcPct val="115000"/>
                        </a:lnSpc>
                        <a:spcBef>
                          <a:spcPts val="0"/>
                        </a:spcBef>
                        <a:spcAft>
                          <a:spcPts val="0"/>
                        </a:spcAft>
                        <a:buNone/>
                      </a:pPr>
                      <a:r>
                        <a:rPr lang="en-US" dirty="0" smtClean="0"/>
                        <a:t>Sindhu</a:t>
                      </a:r>
                      <a:r>
                        <a:rPr lang="en-US" baseline="0" dirty="0" smtClean="0"/>
                        <a:t> Verma</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Broadcom</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a:t> </a:t>
                      </a:r>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smtClean="0"/>
                        <a:t> sindhu.verma@broadcom.com</a:t>
                      </a: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lvl="0"/>
            <a:r>
              <a:rPr lang="en-US" sz="2400" dirty="0" smtClean="0"/>
              <a:t>NR-U simulation </a:t>
            </a:r>
            <a:r>
              <a:rPr lang="en-US" sz="2400" dirty="0"/>
              <a:t>configuration for </a:t>
            </a:r>
            <a:r>
              <a:rPr lang="en-US" sz="2400" dirty="0" smtClean="0"/>
              <a:t>Indoor sub-7GHz (5)</a:t>
            </a:r>
            <a:endParaRPr sz="2400" b="1" i="0" u="none" strike="noStrike" cap="none" dirty="0">
              <a:solidFill>
                <a:srgbClr val="000000"/>
              </a:solidFill>
              <a:latin typeface="Times New Roman"/>
              <a:ea typeface="Times New Roman"/>
              <a:cs typeface="Times New Roman"/>
              <a:sym typeface="Times New Roman"/>
            </a:endParaRPr>
          </a:p>
        </p:txBody>
      </p:sp>
      <p:sp>
        <p:nvSpPr>
          <p:cNvPr id="132" name="Shape 13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133" name="Shape 13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dirty="0" smtClean="0">
                <a:solidFill>
                  <a:srgbClr val="000000"/>
                </a:solidFill>
                <a:latin typeface="Times New Roman"/>
                <a:ea typeface="Times New Roman"/>
                <a:cs typeface="Times New Roman"/>
                <a:sym typeface="Times New Roman"/>
              </a:rPr>
              <a:t>May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34" name="Shape 134"/>
          <p:cNvSpPr txBox="1">
            <a:spLocks noGrp="1"/>
          </p:cNvSpPr>
          <p:nvPr>
            <p:ph type="body" idx="1"/>
          </p:nvPr>
        </p:nvSpPr>
        <p:spPr>
          <a:xfrm>
            <a:off x="175575" y="1031950"/>
            <a:ext cx="11901600" cy="5299200"/>
          </a:xfrm>
          <a:prstGeom prst="rect">
            <a:avLst/>
          </a:prstGeom>
          <a:noFill/>
          <a:ln>
            <a:noFill/>
          </a:ln>
        </p:spPr>
        <p:txBody>
          <a:bodyPr spcFirstLastPara="1" wrap="square" lIns="92150" tIns="46075" rIns="92150" bIns="46075" anchor="t" anchorCtr="0">
            <a:noAutofit/>
          </a:bodyPr>
          <a:lstStyle/>
          <a:p>
            <a:pPr marL="228600" indent="0"/>
            <a:endParaRPr lang="en-US" sz="1600" b="0" dirty="0" smtClean="0"/>
          </a:p>
          <a:p>
            <a:pPr marL="228600" indent="0"/>
            <a:endParaRPr lang="en-US" sz="1600" b="0" dirty="0"/>
          </a:p>
          <a:p>
            <a:pPr marL="228600" indent="0"/>
            <a:endParaRPr lang="en-US" sz="1600" b="0" dirty="0" smtClean="0"/>
          </a:p>
          <a:p>
            <a:pPr marL="228600" indent="0"/>
            <a:endParaRPr lang="en-US" sz="1600" b="0" dirty="0"/>
          </a:p>
          <a:p>
            <a:pPr marL="228600" indent="0"/>
            <a:endParaRPr lang="en-US" sz="1600" b="0" dirty="0" smtClean="0"/>
          </a:p>
          <a:p>
            <a:pPr marL="228600" indent="0"/>
            <a:endParaRPr lang="en-US" sz="1600" b="0" dirty="0"/>
          </a:p>
          <a:p>
            <a:pPr marL="228600" indent="0"/>
            <a:endParaRPr lang="en-US" sz="1600" b="0" dirty="0" smtClean="0"/>
          </a:p>
          <a:p>
            <a:pPr marL="228600" indent="0"/>
            <a:endParaRPr lang="en-US" sz="1600" b="0" dirty="0"/>
          </a:p>
          <a:p>
            <a:pPr marL="228600" indent="0"/>
            <a:endParaRPr lang="en-US" sz="1600" b="0" dirty="0" smtClean="0"/>
          </a:p>
          <a:p>
            <a:pPr marL="228600" indent="0"/>
            <a:endParaRPr lang="en-US" sz="1600" b="0" dirty="0"/>
          </a:p>
          <a:p>
            <a:pPr marL="228600" indent="0"/>
            <a:endParaRPr lang="en-US" sz="1600" b="0" dirty="0" smtClean="0"/>
          </a:p>
          <a:p>
            <a:pPr marL="228600" indent="0"/>
            <a:endParaRPr lang="en-US" sz="1600" b="0" dirty="0"/>
          </a:p>
          <a:p>
            <a:pPr marL="228600" indent="0"/>
            <a:r>
              <a:rPr lang="en-US" sz="1600" b="0" u="sng" dirty="0" smtClean="0"/>
              <a:t>Modified Option 2 was accepted as the network topology for Indoor sub-7 GHz evaluations in 3GPP RAN1</a:t>
            </a:r>
            <a:r>
              <a:rPr lang="en-US" sz="1600" b="0" dirty="0" smtClean="0"/>
              <a:t>. In view of very divergent RSSI </a:t>
            </a:r>
            <a:r>
              <a:rPr lang="en-US" sz="1600" b="0" dirty="0" err="1" smtClean="0"/>
              <a:t>cdf</a:t>
            </a:r>
            <a:r>
              <a:rPr lang="en-US" sz="1600" b="0" dirty="0" smtClean="0"/>
              <a:t> observations presented by companies in the meeting, we also proposed an effort to calibrate the environment across companies. In an email discussion following the RAN1 #92bis meeting, many companies participated to calibrate their network topology and to finally agree on some of the tuning parameters. The agreed configuration is described in detail in the next slide.</a:t>
            </a:r>
            <a:endParaRPr lang="en-US" sz="1600" b="0" dirty="0">
              <a:solidFill>
                <a:schemeClr val="tx1"/>
              </a:solidFill>
            </a:endParaRPr>
          </a:p>
        </p:txBody>
      </p:sp>
      <p:sp>
        <p:nvSpPr>
          <p:cNvPr id="8" name="Rectangle 7"/>
          <p:cNvSpPr/>
          <p:nvPr/>
        </p:nvSpPr>
        <p:spPr>
          <a:xfrm>
            <a:off x="6858000" y="1295400"/>
            <a:ext cx="5181600" cy="3046988"/>
          </a:xfrm>
          <a:prstGeom prst="rect">
            <a:avLst/>
          </a:prstGeom>
        </p:spPr>
        <p:txBody>
          <a:bodyPr wrap="square">
            <a:spAutoFit/>
          </a:bodyPr>
          <a:lstStyle/>
          <a:p>
            <a:r>
              <a:rPr lang="en-GB" sz="1600" b="1" dirty="0" smtClean="0">
                <a:latin typeface="Times New Roman" panose="02020603050405020304" pitchFamily="18" charset="0"/>
                <a:cs typeface="Times New Roman" panose="02020603050405020304" pitchFamily="18" charset="0"/>
              </a:rPr>
              <a:t>Observation</a:t>
            </a:r>
            <a:r>
              <a:rPr lang="en-GB" sz="1600" dirty="0">
                <a:latin typeface="Times New Roman" panose="02020603050405020304" pitchFamily="18" charset="0"/>
                <a:cs typeface="Times New Roman" panose="02020603050405020304" pitchFamily="18" charset="0"/>
              </a:rPr>
              <a:t> </a:t>
            </a:r>
            <a:r>
              <a:rPr lang="en-GB" sz="1600" dirty="0" smtClean="0">
                <a:latin typeface="Times New Roman" panose="02020603050405020304" pitchFamily="18" charset="0"/>
                <a:cs typeface="Times New Roman" panose="02020603050405020304" pitchFamily="18" charset="0"/>
              </a:rPr>
              <a:t>(copied from [2]):</a:t>
            </a:r>
          </a:p>
          <a:p>
            <a:endParaRPr lang="en-GB" sz="1600" dirty="0">
              <a:latin typeface="Times New Roman" panose="02020603050405020304" pitchFamily="18" charset="0"/>
              <a:cs typeface="Times New Roman" panose="02020603050405020304" pitchFamily="18" charset="0"/>
            </a:endParaRPr>
          </a:p>
          <a:p>
            <a:r>
              <a:rPr lang="en-GB" sz="1600" i="1" dirty="0">
                <a:solidFill>
                  <a:srgbClr val="C00000"/>
                </a:solidFill>
                <a:latin typeface="Times New Roman" panose="02020603050405020304" pitchFamily="18" charset="0"/>
                <a:cs typeface="Times New Roman" panose="02020603050405020304" pitchFamily="18" charset="0"/>
              </a:rPr>
              <a:t>The RSSI CDF for </a:t>
            </a:r>
            <a:r>
              <a:rPr lang="en-GB" sz="1600" b="1" i="1" u="sng" dirty="0">
                <a:solidFill>
                  <a:srgbClr val="C00000"/>
                </a:solidFill>
                <a:latin typeface="Times New Roman" panose="02020603050405020304" pitchFamily="18" charset="0"/>
                <a:cs typeface="Times New Roman" panose="02020603050405020304" pitchFamily="18" charset="0"/>
              </a:rPr>
              <a:t>modified Option 1 </a:t>
            </a:r>
            <a:r>
              <a:rPr lang="en-GB" sz="1600" i="1" dirty="0">
                <a:solidFill>
                  <a:srgbClr val="C00000"/>
                </a:solidFill>
                <a:latin typeface="Times New Roman" panose="02020603050405020304" pitchFamily="18" charset="0"/>
                <a:cs typeface="Times New Roman" panose="02020603050405020304" pitchFamily="18" charset="0"/>
              </a:rPr>
              <a:t>is as follows:</a:t>
            </a:r>
            <a:endParaRPr lang="en-US" sz="1600" i="1" dirty="0">
              <a:solidFill>
                <a:srgbClr val="C00000"/>
              </a:solidFill>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en-GB" sz="1600" i="1" dirty="0">
                <a:solidFill>
                  <a:srgbClr val="C00000"/>
                </a:solidFill>
                <a:latin typeface="Times New Roman" panose="02020603050405020304" pitchFamily="18" charset="0"/>
                <a:cs typeface="Times New Roman" panose="02020603050405020304" pitchFamily="18" charset="0"/>
              </a:rPr>
              <a:t>Serving links: 20% of links are below -62dBm and 10% are below -72dBm</a:t>
            </a:r>
            <a:endParaRPr lang="en-US" sz="1600" i="1" dirty="0">
              <a:solidFill>
                <a:srgbClr val="C00000"/>
              </a:solidFill>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en-GB" sz="1600" i="1" dirty="0">
                <a:solidFill>
                  <a:srgbClr val="C00000"/>
                </a:solidFill>
                <a:latin typeface="Times New Roman" panose="02020603050405020304" pitchFamily="18" charset="0"/>
                <a:cs typeface="Times New Roman" panose="02020603050405020304" pitchFamily="18" charset="0"/>
              </a:rPr>
              <a:t>Interfering links: 70% of links are below -62dBm and 50% are below -72dBm. </a:t>
            </a:r>
            <a:endParaRPr lang="en-US" sz="1600" i="1" dirty="0">
              <a:solidFill>
                <a:srgbClr val="C00000"/>
              </a:solidFill>
              <a:latin typeface="Times New Roman" panose="02020603050405020304" pitchFamily="18" charset="0"/>
              <a:cs typeface="Times New Roman" panose="02020603050405020304" pitchFamily="18" charset="0"/>
            </a:endParaRPr>
          </a:p>
          <a:p>
            <a:r>
              <a:rPr lang="en-GB" sz="1600" i="1" dirty="0">
                <a:solidFill>
                  <a:srgbClr val="C00000"/>
                </a:solidFill>
                <a:latin typeface="Times New Roman" panose="02020603050405020304" pitchFamily="18" charset="0"/>
                <a:cs typeface="Times New Roman" panose="02020603050405020304" pitchFamily="18" charset="0"/>
              </a:rPr>
              <a:t>The RSSI CDF for </a:t>
            </a:r>
            <a:r>
              <a:rPr lang="en-GB" sz="1600" b="1" i="1" u="sng" dirty="0">
                <a:solidFill>
                  <a:srgbClr val="C00000"/>
                </a:solidFill>
                <a:latin typeface="Times New Roman" panose="02020603050405020304" pitchFamily="18" charset="0"/>
                <a:cs typeface="Times New Roman" panose="02020603050405020304" pitchFamily="18" charset="0"/>
              </a:rPr>
              <a:t>modified Option 2 </a:t>
            </a:r>
            <a:r>
              <a:rPr lang="en-GB" sz="1600" i="1" dirty="0">
                <a:solidFill>
                  <a:srgbClr val="C00000"/>
                </a:solidFill>
                <a:latin typeface="Times New Roman" panose="02020603050405020304" pitchFamily="18" charset="0"/>
                <a:cs typeface="Times New Roman" panose="02020603050405020304" pitchFamily="18" charset="0"/>
              </a:rPr>
              <a:t>is as follows:</a:t>
            </a:r>
            <a:endParaRPr lang="en-US" sz="1600" i="1" dirty="0">
              <a:solidFill>
                <a:srgbClr val="C00000"/>
              </a:solidFill>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en-GB" sz="1600" i="1" dirty="0">
                <a:solidFill>
                  <a:srgbClr val="C00000"/>
                </a:solidFill>
                <a:latin typeface="Times New Roman" panose="02020603050405020304" pitchFamily="18" charset="0"/>
                <a:cs typeface="Times New Roman" panose="02020603050405020304" pitchFamily="18" charset="0"/>
              </a:rPr>
              <a:t>Serving links: 23% of links are below -62dBm and 12% are below -72dBm</a:t>
            </a:r>
            <a:endParaRPr lang="en-US" sz="1600" i="1" dirty="0">
              <a:solidFill>
                <a:srgbClr val="C00000"/>
              </a:solidFill>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en-GB" sz="1600" i="1" dirty="0">
                <a:solidFill>
                  <a:srgbClr val="C00000"/>
                </a:solidFill>
                <a:latin typeface="Times New Roman" panose="02020603050405020304" pitchFamily="18" charset="0"/>
                <a:cs typeface="Times New Roman" panose="02020603050405020304" pitchFamily="18" charset="0"/>
              </a:rPr>
              <a:t>Interfering links: 70% of links are below -62dBm and 50% are below -72dBm. </a:t>
            </a:r>
            <a:endParaRPr lang="en-US" sz="1600" i="1" dirty="0">
              <a:solidFill>
                <a:srgbClr val="C00000"/>
              </a:solidFill>
              <a:latin typeface="Times New Roman" panose="02020603050405020304" pitchFamily="18" charset="0"/>
              <a:cs typeface="Times New Roman" panose="02020603050405020304" pitchFamily="18" charset="0"/>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85" y="973504"/>
            <a:ext cx="6686550" cy="393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96168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lvl="0"/>
            <a:r>
              <a:rPr lang="en-US" sz="2400" dirty="0" smtClean="0"/>
              <a:t>NR-U simulation </a:t>
            </a:r>
            <a:r>
              <a:rPr lang="en-US" sz="2400" dirty="0"/>
              <a:t>configuration for </a:t>
            </a:r>
            <a:r>
              <a:rPr lang="en-US" sz="2400" dirty="0" smtClean="0"/>
              <a:t>Indoor sub-7GHz (6)</a:t>
            </a:r>
            <a:endParaRPr sz="2400" b="1" i="0" u="none" strike="noStrike" cap="none" dirty="0">
              <a:solidFill>
                <a:srgbClr val="000000"/>
              </a:solidFill>
              <a:latin typeface="Times New Roman"/>
              <a:ea typeface="Times New Roman"/>
              <a:cs typeface="Times New Roman"/>
              <a:sym typeface="Times New Roman"/>
            </a:endParaRPr>
          </a:p>
        </p:txBody>
      </p:sp>
      <p:sp>
        <p:nvSpPr>
          <p:cNvPr id="132" name="Shape 13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133" name="Shape 13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dirty="0" smtClean="0">
                <a:solidFill>
                  <a:srgbClr val="000000"/>
                </a:solidFill>
                <a:latin typeface="Times New Roman"/>
                <a:ea typeface="Times New Roman"/>
                <a:cs typeface="Times New Roman"/>
                <a:sym typeface="Times New Roman"/>
              </a:rPr>
              <a:t>May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34" name="Shape 134"/>
          <p:cNvSpPr txBox="1">
            <a:spLocks noGrp="1"/>
          </p:cNvSpPr>
          <p:nvPr>
            <p:ph type="body" idx="1"/>
          </p:nvPr>
        </p:nvSpPr>
        <p:spPr>
          <a:xfrm>
            <a:off x="175575" y="914400"/>
            <a:ext cx="11901600" cy="5299200"/>
          </a:xfrm>
          <a:prstGeom prst="rect">
            <a:avLst/>
          </a:prstGeom>
          <a:noFill/>
          <a:ln>
            <a:noFill/>
          </a:ln>
        </p:spPr>
        <p:txBody>
          <a:bodyPr spcFirstLastPara="1" wrap="square" lIns="92150" tIns="46075" rIns="92150" bIns="46075" anchor="t" anchorCtr="0">
            <a:noAutofit/>
          </a:bodyPr>
          <a:lstStyle/>
          <a:p>
            <a:pPr marL="228600" indent="0"/>
            <a:r>
              <a:rPr lang="en-US" sz="1600" dirty="0" smtClean="0"/>
              <a:t>Indoor Network Layout for sub 7-GHz evaluations:</a:t>
            </a:r>
          </a:p>
          <a:p>
            <a:pPr marL="514350" indent="-285750">
              <a:buFont typeface="Arial" panose="020B0604020202020204" pitchFamily="34" charset="0"/>
              <a:buChar char="•"/>
            </a:pPr>
            <a:r>
              <a:rPr lang="en-US" sz="1600" b="0" dirty="0" smtClean="0"/>
              <a:t>120m x 80m rectangle with 2 operators and 3 </a:t>
            </a:r>
            <a:r>
              <a:rPr lang="en-US" sz="1600" b="0" dirty="0" err="1" smtClean="0"/>
              <a:t>gNB</a:t>
            </a:r>
            <a:r>
              <a:rPr lang="en-US" sz="1600" b="0" dirty="0" smtClean="0"/>
              <a:t>/APs per operator. </a:t>
            </a:r>
          </a:p>
          <a:p>
            <a:pPr marL="514350" indent="-285750">
              <a:buFont typeface="Arial" panose="020B0604020202020204" pitchFamily="34" charset="0"/>
              <a:buChar char="•"/>
            </a:pPr>
            <a:r>
              <a:rPr lang="en-US" sz="1600" b="0" dirty="0" smtClean="0"/>
              <a:t>The red dots represent </a:t>
            </a:r>
            <a:r>
              <a:rPr lang="en-US" sz="1600" b="0" dirty="0" err="1" smtClean="0"/>
              <a:t>gNB</a:t>
            </a:r>
            <a:r>
              <a:rPr lang="en-US" sz="1600" b="0" dirty="0" smtClean="0"/>
              <a:t>/APs from one operator and the blue dots represent </a:t>
            </a:r>
            <a:r>
              <a:rPr lang="en-US" sz="1600" b="0" dirty="0" err="1" smtClean="0"/>
              <a:t>gNB</a:t>
            </a:r>
            <a:r>
              <a:rPr lang="en-US" sz="1600" b="0" dirty="0" smtClean="0"/>
              <a:t>/APs from another operator.</a:t>
            </a:r>
          </a:p>
          <a:p>
            <a:pPr marL="514350" indent="-285750">
              <a:buFont typeface="Arial" panose="020B0604020202020204" pitchFamily="34" charset="0"/>
              <a:buChar char="•"/>
            </a:pPr>
            <a:r>
              <a:rPr lang="en-US" sz="1600" b="0" dirty="0"/>
              <a:t>a</a:t>
            </a:r>
            <a:r>
              <a:rPr lang="en-US" sz="1600" b="0" dirty="0" smtClean="0"/>
              <a:t> = 20m, b = 40m, c = 20m and d = 40m. </a:t>
            </a:r>
          </a:p>
          <a:p>
            <a:pPr marL="514350" indent="-285750">
              <a:buFont typeface="Arial" panose="020B0604020202020204" pitchFamily="34" charset="0"/>
              <a:buChar char="•"/>
            </a:pPr>
            <a:r>
              <a:rPr lang="en-US" sz="1600" b="0" dirty="0" smtClean="0"/>
              <a:t>All </a:t>
            </a:r>
            <a:r>
              <a:rPr lang="en-US" sz="1600" b="0" dirty="0" err="1" smtClean="0"/>
              <a:t>gNB</a:t>
            </a:r>
            <a:r>
              <a:rPr lang="en-US" sz="1600" b="0" dirty="0" smtClean="0"/>
              <a:t>/APs occupy the same 20 MHz channel</a:t>
            </a:r>
          </a:p>
          <a:p>
            <a:pPr marL="514350" indent="-285750">
              <a:buFont typeface="Arial" panose="020B0604020202020204" pitchFamily="34" charset="0"/>
              <a:buChar char="•"/>
            </a:pPr>
            <a:r>
              <a:rPr lang="en-US" sz="1600" b="0" dirty="0" smtClean="0"/>
              <a:t>There are 5 UE/clients per </a:t>
            </a:r>
            <a:r>
              <a:rPr lang="en-US" sz="1600" b="0" dirty="0" err="1" smtClean="0"/>
              <a:t>gNB</a:t>
            </a:r>
            <a:r>
              <a:rPr lang="en-US" sz="1600" b="0" dirty="0" smtClean="0"/>
              <a:t>/AP. </a:t>
            </a:r>
          </a:p>
          <a:p>
            <a:pPr marL="514350" indent="-285750">
              <a:buFont typeface="Arial" panose="020B0604020202020204" pitchFamily="34" charset="0"/>
              <a:buChar char="•"/>
            </a:pPr>
            <a:r>
              <a:rPr lang="en-US" sz="1600" b="0" dirty="0" smtClean="0"/>
              <a:t>UE/clients for each operator are uniformly distributed over the entire 120m x 80m layout.</a:t>
            </a:r>
          </a:p>
          <a:p>
            <a:pPr marL="228600" indent="0"/>
            <a:endParaRPr lang="en-US" sz="1600" b="0" dirty="0" smtClean="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560792"/>
            <a:ext cx="4221843" cy="22304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4267200" y="3276600"/>
            <a:ext cx="7772400" cy="2862322"/>
          </a:xfrm>
          <a:prstGeom prst="rect">
            <a:avLst/>
          </a:prstGeom>
        </p:spPr>
        <p:txBody>
          <a:bodyPr wrap="square">
            <a:spAutoFit/>
          </a:bodyPr>
          <a:lstStyle/>
          <a:p>
            <a:pPr marL="228600">
              <a:spcBef>
                <a:spcPts val="600"/>
              </a:spcBef>
              <a:buSzPts val="1400"/>
            </a:pPr>
            <a:r>
              <a:rPr lang="en-US" sz="1600" b="1" dirty="0" err="1">
                <a:latin typeface="Times New Roman"/>
                <a:ea typeface="Times New Roman"/>
                <a:cs typeface="Times New Roman"/>
                <a:sym typeface="Times New Roman"/>
              </a:rPr>
              <a:t>Pathloss</a:t>
            </a:r>
            <a:r>
              <a:rPr lang="en-US" sz="1600" b="1" dirty="0">
                <a:latin typeface="Times New Roman"/>
                <a:ea typeface="Times New Roman"/>
                <a:cs typeface="Times New Roman"/>
                <a:sym typeface="Times New Roman"/>
              </a:rPr>
              <a:t> model:</a:t>
            </a:r>
          </a:p>
          <a:p>
            <a:pPr marL="514350" indent="-285750">
              <a:spcBef>
                <a:spcPts val="600"/>
              </a:spcBef>
              <a:buSzPts val="1400"/>
              <a:buFont typeface="Arial" panose="020B0604020202020204" pitchFamily="34" charset="0"/>
              <a:buChar char="•"/>
            </a:pPr>
            <a:r>
              <a:rPr lang="en-US" sz="1600" dirty="0">
                <a:latin typeface="Times New Roman"/>
                <a:ea typeface="Times New Roman"/>
                <a:cs typeface="Times New Roman"/>
                <a:sym typeface="Times New Roman"/>
              </a:rPr>
              <a:t>Indoor Hotspot </a:t>
            </a:r>
            <a:r>
              <a:rPr lang="en-US" sz="1600" dirty="0" err="1">
                <a:latin typeface="Times New Roman"/>
                <a:ea typeface="Times New Roman"/>
                <a:cs typeface="Times New Roman"/>
                <a:sym typeface="Times New Roman"/>
              </a:rPr>
              <a:t>pathloss</a:t>
            </a:r>
            <a:r>
              <a:rPr lang="en-US" sz="1600" dirty="0">
                <a:latin typeface="Times New Roman"/>
                <a:ea typeface="Times New Roman"/>
                <a:cs typeface="Times New Roman"/>
                <a:sym typeface="Times New Roman"/>
              </a:rPr>
              <a:t> specified in </a:t>
            </a:r>
            <a:r>
              <a:rPr lang="en-US" sz="1600" dirty="0" smtClean="0">
                <a:latin typeface="Times New Roman"/>
                <a:ea typeface="Times New Roman"/>
                <a:cs typeface="Times New Roman"/>
                <a:sym typeface="Times New Roman"/>
              </a:rPr>
              <a:t>[5] </a:t>
            </a:r>
            <a:endParaRPr lang="en-US" sz="1600" dirty="0">
              <a:latin typeface="Times New Roman"/>
              <a:ea typeface="Times New Roman"/>
              <a:cs typeface="Times New Roman"/>
              <a:sym typeface="Times New Roman"/>
            </a:endParaRPr>
          </a:p>
          <a:p>
            <a:pPr marL="514350" indent="-285750">
              <a:spcBef>
                <a:spcPts val="600"/>
              </a:spcBef>
              <a:buSzPts val="1400"/>
              <a:buFont typeface="Arial" panose="020B0604020202020204" pitchFamily="34" charset="0"/>
              <a:buChar char="•"/>
            </a:pPr>
            <a:r>
              <a:rPr lang="en-US" sz="1600" dirty="0">
                <a:latin typeface="Times New Roman"/>
                <a:ea typeface="Times New Roman"/>
                <a:cs typeface="Times New Roman"/>
                <a:sym typeface="Times New Roman"/>
              </a:rPr>
              <a:t>The LOS/NLOS probability </a:t>
            </a:r>
            <a:r>
              <a:rPr lang="en-US" sz="1600" dirty="0" smtClean="0">
                <a:latin typeface="Times New Roman"/>
                <a:ea typeface="Times New Roman"/>
                <a:cs typeface="Times New Roman"/>
                <a:sym typeface="Times New Roman"/>
              </a:rPr>
              <a:t>based </a:t>
            </a:r>
            <a:r>
              <a:rPr lang="en-US" sz="1600" dirty="0">
                <a:latin typeface="Times New Roman"/>
                <a:ea typeface="Times New Roman"/>
                <a:cs typeface="Times New Roman"/>
                <a:sym typeface="Times New Roman"/>
              </a:rPr>
              <a:t>on the Indoor Mixed Office model specified </a:t>
            </a:r>
            <a:r>
              <a:rPr lang="en-US" sz="1600" dirty="0" smtClean="0">
                <a:latin typeface="Times New Roman"/>
                <a:ea typeface="Times New Roman"/>
                <a:cs typeface="Times New Roman"/>
                <a:sym typeface="Times New Roman"/>
              </a:rPr>
              <a:t>in [4] </a:t>
            </a:r>
            <a:endParaRPr lang="en-US" sz="1600" dirty="0">
              <a:latin typeface="Times New Roman"/>
              <a:ea typeface="Times New Roman"/>
              <a:cs typeface="Times New Roman"/>
              <a:sym typeface="Times New Roman"/>
            </a:endParaRPr>
          </a:p>
          <a:p>
            <a:pPr marL="514350" indent="-285750">
              <a:spcBef>
                <a:spcPts val="600"/>
              </a:spcBef>
              <a:buSzPts val="1400"/>
              <a:buFont typeface="Arial" panose="020B0604020202020204" pitchFamily="34" charset="0"/>
              <a:buChar char="•"/>
            </a:pPr>
            <a:r>
              <a:rPr lang="en-US" sz="1600" dirty="0">
                <a:latin typeface="Times New Roman"/>
                <a:ea typeface="Times New Roman"/>
                <a:cs typeface="Times New Roman"/>
                <a:sym typeface="Times New Roman"/>
              </a:rPr>
              <a:t>The </a:t>
            </a:r>
            <a:r>
              <a:rPr lang="en-US" sz="1600" dirty="0" err="1">
                <a:latin typeface="Times New Roman"/>
                <a:ea typeface="Times New Roman"/>
                <a:cs typeface="Times New Roman"/>
                <a:sym typeface="Times New Roman"/>
              </a:rPr>
              <a:t>pathloss</a:t>
            </a:r>
            <a:r>
              <a:rPr lang="en-US" sz="1600" dirty="0">
                <a:latin typeface="Times New Roman"/>
                <a:ea typeface="Times New Roman"/>
                <a:cs typeface="Times New Roman"/>
                <a:sym typeface="Times New Roman"/>
              </a:rPr>
              <a:t> ballpark matches the 802.11ax </a:t>
            </a:r>
            <a:r>
              <a:rPr lang="en-US" sz="1600" dirty="0" err="1">
                <a:latin typeface="Times New Roman"/>
                <a:ea typeface="Times New Roman"/>
                <a:cs typeface="Times New Roman"/>
                <a:sym typeface="Times New Roman"/>
              </a:rPr>
              <a:t>pathloss</a:t>
            </a:r>
            <a:r>
              <a:rPr lang="en-US" sz="1600" dirty="0">
                <a:latin typeface="Times New Roman"/>
                <a:ea typeface="Times New Roman"/>
                <a:cs typeface="Times New Roman"/>
                <a:sym typeface="Times New Roman"/>
              </a:rPr>
              <a:t> model specified in IEEE 802.11-14/0980r5 section 1</a:t>
            </a:r>
          </a:p>
          <a:p>
            <a:pPr marL="514350" indent="-285750">
              <a:spcBef>
                <a:spcPts val="600"/>
              </a:spcBef>
              <a:buSzPts val="1400"/>
              <a:buFont typeface="Arial" panose="020B0604020202020204" pitchFamily="34" charset="0"/>
              <a:buChar char="•"/>
            </a:pPr>
            <a:r>
              <a:rPr lang="en-US" sz="1600" dirty="0">
                <a:latin typeface="Times New Roman"/>
                <a:ea typeface="Times New Roman"/>
                <a:cs typeface="Times New Roman"/>
                <a:sym typeface="Times New Roman"/>
              </a:rPr>
              <a:t>MIMO antenna arrays are assumed at the </a:t>
            </a:r>
            <a:r>
              <a:rPr lang="en-US" sz="1600" dirty="0" err="1">
                <a:latin typeface="Times New Roman"/>
                <a:ea typeface="Times New Roman"/>
                <a:cs typeface="Times New Roman"/>
                <a:sym typeface="Times New Roman"/>
              </a:rPr>
              <a:t>gNB</a:t>
            </a:r>
            <a:r>
              <a:rPr lang="en-US" sz="1600" dirty="0">
                <a:latin typeface="Times New Roman"/>
                <a:ea typeface="Times New Roman"/>
                <a:cs typeface="Times New Roman"/>
                <a:sym typeface="Times New Roman"/>
              </a:rPr>
              <a:t>/AP and UE/client:</a:t>
            </a:r>
          </a:p>
          <a:p>
            <a:pPr marL="262890" lvl="8" algn="just">
              <a:buSzPts val="1400"/>
            </a:pPr>
            <a:r>
              <a:rPr lang="en-US" sz="1600" dirty="0">
                <a:sym typeface="Times New Roman"/>
              </a:rPr>
              <a:t> </a:t>
            </a:r>
            <a:r>
              <a:rPr lang="en-US" sz="1600" dirty="0" smtClean="0">
                <a:sym typeface="Times New Roman"/>
              </a:rPr>
              <a:t>        </a:t>
            </a:r>
            <a:r>
              <a:rPr lang="en-US" sz="1600" dirty="0" err="1" smtClean="0">
                <a:latin typeface="Times New Roman" panose="02020603050405020304" pitchFamily="18" charset="0"/>
                <a:cs typeface="Times New Roman" panose="02020603050405020304" pitchFamily="18" charset="0"/>
                <a:sym typeface="Times New Roman"/>
              </a:rPr>
              <a:t>gNB</a:t>
            </a:r>
            <a:r>
              <a:rPr lang="en-US" sz="1600" dirty="0" smtClean="0">
                <a:latin typeface="Times New Roman" panose="02020603050405020304" pitchFamily="18" charset="0"/>
                <a:cs typeface="Times New Roman" panose="02020603050405020304" pitchFamily="18" charset="0"/>
                <a:sym typeface="Times New Roman"/>
              </a:rPr>
              <a:t>/AP</a:t>
            </a:r>
            <a:r>
              <a:rPr lang="en-US" sz="1600" dirty="0">
                <a:latin typeface="Times New Roman" panose="02020603050405020304" pitchFamily="18" charset="0"/>
                <a:cs typeface="Times New Roman" panose="02020603050405020304" pitchFamily="18" charset="0"/>
                <a:sym typeface="Times New Roman"/>
              </a:rPr>
              <a:t>: </a:t>
            </a:r>
            <a:r>
              <a:rPr lang="pt-BR" sz="1600" dirty="0">
                <a:latin typeface="Times New Roman" panose="02020603050405020304" pitchFamily="18" charset="0"/>
                <a:cs typeface="Times New Roman" panose="02020603050405020304" pitchFamily="18" charset="0"/>
                <a:sym typeface="Times New Roman"/>
              </a:rPr>
              <a:t>(M, N, P, Mg, Ng)  = (1, 2, 2, 1, 1), dH = dV = 0.5 λ</a:t>
            </a:r>
            <a:r>
              <a:rPr lang="en-US" sz="1600" dirty="0">
                <a:latin typeface="Times New Roman" panose="02020603050405020304" pitchFamily="18" charset="0"/>
                <a:cs typeface="Times New Roman" panose="02020603050405020304" pitchFamily="18" charset="0"/>
                <a:sym typeface="Times New Roman"/>
              </a:rPr>
              <a:t> </a:t>
            </a:r>
          </a:p>
          <a:p>
            <a:pPr marL="262890" lvl="7" algn="just">
              <a:buSzPts val="1400"/>
            </a:pPr>
            <a:r>
              <a:rPr lang="en-US" sz="1600" dirty="0">
                <a:latin typeface="Times New Roman" panose="02020603050405020304" pitchFamily="18" charset="0"/>
                <a:cs typeface="Times New Roman" panose="02020603050405020304" pitchFamily="18" charset="0"/>
                <a:sym typeface="Times New Roman"/>
              </a:rPr>
              <a:t> </a:t>
            </a:r>
            <a:r>
              <a:rPr lang="en-US" sz="1600" dirty="0" smtClean="0">
                <a:latin typeface="Times New Roman" panose="02020603050405020304" pitchFamily="18" charset="0"/>
                <a:cs typeface="Times New Roman" panose="02020603050405020304" pitchFamily="18" charset="0"/>
                <a:sym typeface="Times New Roman"/>
              </a:rPr>
              <a:t>         UE/Client</a:t>
            </a:r>
            <a:r>
              <a:rPr lang="en-US" sz="1600" dirty="0">
                <a:latin typeface="Times New Roman" panose="02020603050405020304" pitchFamily="18" charset="0"/>
                <a:cs typeface="Times New Roman" panose="02020603050405020304" pitchFamily="18" charset="0"/>
                <a:sym typeface="Times New Roman"/>
              </a:rPr>
              <a:t>: </a:t>
            </a:r>
          </a:p>
          <a:p>
            <a:pPr marL="262890" lvl="8" algn="just">
              <a:buSzPts val="1400"/>
            </a:pPr>
            <a:r>
              <a:rPr lang="en-US" sz="1600" dirty="0">
                <a:latin typeface="Times New Roman" panose="02020603050405020304" pitchFamily="18" charset="0"/>
                <a:cs typeface="Times New Roman" panose="02020603050405020304" pitchFamily="18" charset="0"/>
                <a:sym typeface="Times New Roman"/>
              </a:rPr>
              <a:t> </a:t>
            </a:r>
            <a:r>
              <a:rPr lang="en-US" sz="1600" dirty="0" smtClean="0">
                <a:latin typeface="Times New Roman" panose="02020603050405020304" pitchFamily="18" charset="0"/>
                <a:cs typeface="Times New Roman" panose="02020603050405020304" pitchFamily="18" charset="0"/>
                <a:sym typeface="Times New Roman"/>
              </a:rPr>
              <a:t>              Baseline </a:t>
            </a:r>
            <a:r>
              <a:rPr lang="en-US" sz="1600" dirty="0" err="1">
                <a:latin typeface="Times New Roman" panose="02020603050405020304" pitchFamily="18" charset="0"/>
                <a:cs typeface="Times New Roman" panose="02020603050405020304" pitchFamily="18" charset="0"/>
                <a:sym typeface="Times New Roman"/>
              </a:rPr>
              <a:t>Tx</a:t>
            </a:r>
            <a:r>
              <a:rPr lang="en-US" sz="1600" dirty="0">
                <a:latin typeface="Times New Roman" panose="02020603050405020304" pitchFamily="18" charset="0"/>
                <a:cs typeface="Times New Roman" panose="02020603050405020304" pitchFamily="18" charset="0"/>
                <a:sym typeface="Times New Roman"/>
              </a:rPr>
              <a:t>/Rx: (M, N, P, Mg, Ng) = (1, 1, 2, 1, 1), </a:t>
            </a:r>
            <a:r>
              <a:rPr lang="en-US" sz="1600" dirty="0" err="1">
                <a:latin typeface="Times New Roman" panose="02020603050405020304" pitchFamily="18" charset="0"/>
                <a:cs typeface="Times New Roman" panose="02020603050405020304" pitchFamily="18" charset="0"/>
                <a:sym typeface="Times New Roman"/>
              </a:rPr>
              <a:t>dH</a:t>
            </a:r>
            <a:r>
              <a:rPr lang="en-US" sz="1600" dirty="0">
                <a:latin typeface="Times New Roman" panose="02020603050405020304" pitchFamily="18" charset="0"/>
                <a:cs typeface="Times New Roman" panose="02020603050405020304" pitchFamily="18" charset="0"/>
                <a:sym typeface="Times New Roman"/>
              </a:rPr>
              <a:t> = </a:t>
            </a:r>
            <a:r>
              <a:rPr lang="en-US" sz="1600" dirty="0" err="1">
                <a:latin typeface="Times New Roman" panose="02020603050405020304" pitchFamily="18" charset="0"/>
                <a:cs typeface="Times New Roman" panose="02020603050405020304" pitchFamily="18" charset="0"/>
                <a:sym typeface="Times New Roman"/>
              </a:rPr>
              <a:t>dV</a:t>
            </a:r>
            <a:r>
              <a:rPr lang="en-US" sz="1600" dirty="0">
                <a:latin typeface="Times New Roman" panose="02020603050405020304" pitchFamily="18" charset="0"/>
                <a:cs typeface="Times New Roman" panose="02020603050405020304" pitchFamily="18" charset="0"/>
                <a:sym typeface="Times New Roman"/>
              </a:rPr>
              <a:t> = 0.5 </a:t>
            </a:r>
            <a:r>
              <a:rPr lang="el-GR" sz="1600" dirty="0">
                <a:latin typeface="Times New Roman" panose="02020603050405020304" pitchFamily="18" charset="0"/>
                <a:cs typeface="Times New Roman" panose="02020603050405020304" pitchFamily="18" charset="0"/>
                <a:sym typeface="Times New Roman"/>
              </a:rPr>
              <a:t>λ</a:t>
            </a:r>
          </a:p>
          <a:p>
            <a:pPr marL="262890" lvl="8" algn="just">
              <a:buSzPts val="1400"/>
            </a:pPr>
            <a:r>
              <a:rPr lang="en-US" sz="1600" dirty="0">
                <a:latin typeface="Times New Roman" panose="02020603050405020304" pitchFamily="18" charset="0"/>
                <a:cs typeface="Times New Roman" panose="02020603050405020304" pitchFamily="18" charset="0"/>
                <a:sym typeface="Times New Roman"/>
              </a:rPr>
              <a:t> </a:t>
            </a:r>
            <a:r>
              <a:rPr lang="en-US" sz="1600" dirty="0" smtClean="0">
                <a:latin typeface="Times New Roman" panose="02020603050405020304" pitchFamily="18" charset="0"/>
                <a:cs typeface="Times New Roman" panose="02020603050405020304" pitchFamily="18" charset="0"/>
                <a:sym typeface="Times New Roman"/>
              </a:rPr>
              <a:t>              Optional </a:t>
            </a:r>
            <a:r>
              <a:rPr lang="en-US" sz="1600" dirty="0" err="1">
                <a:latin typeface="Times New Roman" panose="02020603050405020304" pitchFamily="18" charset="0"/>
                <a:cs typeface="Times New Roman" panose="02020603050405020304" pitchFamily="18" charset="0"/>
                <a:sym typeface="Times New Roman"/>
              </a:rPr>
              <a:t>Tx</a:t>
            </a:r>
            <a:r>
              <a:rPr lang="en-US" sz="1600" dirty="0">
                <a:latin typeface="Times New Roman" panose="02020603050405020304" pitchFamily="18" charset="0"/>
                <a:cs typeface="Times New Roman" panose="02020603050405020304" pitchFamily="18" charset="0"/>
                <a:sym typeface="Times New Roman"/>
              </a:rPr>
              <a:t>/Rx: (M, N, P, Mg, Ng) = (1, 2, 2, 1, 1), </a:t>
            </a:r>
            <a:r>
              <a:rPr lang="en-US" sz="1600" dirty="0" err="1">
                <a:latin typeface="Times New Roman" panose="02020603050405020304" pitchFamily="18" charset="0"/>
                <a:cs typeface="Times New Roman" panose="02020603050405020304" pitchFamily="18" charset="0"/>
                <a:sym typeface="Times New Roman"/>
              </a:rPr>
              <a:t>dH</a:t>
            </a:r>
            <a:r>
              <a:rPr lang="en-US" sz="1600" dirty="0">
                <a:latin typeface="Times New Roman" panose="02020603050405020304" pitchFamily="18" charset="0"/>
                <a:cs typeface="Times New Roman" panose="02020603050405020304" pitchFamily="18" charset="0"/>
                <a:sym typeface="Times New Roman"/>
              </a:rPr>
              <a:t> = </a:t>
            </a:r>
            <a:r>
              <a:rPr lang="en-US" sz="1600" dirty="0" err="1">
                <a:latin typeface="Times New Roman" panose="02020603050405020304" pitchFamily="18" charset="0"/>
                <a:cs typeface="Times New Roman" panose="02020603050405020304" pitchFamily="18" charset="0"/>
                <a:sym typeface="Times New Roman"/>
              </a:rPr>
              <a:t>dV</a:t>
            </a:r>
            <a:r>
              <a:rPr lang="en-US" sz="1600" dirty="0">
                <a:latin typeface="Times New Roman" panose="02020603050405020304" pitchFamily="18" charset="0"/>
                <a:cs typeface="Times New Roman" panose="02020603050405020304" pitchFamily="18" charset="0"/>
                <a:sym typeface="Times New Roman"/>
              </a:rPr>
              <a:t> = 0.5 </a:t>
            </a:r>
            <a:r>
              <a:rPr lang="el-GR" sz="1600" dirty="0">
                <a:latin typeface="Times New Roman" panose="02020603050405020304" pitchFamily="18" charset="0"/>
                <a:cs typeface="Times New Roman" panose="02020603050405020304" pitchFamily="18" charset="0"/>
                <a:sym typeface="Times New Roman"/>
              </a:rPr>
              <a:t>λ</a:t>
            </a:r>
            <a:endParaRPr lang="en-US" sz="1600" dirty="0">
              <a:latin typeface="Times New Roman" panose="02020603050405020304" pitchFamily="18" charset="0"/>
              <a:cs typeface="Times New Roman" panose="02020603050405020304" pitchFamily="18" charset="0"/>
              <a:sym typeface="Times New Roman"/>
            </a:endParaRPr>
          </a:p>
        </p:txBody>
      </p:sp>
    </p:spTree>
    <p:extLst>
      <p:ext uri="{BB962C8B-B14F-4D97-AF65-F5344CB8AC3E}">
        <p14:creationId xmlns:p14="http://schemas.microsoft.com/office/powerpoint/2010/main" val="4165016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lvl="0"/>
            <a:r>
              <a:rPr lang="en-US" sz="2400" dirty="0" smtClean="0"/>
              <a:t>NR-U simulation </a:t>
            </a:r>
            <a:r>
              <a:rPr lang="en-US" sz="2400" dirty="0"/>
              <a:t>configuration for </a:t>
            </a:r>
            <a:r>
              <a:rPr lang="en-US" sz="2400" dirty="0" smtClean="0"/>
              <a:t>Indoor sub-7GHz (7)</a:t>
            </a:r>
            <a:endParaRPr sz="2400" b="1" i="0" u="none" strike="noStrike" cap="none" dirty="0">
              <a:solidFill>
                <a:srgbClr val="000000"/>
              </a:solidFill>
              <a:latin typeface="Times New Roman"/>
              <a:ea typeface="Times New Roman"/>
              <a:cs typeface="Times New Roman"/>
              <a:sym typeface="Times New Roman"/>
            </a:endParaRPr>
          </a:p>
        </p:txBody>
      </p:sp>
      <p:sp>
        <p:nvSpPr>
          <p:cNvPr id="132" name="Shape 13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12</a:t>
            </a:fld>
            <a:endParaRPr sz="1200">
              <a:solidFill>
                <a:srgbClr val="000000"/>
              </a:solidFill>
              <a:latin typeface="Times New Roman"/>
              <a:ea typeface="Times New Roman"/>
              <a:cs typeface="Times New Roman"/>
              <a:sym typeface="Times New Roman"/>
            </a:endParaRPr>
          </a:p>
        </p:txBody>
      </p:sp>
      <p:sp>
        <p:nvSpPr>
          <p:cNvPr id="133" name="Shape 13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dirty="0" smtClean="0">
                <a:solidFill>
                  <a:srgbClr val="000000"/>
                </a:solidFill>
                <a:latin typeface="Times New Roman"/>
                <a:ea typeface="Times New Roman"/>
                <a:cs typeface="Times New Roman"/>
                <a:sym typeface="Times New Roman"/>
              </a:rPr>
              <a:t>May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34" name="Shape 134"/>
          <p:cNvSpPr txBox="1">
            <a:spLocks noGrp="1"/>
          </p:cNvSpPr>
          <p:nvPr>
            <p:ph type="body" idx="1"/>
          </p:nvPr>
        </p:nvSpPr>
        <p:spPr>
          <a:xfrm>
            <a:off x="175575" y="1031950"/>
            <a:ext cx="11901600" cy="5445050"/>
          </a:xfrm>
          <a:prstGeom prst="rect">
            <a:avLst/>
          </a:prstGeom>
          <a:noFill/>
          <a:ln>
            <a:noFill/>
          </a:ln>
        </p:spPr>
        <p:txBody>
          <a:bodyPr spcFirstLastPara="1" wrap="square" lIns="92150" tIns="46075" rIns="92150" bIns="46075" anchor="t" anchorCtr="0">
            <a:noAutofit/>
          </a:bodyPr>
          <a:lstStyle/>
          <a:p>
            <a:pPr marL="228600" indent="0"/>
            <a:r>
              <a:rPr lang="en-US" sz="1600" b="0" dirty="0" smtClean="0"/>
              <a:t>The RSSI distribution of the Indoor topology is as follows (simulated RSSI CDFs provided by 10 companies):</a:t>
            </a:r>
          </a:p>
          <a:p>
            <a:pPr marL="514350" indent="-285750">
              <a:buFont typeface="Arial" panose="020B0604020202020204" pitchFamily="34" charset="0"/>
              <a:buChar char="•"/>
            </a:pPr>
            <a:endParaRPr lang="en-US" sz="1600" b="0" dirty="0" smtClean="0"/>
          </a:p>
          <a:p>
            <a:pPr marL="514350" indent="-285750">
              <a:buFont typeface="Arial" panose="020B0604020202020204" pitchFamily="34" charset="0"/>
              <a:buChar char="•"/>
            </a:pPr>
            <a:endParaRPr lang="en-US" sz="1600" b="0" dirty="0"/>
          </a:p>
          <a:p>
            <a:pPr marL="514350" indent="-285750">
              <a:buFont typeface="Arial" panose="020B0604020202020204" pitchFamily="34" charset="0"/>
              <a:buChar char="•"/>
            </a:pPr>
            <a:endParaRPr lang="en-US" sz="1600" b="0" dirty="0" smtClean="0"/>
          </a:p>
          <a:p>
            <a:pPr marL="514350" indent="-285750">
              <a:buFont typeface="Arial" panose="020B0604020202020204" pitchFamily="34" charset="0"/>
              <a:buChar char="•"/>
            </a:pPr>
            <a:endParaRPr lang="en-US" sz="1600" b="0" dirty="0"/>
          </a:p>
          <a:p>
            <a:pPr marL="514350" indent="-285750">
              <a:buFont typeface="Arial" panose="020B0604020202020204" pitchFamily="34" charset="0"/>
              <a:buChar char="•"/>
            </a:pPr>
            <a:endParaRPr lang="en-US" sz="1600" b="0" dirty="0" smtClean="0"/>
          </a:p>
          <a:p>
            <a:pPr marL="514350" indent="-285750">
              <a:buFont typeface="Arial" panose="020B0604020202020204" pitchFamily="34" charset="0"/>
              <a:buChar char="•"/>
            </a:pPr>
            <a:endParaRPr lang="en-US" sz="1600" b="0" dirty="0"/>
          </a:p>
          <a:p>
            <a:pPr marL="514350" indent="-285750">
              <a:buFont typeface="Arial" panose="020B0604020202020204" pitchFamily="34" charset="0"/>
              <a:buChar char="•"/>
            </a:pPr>
            <a:endParaRPr lang="en-US" sz="1600" b="0" dirty="0" smtClean="0"/>
          </a:p>
        </p:txBody>
      </p:sp>
      <p:sp>
        <p:nvSpPr>
          <p:cNvPr id="2" name="TextBox 1"/>
          <p:cNvSpPr txBox="1"/>
          <p:nvPr/>
        </p:nvSpPr>
        <p:spPr>
          <a:xfrm>
            <a:off x="7010400" y="1981200"/>
            <a:ext cx="4267200" cy="1815882"/>
          </a:xfrm>
          <a:prstGeom prst="rect">
            <a:avLst/>
          </a:prstGeom>
          <a:noFill/>
        </p:spPr>
        <p:txBody>
          <a:bodyPr wrap="square" rtlCol="0">
            <a:spAutoFit/>
          </a:bodyPr>
          <a:lstStyle/>
          <a:p>
            <a:r>
              <a:rPr lang="en-US" sz="1600" dirty="0" smtClean="0">
                <a:latin typeface="Times New Roman" panose="02020603050405020304" pitchFamily="18" charset="0"/>
                <a:cs typeface="Times New Roman" panose="02020603050405020304" pitchFamily="18" charset="0"/>
              </a:rPr>
              <a:t>Observation:  </a:t>
            </a:r>
            <a:r>
              <a:rPr lang="en-US" sz="1600" dirty="0">
                <a:latin typeface="Times New Roman" panose="02020603050405020304" pitchFamily="18" charset="0"/>
                <a:cs typeface="Times New Roman" panose="02020603050405020304" pitchFamily="18" charset="0"/>
              </a:rPr>
              <a:t>T</a:t>
            </a:r>
            <a:r>
              <a:rPr lang="en-US" sz="1600" dirty="0" smtClean="0">
                <a:latin typeface="Times New Roman" panose="02020603050405020304" pitchFamily="18" charset="0"/>
                <a:cs typeface="Times New Roman" panose="02020603050405020304" pitchFamily="18" charset="0"/>
              </a:rPr>
              <a:t>his topology accepted for NR-U Indoor sub 7-GHz evaluations is more representative of </a:t>
            </a:r>
            <a:r>
              <a:rPr lang="en-US" sz="1600" dirty="0">
                <a:latin typeface="Times New Roman" panose="02020603050405020304" pitchFamily="18" charset="0"/>
                <a:cs typeface="Times New Roman" panose="02020603050405020304" pitchFamily="18" charset="0"/>
              </a:rPr>
              <a:t>deployed 802.11 networks than the LAA Indoor topology. </a:t>
            </a:r>
            <a:r>
              <a:rPr lang="en-US" sz="1600" dirty="0" smtClean="0">
                <a:latin typeface="Times New Roman" panose="02020603050405020304" pitchFamily="18" charset="0"/>
                <a:cs typeface="Times New Roman" panose="02020603050405020304" pitchFamily="18" charset="0"/>
              </a:rPr>
              <a:t>Also, the RSSI </a:t>
            </a:r>
            <a:r>
              <a:rPr lang="en-US" sz="1600" dirty="0" err="1" smtClean="0">
                <a:latin typeface="Times New Roman" panose="02020603050405020304" pitchFamily="18" charset="0"/>
                <a:cs typeface="Times New Roman" panose="02020603050405020304" pitchFamily="18" charset="0"/>
              </a:rPr>
              <a:t>cdfs</a:t>
            </a:r>
            <a:r>
              <a:rPr lang="en-US" sz="1600" dirty="0" smtClean="0">
                <a:latin typeface="Times New Roman" panose="02020603050405020304" pitchFamily="18" charset="0"/>
                <a:cs typeface="Times New Roman" panose="02020603050405020304" pitchFamily="18" charset="0"/>
              </a:rPr>
              <a:t> for all the 10 companies are similar which increases the comparability and reliability of simulation results generated by different companies.</a:t>
            </a:r>
            <a:endParaRPr lang="en-US" sz="1600" dirty="0">
              <a:latin typeface="Times New Roman" panose="02020603050405020304" pitchFamily="18" charset="0"/>
              <a:cs typeface="Times New Roman" panose="02020603050405020304" pitchFamily="18" charset="0"/>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780931"/>
            <a:ext cx="5791200" cy="45260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23108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lvl="0"/>
            <a:r>
              <a:rPr lang="en-US" sz="2400" dirty="0" smtClean="0"/>
              <a:t>NR-U simulation </a:t>
            </a:r>
            <a:r>
              <a:rPr lang="en-US" sz="2400" dirty="0"/>
              <a:t>configuration for </a:t>
            </a:r>
            <a:r>
              <a:rPr lang="en-US" sz="2400" dirty="0" smtClean="0"/>
              <a:t>Outdoor sub-7GHz (1)</a:t>
            </a:r>
            <a:endParaRPr sz="2400" b="1" i="0" u="none" strike="noStrike" cap="none" dirty="0">
              <a:solidFill>
                <a:srgbClr val="000000"/>
              </a:solidFill>
              <a:latin typeface="Times New Roman"/>
              <a:ea typeface="Times New Roman"/>
              <a:cs typeface="Times New Roman"/>
              <a:sym typeface="Times New Roman"/>
            </a:endParaRPr>
          </a:p>
        </p:txBody>
      </p:sp>
      <p:sp>
        <p:nvSpPr>
          <p:cNvPr id="132" name="Shape 13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133" name="Shape 13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dirty="0" smtClean="0">
                <a:solidFill>
                  <a:srgbClr val="000000"/>
                </a:solidFill>
                <a:latin typeface="Times New Roman"/>
                <a:ea typeface="Times New Roman"/>
                <a:cs typeface="Times New Roman"/>
                <a:sym typeface="Times New Roman"/>
              </a:rPr>
              <a:t>May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34" name="Shape 134"/>
          <p:cNvSpPr txBox="1">
            <a:spLocks noGrp="1"/>
          </p:cNvSpPr>
          <p:nvPr>
            <p:ph type="body" idx="1"/>
          </p:nvPr>
        </p:nvSpPr>
        <p:spPr>
          <a:xfrm>
            <a:off x="228600" y="1219200"/>
            <a:ext cx="11901600" cy="5299200"/>
          </a:xfrm>
          <a:prstGeom prst="rect">
            <a:avLst/>
          </a:prstGeom>
          <a:noFill/>
          <a:ln>
            <a:noFill/>
          </a:ln>
        </p:spPr>
        <p:txBody>
          <a:bodyPr spcFirstLastPara="1" wrap="square" lIns="92150" tIns="46075" rIns="92150" bIns="46075" anchor="t" anchorCtr="0">
            <a:noAutofit/>
          </a:bodyPr>
          <a:lstStyle/>
          <a:p>
            <a:pPr marL="228600" indent="0"/>
            <a:r>
              <a:rPr lang="en-US" sz="1600" b="0" dirty="0"/>
              <a:t>The </a:t>
            </a:r>
            <a:r>
              <a:rPr lang="en-US" sz="1600" b="0" dirty="0" smtClean="0"/>
              <a:t>Outdoor sub 7 GHz topology is still under discussion. RAN1 has broadly agreed to selecting one of two alternatives. Text in italicized brown  are copied from RAN1 agreements. </a:t>
            </a:r>
            <a:r>
              <a:rPr lang="en-US" sz="1600" b="0" dirty="0"/>
              <a:t>[] imply </a:t>
            </a:r>
            <a:r>
              <a:rPr lang="en-US" sz="1600" b="0" dirty="0" smtClean="0"/>
              <a:t>suggested </a:t>
            </a:r>
            <a:r>
              <a:rPr lang="en-US" sz="1600" b="0" dirty="0"/>
              <a:t>values that haven’t yet been agreed.</a:t>
            </a:r>
            <a:endParaRPr lang="en-US" sz="1600" b="0" dirty="0" smtClean="0"/>
          </a:p>
          <a:p>
            <a:pPr marL="514350" indent="-285750">
              <a:buFont typeface="Arial" panose="020B0604020202020204" pitchFamily="34" charset="0"/>
              <a:buChar char="•"/>
            </a:pPr>
            <a:r>
              <a:rPr lang="en-GB" sz="1600" i="1" dirty="0" smtClean="0">
                <a:solidFill>
                  <a:srgbClr val="C00000"/>
                </a:solidFill>
              </a:rPr>
              <a:t>Alt </a:t>
            </a:r>
            <a:r>
              <a:rPr lang="en-GB" sz="1600" i="1" dirty="0">
                <a:solidFill>
                  <a:srgbClr val="C00000"/>
                </a:solidFill>
              </a:rPr>
              <a:t>1: Each operator randomly drop [1 or 2] micro-layer TRPs within each macro cell with minimum </a:t>
            </a:r>
            <a:r>
              <a:rPr lang="en-GB" sz="1600" i="1" dirty="0" smtClean="0">
                <a:solidFill>
                  <a:srgbClr val="C00000"/>
                </a:solidFill>
              </a:rPr>
              <a:t>distance </a:t>
            </a:r>
            <a:r>
              <a:rPr lang="en-GB" sz="1600" i="1" dirty="0">
                <a:solidFill>
                  <a:srgbClr val="C00000"/>
                </a:solidFill>
              </a:rPr>
              <a:t>between </a:t>
            </a:r>
            <a:r>
              <a:rPr lang="en-GB" sz="1600" i="1" dirty="0" err="1">
                <a:solidFill>
                  <a:srgbClr val="C00000"/>
                </a:solidFill>
              </a:rPr>
              <a:t>gNBs</a:t>
            </a:r>
            <a:r>
              <a:rPr lang="en-GB" sz="1600" i="1" dirty="0">
                <a:solidFill>
                  <a:srgbClr val="C00000"/>
                </a:solidFill>
              </a:rPr>
              <a:t> as in NR</a:t>
            </a:r>
            <a:endParaRPr lang="en-US" sz="1600" i="1" dirty="0">
              <a:solidFill>
                <a:srgbClr val="C00000"/>
              </a:solidFill>
            </a:endParaRPr>
          </a:p>
          <a:p>
            <a:pPr marL="971550" lvl="1" indent="-285750">
              <a:buFont typeface="Arial" panose="020B0604020202020204" pitchFamily="34" charset="0"/>
              <a:buChar char="•"/>
            </a:pPr>
            <a:r>
              <a:rPr lang="en-GB" sz="1400" i="1" dirty="0">
                <a:solidFill>
                  <a:srgbClr val="C00000"/>
                </a:solidFill>
              </a:rPr>
              <a:t>Use NR dense Urban option 1 (</a:t>
            </a:r>
            <a:r>
              <a:rPr lang="en-GB" sz="1400" i="1" dirty="0" err="1">
                <a:solidFill>
                  <a:srgbClr val="C00000"/>
                </a:solidFill>
              </a:rPr>
              <a:t>gNB</a:t>
            </a:r>
            <a:r>
              <a:rPr lang="en-GB" sz="1400" i="1" dirty="0">
                <a:solidFill>
                  <a:srgbClr val="C00000"/>
                </a:solidFill>
              </a:rPr>
              <a:t> dropped at the </a:t>
            </a:r>
            <a:r>
              <a:rPr lang="en-GB" sz="1400" i="1" dirty="0" err="1">
                <a:solidFill>
                  <a:srgbClr val="C00000"/>
                </a:solidFill>
              </a:rPr>
              <a:t>center</a:t>
            </a:r>
            <a:r>
              <a:rPr lang="en-GB" sz="1400" i="1" dirty="0">
                <a:solidFill>
                  <a:srgbClr val="C00000"/>
                </a:solidFill>
              </a:rPr>
              <a:t> of the hot-spot)</a:t>
            </a:r>
            <a:endParaRPr lang="en-US" sz="1400" i="1" dirty="0">
              <a:solidFill>
                <a:srgbClr val="C00000"/>
              </a:solidFill>
            </a:endParaRPr>
          </a:p>
          <a:p>
            <a:pPr marL="971550" lvl="1" indent="-285750">
              <a:buFont typeface="Arial" panose="020B0604020202020204" pitchFamily="34" charset="0"/>
              <a:buChar char="•"/>
            </a:pPr>
            <a:r>
              <a:rPr lang="en-GB" sz="1400" i="1" dirty="0">
                <a:solidFill>
                  <a:srgbClr val="C00000"/>
                </a:solidFill>
              </a:rPr>
              <a:t>Independent dropping between two operators</a:t>
            </a:r>
            <a:endParaRPr lang="en-US" sz="1400" i="1" dirty="0">
              <a:solidFill>
                <a:srgbClr val="C00000"/>
              </a:solidFill>
            </a:endParaRPr>
          </a:p>
          <a:p>
            <a:pPr marL="971550" lvl="1" indent="-285750">
              <a:buFont typeface="Arial" panose="020B0604020202020204" pitchFamily="34" charset="0"/>
              <a:buChar char="•"/>
            </a:pPr>
            <a:r>
              <a:rPr lang="en-GB" sz="1400" i="1" dirty="0">
                <a:solidFill>
                  <a:srgbClr val="C00000"/>
                </a:solidFill>
              </a:rPr>
              <a:t>Use the NR current [57.9] meters intra-operator minimum distance</a:t>
            </a:r>
            <a:endParaRPr lang="en-US" sz="1400" i="1" dirty="0">
              <a:solidFill>
                <a:srgbClr val="C00000"/>
              </a:solidFill>
            </a:endParaRPr>
          </a:p>
          <a:p>
            <a:pPr marL="971550" lvl="1" indent="-285750">
              <a:buFont typeface="Arial" panose="020B0604020202020204" pitchFamily="34" charset="0"/>
              <a:buChar char="•"/>
            </a:pPr>
            <a:r>
              <a:rPr lang="en-GB" sz="1400" i="1" dirty="0">
                <a:solidFill>
                  <a:srgbClr val="C00000"/>
                </a:solidFill>
              </a:rPr>
              <a:t>Use [10] meters as the inter-operator minimum distance</a:t>
            </a:r>
            <a:endParaRPr lang="en-US" sz="1400" i="1" dirty="0">
              <a:solidFill>
                <a:srgbClr val="C00000"/>
              </a:solidFill>
            </a:endParaRPr>
          </a:p>
          <a:p>
            <a:pPr marL="971550" lvl="1" indent="-285750">
              <a:buFont typeface="Arial" panose="020B0604020202020204" pitchFamily="34" charset="0"/>
              <a:buChar char="•"/>
            </a:pPr>
            <a:r>
              <a:rPr lang="en-GB" sz="1400" i="1" dirty="0">
                <a:solidFill>
                  <a:srgbClr val="C00000"/>
                </a:solidFill>
              </a:rPr>
              <a:t>UE </a:t>
            </a:r>
            <a:r>
              <a:rPr lang="en-GB" sz="1400" i="1" dirty="0" smtClean="0">
                <a:solidFill>
                  <a:srgbClr val="C00000"/>
                </a:solidFill>
              </a:rPr>
              <a:t>randomly </a:t>
            </a:r>
            <a:r>
              <a:rPr lang="en-GB" sz="1400" i="1" dirty="0">
                <a:solidFill>
                  <a:srgbClr val="C00000"/>
                </a:solidFill>
              </a:rPr>
              <a:t>dropped within [28.9] meters within the serving </a:t>
            </a:r>
            <a:r>
              <a:rPr lang="en-GB" sz="1400" i="1" dirty="0" smtClean="0">
                <a:solidFill>
                  <a:srgbClr val="C00000"/>
                </a:solidFill>
              </a:rPr>
              <a:t>cell</a:t>
            </a:r>
          </a:p>
          <a:p>
            <a:pPr marL="228600" lvl="1" indent="0">
              <a:spcBef>
                <a:spcPts val="600"/>
              </a:spcBef>
            </a:pPr>
            <a:r>
              <a:rPr lang="en-US" sz="1600" dirty="0"/>
              <a:t>The schematic of Alternative 1 is as shown below for the case of 3 Micro </a:t>
            </a:r>
            <a:r>
              <a:rPr lang="en-US" sz="1600" dirty="0" smtClean="0"/>
              <a:t>AP/</a:t>
            </a:r>
            <a:r>
              <a:rPr lang="en-US" sz="1600" dirty="0" err="1" smtClean="0"/>
              <a:t>gNBs</a:t>
            </a:r>
            <a:r>
              <a:rPr lang="en-US" sz="1600" dirty="0" smtClean="0"/>
              <a:t> </a:t>
            </a:r>
            <a:r>
              <a:rPr lang="en-US" sz="1600" dirty="0"/>
              <a:t>per Macro </a:t>
            </a:r>
            <a:r>
              <a:rPr lang="en-US" sz="1600" dirty="0" smtClean="0"/>
              <a:t>AP/</a:t>
            </a:r>
            <a:r>
              <a:rPr lang="en-US" sz="1600" dirty="0" err="1"/>
              <a:t>g</a:t>
            </a:r>
            <a:r>
              <a:rPr lang="en-US" sz="1600" dirty="0" err="1" smtClean="0"/>
              <a:t>NB</a:t>
            </a:r>
            <a:r>
              <a:rPr lang="en-US" sz="1600" dirty="0" smtClean="0"/>
              <a:t>. A TRP is a Transmission-Reception Point or a AP/</a:t>
            </a:r>
            <a:r>
              <a:rPr lang="en-US" sz="1600" dirty="0" err="1" smtClean="0"/>
              <a:t>gNB</a:t>
            </a:r>
            <a:r>
              <a:rPr lang="en-US" sz="1600" dirty="0" smtClean="0"/>
              <a:t>. The inter-operator macro </a:t>
            </a:r>
            <a:r>
              <a:rPr lang="en-US" sz="1600" dirty="0" err="1" smtClean="0"/>
              <a:t>gNB</a:t>
            </a:r>
            <a:r>
              <a:rPr lang="en-US" sz="1600" dirty="0" smtClean="0"/>
              <a:t> distance is 200m.</a:t>
            </a:r>
          </a:p>
          <a:p>
            <a:pPr marL="228600" lvl="1" indent="0">
              <a:spcBef>
                <a:spcPts val="600"/>
              </a:spcBef>
            </a:pPr>
            <a:r>
              <a:rPr lang="en-US" sz="1600" dirty="0" smtClean="0"/>
              <a:t>                                                                                                               </a:t>
            </a:r>
            <a:endParaRPr lang="en-US" sz="1600" dirty="0"/>
          </a:p>
          <a:p>
            <a:pPr marL="971550" lvl="1" indent="-285750">
              <a:buFont typeface="Arial" panose="020B0604020202020204" pitchFamily="34" charset="0"/>
              <a:buChar char="•"/>
            </a:pPr>
            <a:r>
              <a:rPr lang="en-US" sz="1400" i="1" dirty="0" smtClean="0">
                <a:solidFill>
                  <a:srgbClr val="C00000"/>
                </a:solidFill>
              </a:rPr>
              <a:t>                                                                                                                </a:t>
            </a:r>
            <a:endParaRPr lang="en-US" sz="1400" i="1" dirty="0">
              <a:solidFill>
                <a:srgbClr val="C00000"/>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191" y="4343400"/>
            <a:ext cx="5087009" cy="2194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hape 131"/>
          <p:cNvSpPr txBox="1">
            <a:spLocks/>
          </p:cNvSpPr>
          <p:nvPr/>
        </p:nvSpPr>
        <p:spPr>
          <a:xfrm>
            <a:off x="6248400" y="4267200"/>
            <a:ext cx="5637750" cy="1828800"/>
          </a:xfrm>
          <a:prstGeom prst="rect">
            <a:avLst/>
          </a:prstGeom>
          <a:noFill/>
          <a:ln>
            <a:noFill/>
          </a:ln>
        </p:spPr>
        <p:txBody>
          <a:bodyPr spcFirstLastPara="1" wrap="square" lIns="92150" tIns="46075" rIns="92150" bIns="4607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9pPr>
          </a:lstStyle>
          <a:p>
            <a:pPr algn="l"/>
            <a:r>
              <a:rPr lang="en-US" sz="1600" b="0" dirty="0" smtClean="0"/>
              <a:t>Comment: The </a:t>
            </a:r>
            <a:r>
              <a:rPr lang="en-US" sz="1600" b="0" dirty="0"/>
              <a:t>primary argument against Alternative 1 is that </a:t>
            </a:r>
            <a:r>
              <a:rPr lang="en-US" sz="1600" b="0" dirty="0" smtClean="0"/>
              <a:t>in unlicensed micro deployments, such as in Indoor or Outdoor hotspots, rarely are operators able to place AP/BSs at the center of the hotspot. Rather, when a hotspot develops, the operators place AP/BSs in proximity of the hotspot depending on feasibility/restriction of placing such AP/BSs in the location. </a:t>
            </a:r>
            <a:endParaRPr lang="en-US" sz="1600" b="0" dirty="0"/>
          </a:p>
        </p:txBody>
      </p:sp>
    </p:spTree>
    <p:extLst>
      <p:ext uri="{BB962C8B-B14F-4D97-AF65-F5344CB8AC3E}">
        <p14:creationId xmlns:p14="http://schemas.microsoft.com/office/powerpoint/2010/main" val="27317110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lvl="0"/>
            <a:r>
              <a:rPr lang="en-US" sz="2400" dirty="0" smtClean="0"/>
              <a:t>NR-U simulation </a:t>
            </a:r>
            <a:r>
              <a:rPr lang="en-US" sz="2400" dirty="0"/>
              <a:t>configuration for </a:t>
            </a:r>
            <a:r>
              <a:rPr lang="en-US" sz="2400" dirty="0" smtClean="0"/>
              <a:t>Outdoor sub-7GHz (2)</a:t>
            </a:r>
            <a:endParaRPr sz="2400" b="1" i="0" u="none" strike="noStrike" cap="none" dirty="0">
              <a:solidFill>
                <a:srgbClr val="000000"/>
              </a:solidFill>
              <a:latin typeface="Times New Roman"/>
              <a:ea typeface="Times New Roman"/>
              <a:cs typeface="Times New Roman"/>
              <a:sym typeface="Times New Roman"/>
            </a:endParaRPr>
          </a:p>
        </p:txBody>
      </p:sp>
      <p:sp>
        <p:nvSpPr>
          <p:cNvPr id="132" name="Shape 13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14</a:t>
            </a:fld>
            <a:endParaRPr sz="1200">
              <a:solidFill>
                <a:srgbClr val="000000"/>
              </a:solidFill>
              <a:latin typeface="Times New Roman"/>
              <a:ea typeface="Times New Roman"/>
              <a:cs typeface="Times New Roman"/>
              <a:sym typeface="Times New Roman"/>
            </a:endParaRPr>
          </a:p>
        </p:txBody>
      </p:sp>
      <p:sp>
        <p:nvSpPr>
          <p:cNvPr id="133" name="Shape 13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dirty="0" smtClean="0">
                <a:solidFill>
                  <a:srgbClr val="000000"/>
                </a:solidFill>
                <a:latin typeface="Times New Roman"/>
                <a:ea typeface="Times New Roman"/>
                <a:cs typeface="Times New Roman"/>
                <a:sym typeface="Times New Roman"/>
              </a:rPr>
              <a:t>May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34" name="Shape 134"/>
          <p:cNvSpPr txBox="1">
            <a:spLocks noGrp="1"/>
          </p:cNvSpPr>
          <p:nvPr>
            <p:ph type="body" idx="1"/>
          </p:nvPr>
        </p:nvSpPr>
        <p:spPr>
          <a:xfrm>
            <a:off x="175575" y="1031950"/>
            <a:ext cx="11901600" cy="5299200"/>
          </a:xfrm>
          <a:prstGeom prst="rect">
            <a:avLst/>
          </a:prstGeom>
          <a:noFill/>
          <a:ln>
            <a:noFill/>
          </a:ln>
        </p:spPr>
        <p:txBody>
          <a:bodyPr spcFirstLastPara="1" wrap="square" lIns="92150" tIns="46075" rIns="92150" bIns="46075" anchor="t" anchorCtr="0">
            <a:noAutofit/>
          </a:bodyPr>
          <a:lstStyle/>
          <a:p>
            <a:pPr marL="228600" indent="0"/>
            <a:r>
              <a:rPr lang="en-GB" sz="1600" b="0" dirty="0"/>
              <a:t>Alternative 2 addresses the concerns in Alternative 1</a:t>
            </a:r>
          </a:p>
          <a:p>
            <a:pPr marL="514350" indent="-285750">
              <a:buFont typeface="Arial" panose="020B0604020202020204" pitchFamily="34" charset="0"/>
              <a:buChar char="•"/>
            </a:pPr>
            <a:r>
              <a:rPr lang="en-GB" sz="1600" i="1" dirty="0" smtClean="0">
                <a:solidFill>
                  <a:srgbClr val="C00000"/>
                </a:solidFill>
              </a:rPr>
              <a:t>Alt </a:t>
            </a:r>
            <a:r>
              <a:rPr lang="en-GB" sz="1600" i="1" dirty="0">
                <a:solidFill>
                  <a:srgbClr val="C00000"/>
                </a:solidFill>
              </a:rPr>
              <a:t>2: Drop [1 or 2 or 3] hot spots as in NR urban option 1</a:t>
            </a:r>
            <a:endParaRPr lang="en-US" sz="1600" i="1" dirty="0">
              <a:solidFill>
                <a:srgbClr val="C00000"/>
              </a:solidFill>
            </a:endParaRPr>
          </a:p>
          <a:p>
            <a:pPr marL="971550" lvl="1" indent="-285750">
              <a:buFont typeface="Arial" panose="020B0604020202020204" pitchFamily="34" charset="0"/>
              <a:buChar char="•"/>
            </a:pPr>
            <a:r>
              <a:rPr lang="en-GB" sz="1600" i="1" dirty="0">
                <a:solidFill>
                  <a:srgbClr val="C00000"/>
                </a:solidFill>
              </a:rPr>
              <a:t>Within each hot-spot, randomly drop one </a:t>
            </a:r>
            <a:r>
              <a:rPr lang="en-GB" sz="1600" i="1" dirty="0" err="1">
                <a:solidFill>
                  <a:srgbClr val="C00000"/>
                </a:solidFill>
              </a:rPr>
              <a:t>gNB</a:t>
            </a:r>
            <a:r>
              <a:rPr lang="en-GB" sz="1600" i="1" dirty="0">
                <a:solidFill>
                  <a:srgbClr val="C00000"/>
                </a:solidFill>
              </a:rPr>
              <a:t> from each operator within a circle of radius [10] meters </a:t>
            </a:r>
            <a:r>
              <a:rPr lang="en-GB" sz="1600" i="1" dirty="0" err="1">
                <a:solidFill>
                  <a:srgbClr val="C00000"/>
                </a:solidFill>
              </a:rPr>
              <a:t>centered</a:t>
            </a:r>
            <a:r>
              <a:rPr lang="en-GB" sz="1600" i="1" dirty="0">
                <a:solidFill>
                  <a:srgbClr val="C00000"/>
                </a:solidFill>
              </a:rPr>
              <a:t> at the </a:t>
            </a:r>
            <a:r>
              <a:rPr lang="en-GB" sz="1600" i="1" dirty="0" err="1">
                <a:solidFill>
                  <a:srgbClr val="C00000"/>
                </a:solidFill>
              </a:rPr>
              <a:t>center</a:t>
            </a:r>
            <a:r>
              <a:rPr lang="en-GB" sz="1600" i="1" dirty="0">
                <a:solidFill>
                  <a:srgbClr val="C00000"/>
                </a:solidFill>
              </a:rPr>
              <a:t> of the hot-spot </a:t>
            </a:r>
            <a:endParaRPr lang="en-US" sz="1600" i="1" dirty="0">
              <a:solidFill>
                <a:srgbClr val="C00000"/>
              </a:solidFill>
            </a:endParaRPr>
          </a:p>
          <a:p>
            <a:pPr marL="1428750" lvl="2" indent="-285750">
              <a:buFont typeface="Arial" panose="020B0604020202020204" pitchFamily="34" charset="0"/>
              <a:buChar char="•"/>
            </a:pPr>
            <a:r>
              <a:rPr lang="en-GB" sz="1400" i="1" dirty="0">
                <a:solidFill>
                  <a:srgbClr val="C00000"/>
                </a:solidFill>
              </a:rPr>
              <a:t>The minimum inter-</a:t>
            </a:r>
            <a:r>
              <a:rPr lang="en-GB" sz="1400" i="1" dirty="0" err="1">
                <a:solidFill>
                  <a:srgbClr val="C00000"/>
                </a:solidFill>
              </a:rPr>
              <a:t>gNB</a:t>
            </a:r>
            <a:r>
              <a:rPr lang="en-GB" sz="1400" i="1" dirty="0">
                <a:solidFill>
                  <a:srgbClr val="C00000"/>
                </a:solidFill>
              </a:rPr>
              <a:t> distance is [10] meters</a:t>
            </a:r>
            <a:endParaRPr lang="en-US" sz="1400" i="1" dirty="0">
              <a:solidFill>
                <a:srgbClr val="C00000"/>
              </a:solidFill>
            </a:endParaRPr>
          </a:p>
          <a:p>
            <a:pPr marL="971550" lvl="1" indent="-285750">
              <a:buFont typeface="Arial" panose="020B0604020202020204" pitchFamily="34" charset="0"/>
              <a:buChar char="•"/>
            </a:pPr>
            <a:r>
              <a:rPr lang="en-GB" sz="1600" i="1" dirty="0">
                <a:solidFill>
                  <a:srgbClr val="C00000"/>
                </a:solidFill>
              </a:rPr>
              <a:t>Within each hot-spot, drop UE within [28.9] meters from the hot-spot </a:t>
            </a:r>
            <a:r>
              <a:rPr lang="en-GB" sz="1600" i="1" dirty="0" err="1">
                <a:solidFill>
                  <a:srgbClr val="C00000"/>
                </a:solidFill>
              </a:rPr>
              <a:t>center</a:t>
            </a:r>
            <a:endParaRPr lang="en-US" sz="1600" i="1" dirty="0">
              <a:solidFill>
                <a:srgbClr val="C00000"/>
              </a:solidFill>
            </a:endParaRPr>
          </a:p>
          <a:p>
            <a:pPr marL="514350" indent="-285750">
              <a:buFont typeface="Arial" panose="020B0604020202020204" pitchFamily="34" charset="0"/>
              <a:buChar char="•"/>
            </a:pPr>
            <a:r>
              <a:rPr lang="en-GB" sz="1600" i="1" dirty="0">
                <a:solidFill>
                  <a:srgbClr val="C00000"/>
                </a:solidFill>
              </a:rPr>
              <a:t>Parameters: Use the indoor sub7 table as baseline, with further fine tunes </a:t>
            </a:r>
            <a:r>
              <a:rPr lang="en-GB" sz="1600" i="1" dirty="0" smtClean="0">
                <a:solidFill>
                  <a:srgbClr val="C00000"/>
                </a:solidFill>
              </a:rPr>
              <a:t>possible</a:t>
            </a:r>
          </a:p>
          <a:p>
            <a:pPr marL="228600" lvl="1" indent="0">
              <a:spcBef>
                <a:spcPts val="600"/>
              </a:spcBef>
            </a:pPr>
            <a:r>
              <a:rPr lang="en-US" sz="1600" dirty="0"/>
              <a:t>The schematic of Alternative </a:t>
            </a:r>
            <a:r>
              <a:rPr lang="en-US" sz="1600" dirty="0" smtClean="0"/>
              <a:t>2 </a:t>
            </a:r>
            <a:r>
              <a:rPr lang="en-US" sz="1600" dirty="0"/>
              <a:t>is as shown </a:t>
            </a:r>
            <a:r>
              <a:rPr lang="en-US" sz="1600" dirty="0" smtClean="0"/>
              <a:t>below.</a:t>
            </a:r>
            <a:endParaRPr lang="en-US" sz="1600" dirty="0"/>
          </a:p>
          <a:p>
            <a:pPr marL="514350" indent="-285750">
              <a:buFont typeface="Arial" panose="020B0604020202020204" pitchFamily="34" charset="0"/>
              <a:buChar char="•"/>
            </a:pPr>
            <a:endParaRPr lang="en-US" sz="1400" i="1" dirty="0">
              <a:solidFill>
                <a:srgbClr val="C00000"/>
              </a:solidFill>
            </a:endParaRPr>
          </a:p>
          <a:p>
            <a:pPr marL="228600" indent="0"/>
            <a:endParaRPr lang="en-US" sz="1600" b="0"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795" y="3581400"/>
            <a:ext cx="3679898"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Shape 131"/>
          <p:cNvSpPr txBox="1">
            <a:spLocks/>
          </p:cNvSpPr>
          <p:nvPr/>
        </p:nvSpPr>
        <p:spPr>
          <a:xfrm>
            <a:off x="4572000" y="3604846"/>
            <a:ext cx="6477000" cy="1981200"/>
          </a:xfrm>
          <a:prstGeom prst="rect">
            <a:avLst/>
          </a:prstGeom>
          <a:noFill/>
          <a:ln>
            <a:noFill/>
          </a:ln>
        </p:spPr>
        <p:txBody>
          <a:bodyPr spcFirstLastPara="1" wrap="square" lIns="92150" tIns="46075" rIns="92150" bIns="4607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3200" b="1" i="0" u="none" strike="noStrike" cap="none">
                <a:solidFill>
                  <a:srgbClr val="000000"/>
                </a:solidFill>
                <a:latin typeface="Times New Roman"/>
                <a:ea typeface="Times New Roman"/>
                <a:cs typeface="Times New Roman"/>
                <a:sym typeface="Times New Roman"/>
              </a:defRPr>
            </a:lvl9pPr>
          </a:lstStyle>
          <a:p>
            <a:pPr algn="l"/>
            <a:r>
              <a:rPr lang="en-US" sz="1600" b="0" dirty="0" smtClean="0"/>
              <a:t>Comment: In this configuration, the AP/BSs are not at the center of the hotspot. Rather, they are randomly placed in a circle inside the hotspot. The UEs are also randomly placed in a circle of larger radius and concentric with the circle that contains the AP/BSs.</a:t>
            </a:r>
            <a:endParaRPr lang="en-US" sz="1600" b="0" dirty="0"/>
          </a:p>
        </p:txBody>
      </p:sp>
    </p:spTree>
    <p:extLst>
      <p:ext uri="{BB962C8B-B14F-4D97-AF65-F5344CB8AC3E}">
        <p14:creationId xmlns:p14="http://schemas.microsoft.com/office/powerpoint/2010/main" val="30568213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Shape 287"/>
          <p:cNvSpPr txBox="1">
            <a:spLocks noGrp="1"/>
          </p:cNvSpPr>
          <p:nvPr>
            <p:ph type="title"/>
          </p:nvPr>
        </p:nvSpPr>
        <p:spPr>
          <a:xfrm>
            <a:off x="381000" y="762000"/>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dirty="0" smtClean="0"/>
              <a:t>Next Steps</a:t>
            </a:r>
            <a:endParaRPr dirty="0"/>
          </a:p>
        </p:txBody>
      </p:sp>
      <p:sp>
        <p:nvSpPr>
          <p:cNvPr id="288" name="Shape 288"/>
          <p:cNvSpPr txBox="1">
            <a:spLocks noGrp="1"/>
          </p:cNvSpPr>
          <p:nvPr>
            <p:ph type="body" idx="1"/>
          </p:nvPr>
        </p:nvSpPr>
        <p:spPr>
          <a:xfrm>
            <a:off x="609600" y="1447800"/>
            <a:ext cx="11353800" cy="4876800"/>
          </a:xfrm>
          <a:prstGeom prst="rect">
            <a:avLst/>
          </a:prstGeom>
          <a:noFill/>
          <a:ln>
            <a:noFill/>
          </a:ln>
        </p:spPr>
        <p:txBody>
          <a:bodyPr spcFirstLastPara="1" wrap="square" lIns="92150" tIns="46075" rIns="92150" bIns="46075" anchor="t" anchorCtr="0">
            <a:noAutofit/>
          </a:bodyPr>
          <a:lstStyle/>
          <a:p>
            <a:pPr marL="342900" lvl="0" indent="-342900">
              <a:spcBef>
                <a:spcPts val="0"/>
              </a:spcBef>
              <a:buFont typeface="Arial" panose="020B0604020202020204" pitchFamily="34" charset="0"/>
              <a:buChar char="•"/>
            </a:pPr>
            <a:r>
              <a:rPr lang="en-US" sz="1800" b="0" dirty="0"/>
              <a:t>A</a:t>
            </a:r>
            <a:r>
              <a:rPr lang="en-US" sz="1800" b="0" dirty="0" smtClean="0"/>
              <a:t>mong </a:t>
            </a:r>
            <a:r>
              <a:rPr lang="en-US" sz="1800" b="0" dirty="0" smtClean="0"/>
              <a:t>organizations </a:t>
            </a:r>
            <a:r>
              <a:rPr lang="en-US" sz="1800" b="0" smtClean="0"/>
              <a:t>with Wi-Fi </a:t>
            </a:r>
            <a:r>
              <a:rPr lang="en-US" sz="1800" b="0" dirty="0" smtClean="0"/>
              <a:t>interests </a:t>
            </a:r>
            <a:r>
              <a:rPr lang="en-US" sz="1800" b="0" dirty="0" smtClean="0"/>
              <a:t>in the </a:t>
            </a:r>
            <a:r>
              <a:rPr lang="en-US" sz="1800" b="0" dirty="0" smtClean="0"/>
              <a:t>802.11 Coexistence SC, </a:t>
            </a:r>
            <a:r>
              <a:rPr lang="en-US" sz="1800" b="0" dirty="0" smtClean="0"/>
              <a:t>only Broadcom is participating </a:t>
            </a:r>
            <a:r>
              <a:rPr lang="en-US" sz="1800" b="0" dirty="0" smtClean="0"/>
              <a:t>in </a:t>
            </a:r>
            <a:r>
              <a:rPr lang="en-US" sz="1800" b="0" dirty="0" smtClean="0"/>
              <a:t>the standardization of NR-U in 3GPP RAN1.</a:t>
            </a:r>
          </a:p>
          <a:p>
            <a:pPr marL="342900" lvl="0" indent="-342900">
              <a:spcBef>
                <a:spcPts val="0"/>
              </a:spcBef>
              <a:buFont typeface="Arial" panose="020B0604020202020204" pitchFamily="34" charset="0"/>
              <a:buChar char="•"/>
            </a:pPr>
            <a:r>
              <a:rPr lang="en-US" sz="1800" b="0" dirty="0" smtClean="0"/>
              <a:t>Discussions in RAN1 need to be supported by detailed simulations and analysis. It will be very difficult if there is only one such participating organization that is providing a) simulation results for coexistence between 802.11 and NR-U; b) design proposals for NR-U channel access; c) reviewing simulation results and design proposals from all other participants in RAN1; d</a:t>
            </a:r>
            <a:r>
              <a:rPr lang="en-US" sz="1800" b="0" dirty="0" smtClean="0"/>
              <a:t>) attending </a:t>
            </a:r>
            <a:r>
              <a:rPr lang="en-US" sz="1800" b="0" dirty="0" smtClean="0"/>
              <a:t>the meetings physically and contributing to the dynamic decisions being made. It also increases the risk of adverse decisions being made, there being no redundancy in thinking and participation.</a:t>
            </a:r>
          </a:p>
          <a:p>
            <a:pPr marL="342900" lvl="0" indent="-342900">
              <a:spcBef>
                <a:spcPts val="0"/>
              </a:spcBef>
              <a:buFont typeface="Arial" panose="020B0604020202020204" pitchFamily="34" charset="0"/>
              <a:buChar char="•"/>
            </a:pPr>
            <a:r>
              <a:rPr lang="en-US" sz="1800" b="0" dirty="0" smtClean="0"/>
              <a:t>The scope of NR-U is much broader than LAA since NR-U includes many more deployment scenarios (sub 7 GHz, </a:t>
            </a:r>
            <a:r>
              <a:rPr lang="en-US" sz="1800" b="0" dirty="0" err="1" smtClean="0"/>
              <a:t>mmWave</a:t>
            </a:r>
            <a:r>
              <a:rPr lang="en-US" sz="1800" b="0" dirty="0" smtClean="0"/>
              <a:t>, Carrier Aggregation/Dual Connectivity/Standalone). Hence, the expected standardization load is higher.</a:t>
            </a:r>
          </a:p>
          <a:p>
            <a:pPr marL="342900" lvl="0" indent="-342900">
              <a:spcBef>
                <a:spcPts val="0"/>
              </a:spcBef>
              <a:buFont typeface="Arial" panose="020B0604020202020204" pitchFamily="34" charset="0"/>
              <a:buChar char="•"/>
            </a:pPr>
            <a:r>
              <a:rPr lang="en-US" sz="1800" b="0" u="sng" dirty="0" smtClean="0"/>
              <a:t>The chances of failure i.e. of not being able to ensure fair coexistence between 802.11 and NR-U are high if Broadcom continues to be the only participant </a:t>
            </a:r>
            <a:r>
              <a:rPr lang="en-US" sz="1800" b="0" u="sng" dirty="0" smtClean="0"/>
              <a:t>from the Coexistence SC in </a:t>
            </a:r>
            <a:r>
              <a:rPr lang="en-US" sz="1800" b="0" u="sng" dirty="0" smtClean="0"/>
              <a:t>NR-U standardization.</a:t>
            </a:r>
          </a:p>
          <a:p>
            <a:pPr marL="342900" indent="-342900">
              <a:spcBef>
                <a:spcPts val="0"/>
              </a:spcBef>
              <a:buFont typeface="Arial" panose="020B0604020202020204" pitchFamily="34" charset="0"/>
              <a:buChar char="•"/>
            </a:pPr>
            <a:r>
              <a:rPr lang="en-US" sz="1800" b="0" dirty="0" smtClean="0"/>
              <a:t>It </a:t>
            </a:r>
            <a:r>
              <a:rPr lang="en-US" sz="1800" b="0" dirty="0"/>
              <a:t>will be </a:t>
            </a:r>
            <a:r>
              <a:rPr lang="en-US" sz="1800" b="0" dirty="0" smtClean="0"/>
              <a:t>helpful if other participants </a:t>
            </a:r>
            <a:r>
              <a:rPr lang="en-US" sz="1800" b="0" dirty="0"/>
              <a:t>in 802.11 or the 802.11 Coexistence SC </a:t>
            </a:r>
            <a:r>
              <a:rPr lang="en-US" sz="1800" b="0" dirty="0" smtClean="0"/>
              <a:t>provide </a:t>
            </a:r>
            <a:r>
              <a:rPr lang="en-US" sz="1800" b="0" dirty="0"/>
              <a:t>its views on new </a:t>
            </a:r>
            <a:r>
              <a:rPr lang="en-US" sz="1800" b="0" dirty="0" smtClean="0"/>
              <a:t>channel access </a:t>
            </a:r>
            <a:r>
              <a:rPr lang="en-US" sz="1800" b="0" dirty="0"/>
              <a:t>schemes for NR-U to RAN1 along with an analysis of how they ensure higher efficiency and/or better coexistence. The proposals (either individual company proposals or an LS from 802.11) can be submitted to the next RAN1 meeting between 21-25/May. </a:t>
            </a:r>
          </a:p>
        </p:txBody>
      </p:sp>
      <p:sp>
        <p:nvSpPr>
          <p:cNvPr id="289" name="Shape 289"/>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290" name="Shape 290"/>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May</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Shape 287"/>
          <p:cNvSpPr txBox="1">
            <a:spLocks noGrp="1"/>
          </p:cNvSpPr>
          <p:nvPr>
            <p:ph type="title"/>
          </p:nvPr>
        </p:nvSpPr>
        <p:spPr>
          <a:xfrm>
            <a:off x="381000" y="685800"/>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dirty="0">
                <a:solidFill>
                  <a:srgbClr val="000000"/>
                </a:solidFill>
                <a:latin typeface="Times New Roman"/>
                <a:ea typeface="Times New Roman"/>
                <a:cs typeface="Times New Roman"/>
                <a:sym typeface="Times New Roman"/>
              </a:rPr>
              <a:t>References</a:t>
            </a:r>
            <a:endParaRPr dirty="0"/>
          </a:p>
        </p:txBody>
      </p:sp>
      <p:sp>
        <p:nvSpPr>
          <p:cNvPr id="288" name="Shape 288"/>
          <p:cNvSpPr txBox="1">
            <a:spLocks noGrp="1"/>
          </p:cNvSpPr>
          <p:nvPr>
            <p:ph type="body" idx="1"/>
          </p:nvPr>
        </p:nvSpPr>
        <p:spPr>
          <a:xfrm>
            <a:off x="609600" y="1295400"/>
            <a:ext cx="11002500" cy="4876800"/>
          </a:xfrm>
          <a:prstGeom prst="rect">
            <a:avLst/>
          </a:prstGeom>
          <a:noFill/>
          <a:ln>
            <a:noFill/>
          </a:ln>
        </p:spPr>
        <p:txBody>
          <a:bodyPr spcFirstLastPara="1" wrap="square" lIns="92150" tIns="46075" rIns="92150" bIns="46075" anchor="t" anchorCtr="0">
            <a:noAutofit/>
          </a:bodyPr>
          <a:lstStyle/>
          <a:p>
            <a:pPr marL="342900" lvl="0" indent="-342900">
              <a:spcBef>
                <a:spcPts val="0"/>
              </a:spcBef>
            </a:pPr>
            <a:r>
              <a:rPr lang="en-US" sz="1800" b="0" i="0" u="none" strike="noStrike" cap="none" dirty="0">
                <a:solidFill>
                  <a:srgbClr val="000000"/>
                </a:solidFill>
                <a:latin typeface="Times New Roman"/>
                <a:ea typeface="Times New Roman"/>
                <a:cs typeface="Times New Roman"/>
                <a:sym typeface="Times New Roman"/>
              </a:rPr>
              <a:t>[1] </a:t>
            </a:r>
            <a:r>
              <a:rPr lang="en-US" sz="1800" b="0" dirty="0"/>
              <a:t>Chairman’s notes RAN1 </a:t>
            </a:r>
            <a:r>
              <a:rPr lang="en-US" sz="1800" b="0" dirty="0" smtClean="0"/>
              <a:t>92-BIS final, </a:t>
            </a:r>
            <a:r>
              <a:rPr lang="de-DE" sz="1800" b="0" dirty="0"/>
              <a:t>RAN1#92 BIS, 16-20/April in Sanya, China</a:t>
            </a:r>
            <a:endParaRPr sz="1800" b="0" i="0" u="none" strike="noStrike" cap="none" dirty="0">
              <a:solidFill>
                <a:srgbClr val="000000"/>
              </a:solidFill>
              <a:latin typeface="Times New Roman"/>
              <a:ea typeface="Times New Roman"/>
              <a:cs typeface="Times New Roman"/>
              <a:sym typeface="Times New Roman"/>
            </a:endParaRPr>
          </a:p>
          <a:p>
            <a:pPr marL="342900" lvl="0" indent="-342900"/>
            <a:r>
              <a:rPr lang="en-US" sz="1800" b="0" i="0" u="none" strike="noStrike" cap="none" dirty="0">
                <a:solidFill>
                  <a:srgbClr val="000000"/>
                </a:solidFill>
                <a:latin typeface="Times New Roman"/>
                <a:ea typeface="Times New Roman"/>
                <a:cs typeface="Times New Roman"/>
                <a:sym typeface="Times New Roman"/>
              </a:rPr>
              <a:t>[2</a:t>
            </a:r>
            <a:r>
              <a:rPr lang="en-US" sz="1800" b="0" dirty="0"/>
              <a:t>] </a:t>
            </a:r>
            <a:r>
              <a:rPr lang="en-US" sz="1800" b="0" dirty="0" smtClean="0"/>
              <a:t>R1-1805555, Discussion </a:t>
            </a:r>
            <a:r>
              <a:rPr lang="en-US" sz="1800" b="0" dirty="0"/>
              <a:t>on network topology for sub-7GHz coexistence evaluations between NR-U and Wi-Fi, Broadcom, </a:t>
            </a:r>
            <a:r>
              <a:rPr lang="en-US" sz="1800" b="0" dirty="0" err="1"/>
              <a:t>CableLabs</a:t>
            </a:r>
            <a:r>
              <a:rPr lang="en-US" sz="1800" b="0" dirty="0"/>
              <a:t>, Charter, Cisco, Comcast, Hewlett Packard </a:t>
            </a:r>
            <a:r>
              <a:rPr lang="en-US" sz="1800" b="0" dirty="0" smtClean="0"/>
              <a:t>Enterprise.</a:t>
            </a:r>
          </a:p>
          <a:p>
            <a:pPr marL="342900" lvl="0" indent="-342900"/>
            <a:r>
              <a:rPr lang="en-US" sz="1800" b="0" dirty="0"/>
              <a:t>[3] </a:t>
            </a:r>
            <a:r>
              <a:rPr lang="en-US" sz="1800" b="0" dirty="0" smtClean="0"/>
              <a:t>RAN1 </a:t>
            </a:r>
            <a:r>
              <a:rPr lang="en-US" sz="1800" b="0" dirty="0"/>
              <a:t>Chairman’s Notes, 3GPP TSG RAN WG1 Meeting #</a:t>
            </a:r>
            <a:r>
              <a:rPr lang="en-US" sz="1800" b="0" dirty="0" smtClean="0"/>
              <a:t>92, </a:t>
            </a:r>
            <a:r>
              <a:rPr lang="en-US" sz="1800" b="0" dirty="0"/>
              <a:t>Athens, Greece, February 26th – March 2nd, </a:t>
            </a:r>
            <a:r>
              <a:rPr lang="en-US" sz="1800" b="0" dirty="0" smtClean="0"/>
              <a:t>2018</a:t>
            </a:r>
          </a:p>
          <a:p>
            <a:pPr marL="342900" lvl="0" indent="-342900"/>
            <a:r>
              <a:rPr lang="en-US" sz="1800" b="0" i="0" u="none" strike="noStrike" cap="none" dirty="0" smtClean="0">
                <a:solidFill>
                  <a:srgbClr val="000000"/>
                </a:solidFill>
                <a:latin typeface="Times New Roman"/>
                <a:ea typeface="Times New Roman"/>
                <a:cs typeface="Times New Roman"/>
                <a:sym typeface="Times New Roman"/>
              </a:rPr>
              <a:t>[4</a:t>
            </a:r>
            <a:r>
              <a:rPr lang="en-US" sz="1800" b="0" dirty="0"/>
              <a:t>] </a:t>
            </a:r>
            <a:r>
              <a:rPr lang="en-US" sz="1800" b="0" dirty="0" smtClean="0"/>
              <a:t>“Study </a:t>
            </a:r>
            <a:r>
              <a:rPr lang="en-US" sz="1800" b="0" dirty="0"/>
              <a:t>on channel model for frequencies from 0.5 to 100 GHz”, 3GPP TR 38.901 V14.3.0 (2017-12</a:t>
            </a:r>
            <a:r>
              <a:rPr lang="en-US" sz="1800" b="0" dirty="0" smtClean="0"/>
              <a:t>)</a:t>
            </a:r>
          </a:p>
          <a:p>
            <a:pPr marL="342900" lvl="0" indent="-342900"/>
            <a:r>
              <a:rPr lang="en-US" sz="1800" b="0" dirty="0"/>
              <a:t>[5] </a:t>
            </a:r>
            <a:r>
              <a:rPr lang="en-US" sz="1800" b="0" dirty="0" smtClean="0"/>
              <a:t>“Guidelines </a:t>
            </a:r>
            <a:r>
              <a:rPr lang="en-US" sz="1800" b="0" dirty="0"/>
              <a:t>for evaluation of radio interface technologies for </a:t>
            </a:r>
            <a:r>
              <a:rPr lang="en-US" sz="1800" b="0" dirty="0" smtClean="0"/>
              <a:t>IMT-2020”, </a:t>
            </a:r>
            <a:r>
              <a:rPr lang="en-US" sz="1800" b="0" dirty="0"/>
              <a:t>October 2017</a:t>
            </a:r>
            <a:endParaRPr sz="2400" b="1" i="0" u="none" strike="noStrike" cap="none" dirty="0">
              <a:solidFill>
                <a:srgbClr val="000000"/>
              </a:solidFill>
              <a:latin typeface="Times New Roman"/>
              <a:ea typeface="Times New Roman"/>
              <a:cs typeface="Times New Roman"/>
              <a:sym typeface="Times New Roman"/>
            </a:endParaRPr>
          </a:p>
        </p:txBody>
      </p:sp>
      <p:sp>
        <p:nvSpPr>
          <p:cNvPr id="289" name="Shape 289"/>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16</a:t>
            </a:fld>
            <a:endParaRPr sz="1200">
              <a:solidFill>
                <a:srgbClr val="000000"/>
              </a:solidFill>
              <a:latin typeface="Times New Roman"/>
              <a:ea typeface="Times New Roman"/>
              <a:cs typeface="Times New Roman"/>
              <a:sym typeface="Times New Roman"/>
            </a:endParaRPr>
          </a:p>
        </p:txBody>
      </p:sp>
      <p:sp>
        <p:nvSpPr>
          <p:cNvPr id="290" name="Shape 290"/>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dirty="0" smtClean="0"/>
              <a:t>May</a:t>
            </a:r>
            <a:r>
              <a:rPr lang="en-US" sz="1800" b="1" dirty="0" smtClean="0">
                <a:solidFill>
                  <a:srgbClr val="000000"/>
                </a:solidFill>
                <a:latin typeface="Times New Roman"/>
                <a:ea typeface="Times New Roman"/>
                <a:cs typeface="Times New Roman"/>
                <a:sym typeface="Times New Roman"/>
              </a:rPr>
              <a:t>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1299895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095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Abstract</a:t>
            </a:r>
            <a:endParaRPr/>
          </a:p>
        </p:txBody>
      </p:sp>
      <p:sp>
        <p:nvSpPr>
          <p:cNvPr id="103" name="Shape 103"/>
          <p:cNvSpPr txBox="1">
            <a:spLocks noGrp="1"/>
          </p:cNvSpPr>
          <p:nvPr>
            <p:ph type="body" idx="1"/>
          </p:nvPr>
        </p:nvSpPr>
        <p:spPr>
          <a:xfrm>
            <a:off x="838200" y="1371600"/>
            <a:ext cx="10361084" cy="4113213"/>
          </a:xfrm>
          <a:prstGeom prst="rect">
            <a:avLst/>
          </a:prstGeom>
          <a:noFill/>
          <a:ln>
            <a:noFill/>
          </a:ln>
        </p:spPr>
        <p:txBody>
          <a:bodyPr spcFirstLastPara="1" wrap="square" lIns="92150" tIns="46075" rIns="92150" bIns="46075" anchor="t" anchorCtr="0">
            <a:noAutofit/>
          </a:bodyPr>
          <a:lstStyle/>
          <a:p>
            <a:pPr marL="342900" marR="0" lvl="0" indent="-342900" algn="l" rtl="0">
              <a:spcBef>
                <a:spcPts val="0"/>
              </a:spcBef>
              <a:spcAft>
                <a:spcPts val="0"/>
              </a:spcAft>
              <a:buClr>
                <a:srgbClr val="000000"/>
              </a:buClr>
              <a:buSzPts val="2400"/>
              <a:buFont typeface="Arial"/>
              <a:buChar char="•"/>
            </a:pPr>
            <a:r>
              <a:rPr lang="en-US" sz="2400" b="0" i="0" u="none" strike="noStrike" cap="none" dirty="0">
                <a:solidFill>
                  <a:srgbClr val="000000"/>
                </a:solidFill>
              </a:rPr>
              <a:t>This </a:t>
            </a:r>
            <a:r>
              <a:rPr lang="en-US" b="0" dirty="0"/>
              <a:t>presentation</a:t>
            </a:r>
            <a:r>
              <a:rPr lang="en-US" sz="2400" b="0" i="0" u="none" strike="noStrike" cap="none" dirty="0">
                <a:solidFill>
                  <a:srgbClr val="000000"/>
                </a:solidFill>
              </a:rPr>
              <a:t> provides </a:t>
            </a:r>
            <a:r>
              <a:rPr lang="en-US" sz="2400" b="0" i="0" u="none" strike="noStrike" cap="none" dirty="0" smtClean="0">
                <a:solidFill>
                  <a:srgbClr val="000000"/>
                </a:solidFill>
              </a:rPr>
              <a:t>updates from the latest 3GPP RAN1 meeting (RAN1#92 BIS, 16-20/April in </a:t>
            </a:r>
            <a:r>
              <a:rPr lang="en-US" sz="2400" b="0" i="0" u="none" strike="noStrike" cap="none" dirty="0" err="1" smtClean="0">
                <a:solidFill>
                  <a:srgbClr val="000000"/>
                </a:solidFill>
              </a:rPr>
              <a:t>Sanya</a:t>
            </a:r>
            <a:r>
              <a:rPr lang="en-US" sz="2400" b="0" i="0" u="none" strike="noStrike" cap="none" dirty="0" smtClean="0">
                <a:solidFill>
                  <a:srgbClr val="000000"/>
                </a:solidFill>
              </a:rPr>
              <a:t>, China) on the standardization of </a:t>
            </a:r>
            <a:r>
              <a:rPr lang="en-US" b="0" dirty="0" smtClean="0"/>
              <a:t>NR-Unlicensed with a focus on fair coexistence with 802.11. </a:t>
            </a:r>
            <a:endParaRPr sz="2400" b="0" i="0" u="none" strike="noStrike" cap="none" dirty="0">
              <a:solidFill>
                <a:srgbClr val="000000"/>
              </a:solidFill>
            </a:endParaRPr>
          </a:p>
        </p:txBody>
      </p:sp>
      <p:sp>
        <p:nvSpPr>
          <p:cNvPr id="104" name="Shape 10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105" name="Shape 10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dirty="0" smtClean="0">
                <a:solidFill>
                  <a:srgbClr val="000000"/>
                </a:solidFill>
                <a:latin typeface="Times New Roman"/>
                <a:ea typeface="Times New Roman"/>
                <a:cs typeface="Times New Roman"/>
                <a:sym typeface="Times New Roman"/>
              </a:rPr>
              <a:t>May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Outline</a:t>
            </a:r>
            <a:endParaRPr sz="240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0" lvl="0" indent="0" algn="l" rtl="0">
              <a:spcBef>
                <a:spcPts val="0"/>
              </a:spcBef>
              <a:spcAft>
                <a:spcPts val="0"/>
              </a:spcAft>
              <a:buNone/>
            </a:pPr>
            <a:r>
              <a:rPr lang="en-US" sz="1800" b="0" dirty="0">
                <a:solidFill>
                  <a:schemeClr val="dk1"/>
                </a:solidFill>
                <a:latin typeface="Times New Roman" panose="02020603050405020304" pitchFamily="18" charset="0"/>
                <a:ea typeface="Arial"/>
                <a:cs typeface="Times New Roman" panose="02020603050405020304" pitchFamily="18" charset="0"/>
                <a:sym typeface="Arial"/>
              </a:rPr>
              <a:t>The presentation discusses the following </a:t>
            </a:r>
            <a:r>
              <a:rPr lang="en-US" sz="1800" b="0" dirty="0" smtClean="0">
                <a:solidFill>
                  <a:schemeClr val="dk1"/>
                </a:solidFill>
                <a:latin typeface="Times New Roman" panose="02020603050405020304" pitchFamily="18" charset="0"/>
                <a:ea typeface="Arial"/>
                <a:cs typeface="Times New Roman" panose="02020603050405020304" pitchFamily="18" charset="0"/>
                <a:sym typeface="Arial"/>
              </a:rPr>
              <a:t>topics on </a:t>
            </a:r>
            <a:r>
              <a:rPr lang="en-US" sz="1800" b="0" dirty="0" smtClean="0">
                <a:latin typeface="Times New Roman" panose="02020603050405020304" pitchFamily="18" charset="0"/>
                <a:ea typeface="Arial"/>
                <a:cs typeface="Times New Roman" panose="02020603050405020304" pitchFamily="18" charset="0"/>
                <a:sym typeface="Arial"/>
              </a:rPr>
              <a:t>NR-Unlicensed </a:t>
            </a:r>
            <a:r>
              <a:rPr lang="en-US" sz="1800" b="0" dirty="0">
                <a:latin typeface="Times New Roman" panose="02020603050405020304" pitchFamily="18" charset="0"/>
                <a:ea typeface="Arial"/>
                <a:cs typeface="Times New Roman" panose="02020603050405020304" pitchFamily="18" charset="0"/>
                <a:sym typeface="Arial"/>
              </a:rPr>
              <a:t>(NRU</a:t>
            </a:r>
            <a:r>
              <a:rPr lang="en-US" sz="1800" b="0" dirty="0" smtClean="0">
                <a:latin typeface="Times New Roman" panose="02020603050405020304" pitchFamily="18" charset="0"/>
                <a:ea typeface="Arial"/>
                <a:cs typeface="Times New Roman" panose="02020603050405020304" pitchFamily="18" charset="0"/>
                <a:sym typeface="Arial"/>
              </a:rPr>
              <a:t>):</a:t>
            </a:r>
            <a:endParaRPr sz="1800" b="0" dirty="0">
              <a:latin typeface="Times New Roman" panose="02020603050405020304" pitchFamily="18" charset="0"/>
              <a:ea typeface="Arial"/>
              <a:cs typeface="Times New Roman" panose="02020603050405020304" pitchFamily="18" charset="0"/>
              <a:sym typeface="Arial"/>
            </a:endParaRPr>
          </a:p>
          <a:p>
            <a:pPr marL="469900" indent="-342900">
              <a:spcBef>
                <a:spcPts val="0"/>
              </a:spcBef>
              <a:buClr>
                <a:schemeClr val="dk1"/>
              </a:buClr>
              <a:buSzPts val="1600"/>
              <a:buFont typeface="+mj-lt"/>
              <a:buAutoNum type="arabicPeriod"/>
            </a:pPr>
            <a:r>
              <a:rPr lang="en-US" sz="1800" b="0" dirty="0" smtClean="0">
                <a:latin typeface="Times New Roman" panose="02020603050405020304" pitchFamily="18" charset="0"/>
                <a:ea typeface="Arial"/>
                <a:cs typeface="Times New Roman" panose="02020603050405020304" pitchFamily="18" charset="0"/>
                <a:sym typeface="Arial"/>
              </a:rPr>
              <a:t>LBT features to considered for NR-U</a:t>
            </a:r>
          </a:p>
          <a:p>
            <a:pPr marL="469900" indent="-342900">
              <a:spcBef>
                <a:spcPts val="0"/>
              </a:spcBef>
              <a:buClr>
                <a:schemeClr val="dk1"/>
              </a:buClr>
              <a:buSzPts val="1600"/>
              <a:buFont typeface="+mj-lt"/>
              <a:buAutoNum type="arabicPeriod"/>
            </a:pPr>
            <a:r>
              <a:rPr lang="en-US" sz="1800" b="0" dirty="0" smtClean="0">
                <a:latin typeface="Times New Roman" panose="02020603050405020304" pitchFamily="18" charset="0"/>
                <a:ea typeface="Arial"/>
                <a:cs typeface="Times New Roman" panose="02020603050405020304" pitchFamily="18" charset="0"/>
                <a:sym typeface="Arial"/>
              </a:rPr>
              <a:t>Simulation configuration for Indoor sub-7GHz </a:t>
            </a:r>
            <a:endParaRPr sz="1800" b="0" dirty="0">
              <a:latin typeface="Times New Roman" panose="02020603050405020304" pitchFamily="18" charset="0"/>
              <a:ea typeface="Arial"/>
              <a:cs typeface="Times New Roman" panose="02020603050405020304" pitchFamily="18" charset="0"/>
              <a:sym typeface="Arial"/>
            </a:endParaRPr>
          </a:p>
          <a:p>
            <a:pPr marL="469900" indent="-342900">
              <a:spcBef>
                <a:spcPts val="0"/>
              </a:spcBef>
              <a:buSzPts val="1600"/>
              <a:buFont typeface="+mj-lt"/>
              <a:buAutoNum type="arabicPeriod"/>
            </a:pPr>
            <a:r>
              <a:rPr lang="en-US" sz="1800" b="0" dirty="0" smtClean="0">
                <a:latin typeface="Times New Roman" panose="02020603050405020304" pitchFamily="18" charset="0"/>
                <a:ea typeface="Arial"/>
                <a:cs typeface="Times New Roman" panose="02020603050405020304" pitchFamily="18" charset="0"/>
                <a:sym typeface="Arial"/>
              </a:rPr>
              <a:t>Simulation configuration for Outdoor sub-7GHz</a:t>
            </a:r>
            <a:endParaRPr sz="1800" b="0" dirty="0">
              <a:latin typeface="Times New Roman" panose="02020603050405020304" pitchFamily="18" charset="0"/>
              <a:ea typeface="Arial"/>
              <a:cs typeface="Times New Roman" panose="02020603050405020304" pitchFamily="18" charset="0"/>
              <a:sym typeface="Arial"/>
            </a:endParaRPr>
          </a:p>
          <a:p>
            <a:pPr marL="469900" indent="-342900">
              <a:spcBef>
                <a:spcPts val="0"/>
              </a:spcBef>
              <a:buSzPts val="1600"/>
              <a:buFont typeface="+mj-lt"/>
              <a:buAutoNum type="arabicPeriod"/>
            </a:pPr>
            <a:r>
              <a:rPr lang="en-US" sz="1800" b="0" dirty="0" smtClean="0">
                <a:latin typeface="Times New Roman" panose="02020603050405020304" pitchFamily="18" charset="0"/>
                <a:ea typeface="Arial"/>
                <a:cs typeface="Times New Roman" panose="02020603050405020304" pitchFamily="18" charset="0"/>
                <a:sym typeface="Arial"/>
              </a:rPr>
              <a:t>Next Steps</a:t>
            </a:r>
          </a:p>
          <a:p>
            <a:pPr marL="584200" lvl="1" indent="0" algn="l" rtl="0">
              <a:spcBef>
                <a:spcPts val="0"/>
              </a:spcBef>
              <a:spcAft>
                <a:spcPts val="0"/>
              </a:spcAft>
              <a:buSzPts val="1600"/>
            </a:pPr>
            <a:endParaRPr sz="1600" dirty="0">
              <a:latin typeface="Arial"/>
              <a:ea typeface="Arial"/>
              <a:cs typeface="Arial"/>
              <a:sym typeface="Arial"/>
            </a:endParaRPr>
          </a:p>
          <a:p>
            <a:pPr marL="457200" lvl="0" indent="0" algn="l" rtl="0">
              <a:spcBef>
                <a:spcPts val="0"/>
              </a:spcBef>
              <a:spcAft>
                <a:spcPts val="0"/>
              </a:spcAft>
              <a:buNone/>
            </a:pPr>
            <a:endParaRPr sz="1600" dirty="0">
              <a:latin typeface="Arial"/>
              <a:ea typeface="Arial"/>
              <a:cs typeface="Arial"/>
              <a:sym typeface="Arial"/>
            </a:endParaRPr>
          </a:p>
          <a:p>
            <a:pPr marL="0" marR="0" lvl="0" indent="0" algn="l" rtl="0">
              <a:lnSpc>
                <a:spcPct val="100000"/>
              </a:lnSpc>
              <a:spcBef>
                <a:spcPts val="0"/>
              </a:spcBef>
              <a:spcAft>
                <a:spcPts val="0"/>
              </a:spcAft>
              <a:buNone/>
            </a:pP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dirty="0" smtClean="0">
                <a:solidFill>
                  <a:srgbClr val="000000"/>
                </a:solidFill>
                <a:latin typeface="Times New Roman"/>
                <a:ea typeface="Times New Roman"/>
                <a:cs typeface="Times New Roman"/>
                <a:sym typeface="Times New Roman"/>
              </a:rPr>
              <a:t>May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457200"/>
            <a:ext cx="112755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NR-Unlicensed: Features to be considered (1)</a:t>
            </a:r>
            <a:endParaRPr sz="2400" b="1" i="0" u="none" strike="noStrike" cap="none" dirty="0">
              <a:solidFill>
                <a:srgbClr val="000000"/>
              </a:solidFill>
              <a:latin typeface="Times New Roman"/>
              <a:ea typeface="Times New Roman"/>
              <a:cs typeface="Times New Roman"/>
              <a:sym typeface="Times New Roman"/>
            </a:endParaRPr>
          </a:p>
        </p:txBody>
      </p:sp>
      <p:sp>
        <p:nvSpPr>
          <p:cNvPr id="124" name="Shape 12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dirty="0" smtClean="0">
                <a:solidFill>
                  <a:srgbClr val="000000"/>
                </a:solidFill>
                <a:latin typeface="Times New Roman"/>
                <a:ea typeface="Times New Roman"/>
                <a:cs typeface="Times New Roman"/>
                <a:sym typeface="Times New Roman"/>
              </a:rPr>
              <a:t>May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381000" y="990600"/>
            <a:ext cx="11811000" cy="5410200"/>
          </a:xfrm>
          <a:prstGeom prst="rect">
            <a:avLst/>
          </a:prstGeom>
          <a:noFill/>
          <a:ln>
            <a:noFill/>
          </a:ln>
        </p:spPr>
        <p:txBody>
          <a:bodyPr spcFirstLastPara="1" wrap="square" lIns="92150" tIns="46075" rIns="92150" bIns="46075" anchor="t" anchorCtr="0">
            <a:noAutofit/>
          </a:bodyPr>
          <a:lstStyle/>
          <a:p>
            <a:pPr lvl="0"/>
            <a:r>
              <a:rPr lang="en-US" sz="1600" b="0" dirty="0" smtClean="0"/>
              <a:t>The following agreements in NR-U are relevant for 802.11 and for fair coexistence between 802.11 and NR-U. They are copied below from [1]:</a:t>
            </a:r>
          </a:p>
          <a:p>
            <a:pPr marL="571500" lvl="0" indent="-342900">
              <a:buFont typeface="+mj-lt"/>
              <a:buAutoNum type="arabicPeriod"/>
            </a:pPr>
            <a:r>
              <a:rPr lang="en-US" sz="1600" b="0" i="1" dirty="0">
                <a:solidFill>
                  <a:srgbClr val="C00000"/>
                </a:solidFill>
              </a:rPr>
              <a:t>Study possible enhancements for HARQ operation </a:t>
            </a:r>
          </a:p>
          <a:p>
            <a:pPr marL="571500" lvl="0" indent="-342900">
              <a:buFont typeface="+mj-lt"/>
              <a:buAutoNum type="arabicPeriod"/>
            </a:pPr>
            <a:r>
              <a:rPr lang="en-US" sz="1600" b="0" i="1" dirty="0" smtClean="0">
                <a:solidFill>
                  <a:srgbClr val="C00000"/>
                </a:solidFill>
              </a:rPr>
              <a:t>Baseline </a:t>
            </a:r>
            <a:r>
              <a:rPr lang="en-US" sz="1600" b="0" i="1" dirty="0">
                <a:solidFill>
                  <a:srgbClr val="C00000"/>
                </a:solidFill>
              </a:rPr>
              <a:t>for study: If absence of Wi-Fi cannot be guaranteed (e.g. by regulation) </a:t>
            </a:r>
            <a:r>
              <a:rPr lang="en-US" sz="1600" b="0" i="1" dirty="0" smtClean="0">
                <a:solidFill>
                  <a:srgbClr val="C00000"/>
                </a:solidFill>
              </a:rPr>
              <a:t>in </a:t>
            </a:r>
            <a:r>
              <a:rPr lang="en-US" sz="1600" b="0" i="1" dirty="0">
                <a:solidFill>
                  <a:srgbClr val="C00000"/>
                </a:solidFill>
              </a:rPr>
              <a:t>the band (sub-7 GHz) where NR-U is operating, the NR-U operating bandwidth is an integer </a:t>
            </a:r>
            <a:r>
              <a:rPr lang="en-US" sz="1600" b="0" i="1" dirty="0" smtClean="0">
                <a:solidFill>
                  <a:srgbClr val="C00000"/>
                </a:solidFill>
              </a:rPr>
              <a:t>multiple </a:t>
            </a:r>
            <a:r>
              <a:rPr lang="en-US" sz="1600" b="0" i="1" dirty="0">
                <a:solidFill>
                  <a:srgbClr val="C00000"/>
                </a:solidFill>
              </a:rPr>
              <a:t>of 20MHz </a:t>
            </a:r>
          </a:p>
          <a:p>
            <a:pPr marL="571500" lvl="0" indent="-342900">
              <a:buFont typeface="+mj-lt"/>
              <a:buAutoNum type="arabicPeriod"/>
            </a:pPr>
            <a:r>
              <a:rPr lang="en-US" sz="1600" b="0" i="1" dirty="0">
                <a:solidFill>
                  <a:srgbClr val="C00000"/>
                </a:solidFill>
              </a:rPr>
              <a:t>At least for band where absence of Wi-Fi cannot be guaranteed (e.g. by regulation), LBT can be performed in units of 20 </a:t>
            </a:r>
            <a:r>
              <a:rPr lang="en-US" sz="1600" b="0" i="1" dirty="0" err="1">
                <a:solidFill>
                  <a:srgbClr val="C00000"/>
                </a:solidFill>
              </a:rPr>
              <a:t>MHz.</a:t>
            </a:r>
            <a:r>
              <a:rPr lang="en-US" sz="1600" b="0" i="1" dirty="0">
                <a:solidFill>
                  <a:srgbClr val="C00000"/>
                </a:solidFill>
              </a:rPr>
              <a:t> </a:t>
            </a:r>
          </a:p>
          <a:p>
            <a:pPr marL="1028700" lvl="1" indent="-342900">
              <a:buFont typeface="Arial" panose="020B0604020202020204" pitchFamily="34" charset="0"/>
              <a:buChar char="•"/>
            </a:pPr>
            <a:r>
              <a:rPr lang="en-US" sz="1600" i="1" dirty="0">
                <a:solidFill>
                  <a:srgbClr val="C00000"/>
                </a:solidFill>
              </a:rPr>
              <a:t>FFS: details on how to perform LBT for as single carrier with bandwidth greater than 20 MHz, i.e., integer multiples of 20 </a:t>
            </a:r>
            <a:r>
              <a:rPr lang="en-US" sz="1600" i="1" dirty="0" err="1">
                <a:solidFill>
                  <a:srgbClr val="C00000"/>
                </a:solidFill>
              </a:rPr>
              <a:t>MHz.</a:t>
            </a:r>
            <a:endParaRPr lang="en-US" sz="1600" i="1" dirty="0">
              <a:solidFill>
                <a:srgbClr val="C00000"/>
              </a:solidFill>
            </a:endParaRPr>
          </a:p>
          <a:p>
            <a:pPr marL="571500" lvl="0" indent="-342900">
              <a:buFont typeface="+mj-lt"/>
              <a:buAutoNum type="arabicPeriod"/>
            </a:pPr>
            <a:r>
              <a:rPr lang="en-US" sz="1600" b="0" i="1" dirty="0">
                <a:solidFill>
                  <a:srgbClr val="C00000"/>
                </a:solidFill>
              </a:rPr>
              <a:t>Study whether or not the following techniques enhance performance beyond the baseline LBT mechanisms</a:t>
            </a:r>
          </a:p>
          <a:p>
            <a:pPr marL="1028700" lvl="1" indent="-342900">
              <a:buFont typeface="+mj-lt"/>
              <a:buAutoNum type="arabicPeriod"/>
            </a:pPr>
            <a:r>
              <a:rPr lang="en-US" sz="1600" i="1" dirty="0">
                <a:solidFill>
                  <a:srgbClr val="C00000"/>
                </a:solidFill>
              </a:rPr>
              <a:t>Techniques to cope with directional antennas/transmissions</a:t>
            </a:r>
          </a:p>
          <a:p>
            <a:pPr marL="1028700" lvl="1" indent="-342900">
              <a:buFont typeface="+mj-lt"/>
              <a:buAutoNum type="arabicPeriod"/>
            </a:pPr>
            <a:r>
              <a:rPr lang="en-US" sz="1600" i="1" dirty="0">
                <a:solidFill>
                  <a:srgbClr val="C00000"/>
                </a:solidFill>
              </a:rPr>
              <a:t>Receiver assisted LBT : RTS/CTS type mechanism</a:t>
            </a:r>
          </a:p>
          <a:p>
            <a:pPr marL="1485900" lvl="2" indent="-342900">
              <a:buFont typeface="Arial" panose="020B0604020202020204" pitchFamily="34" charset="0"/>
              <a:buChar char="•"/>
            </a:pPr>
            <a:r>
              <a:rPr lang="en-US" sz="1600" i="1" dirty="0">
                <a:solidFill>
                  <a:srgbClr val="C00000"/>
                </a:solidFill>
              </a:rPr>
              <a:t>On-demand receiver assisted LBT: For example receiver assisted LBT enabled only when needed </a:t>
            </a:r>
          </a:p>
          <a:p>
            <a:pPr marL="1028700" lvl="1" indent="-342900">
              <a:buFont typeface="+mj-lt"/>
              <a:buAutoNum type="arabicPeriod"/>
            </a:pPr>
            <a:r>
              <a:rPr lang="en-US" sz="1600" i="1" dirty="0">
                <a:solidFill>
                  <a:srgbClr val="C00000"/>
                </a:solidFill>
              </a:rPr>
              <a:t>Techniques to enhance spatial reuse </a:t>
            </a:r>
          </a:p>
          <a:p>
            <a:pPr marL="1028700" lvl="1" indent="-342900">
              <a:buFont typeface="+mj-lt"/>
              <a:buAutoNum type="arabicPeriod"/>
            </a:pPr>
            <a:r>
              <a:rPr lang="en-US" sz="1600" i="1" dirty="0">
                <a:solidFill>
                  <a:srgbClr val="C00000"/>
                </a:solidFill>
              </a:rPr>
              <a:t>Preamble detection</a:t>
            </a:r>
          </a:p>
          <a:p>
            <a:pPr marL="1028700" lvl="1" indent="-342900">
              <a:buFont typeface="+mj-lt"/>
              <a:buAutoNum type="arabicPeriod"/>
            </a:pPr>
            <a:r>
              <a:rPr lang="en-US" sz="1600" i="1" dirty="0">
                <a:solidFill>
                  <a:srgbClr val="C00000"/>
                </a:solidFill>
              </a:rPr>
              <a:t>Enhancements to baseline LBT mechanisms above 7 GHz</a:t>
            </a:r>
          </a:p>
          <a:p>
            <a:pPr marL="571500" lvl="0" indent="-342900">
              <a:buFont typeface="+mj-lt"/>
              <a:buAutoNum type="arabicPeriod"/>
            </a:pPr>
            <a:r>
              <a:rPr lang="en-US" sz="1600" b="0" i="1" dirty="0">
                <a:solidFill>
                  <a:srgbClr val="C00000"/>
                </a:solidFill>
              </a:rPr>
              <a:t>Note: LTE-LAA LBT mechanism are assumed as baseline for evaluations for 5GHz. </a:t>
            </a:r>
          </a:p>
          <a:p>
            <a:pPr marL="571500" lvl="0" indent="-342900">
              <a:buFont typeface="+mj-lt"/>
              <a:buAutoNum type="arabicPeriod"/>
            </a:pPr>
            <a:r>
              <a:rPr lang="en-US" sz="1600" b="0" i="1" dirty="0">
                <a:solidFill>
                  <a:srgbClr val="C00000"/>
                </a:solidFill>
              </a:rPr>
              <a:t>Note: Other aspects are not precluded from being included</a:t>
            </a:r>
          </a:p>
          <a:p>
            <a:pPr lvl="0"/>
            <a:endParaRPr lang="en-US" sz="1600" b="0" dirty="0" smtClean="0"/>
          </a:p>
          <a:p>
            <a:pPr lvl="0"/>
            <a:endParaRPr lang="en-US" sz="1600"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457200"/>
            <a:ext cx="112755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NR-Unlicensed: Features to be considered (2)</a:t>
            </a:r>
            <a:endParaRPr sz="2400" b="1" i="0" u="none" strike="noStrike" cap="none" dirty="0">
              <a:solidFill>
                <a:srgbClr val="000000"/>
              </a:solidFill>
              <a:latin typeface="Times New Roman"/>
              <a:ea typeface="Times New Roman"/>
              <a:cs typeface="Times New Roman"/>
              <a:sym typeface="Times New Roman"/>
            </a:endParaRPr>
          </a:p>
        </p:txBody>
      </p:sp>
      <p:sp>
        <p:nvSpPr>
          <p:cNvPr id="124" name="Shape 12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dirty="0" smtClean="0">
                <a:solidFill>
                  <a:srgbClr val="000000"/>
                </a:solidFill>
                <a:latin typeface="Times New Roman"/>
                <a:ea typeface="Times New Roman"/>
                <a:cs typeface="Times New Roman"/>
                <a:sym typeface="Times New Roman"/>
              </a:rPr>
              <a:t>May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57725" y="990600"/>
            <a:ext cx="11519400" cy="5410200"/>
          </a:xfrm>
          <a:prstGeom prst="rect">
            <a:avLst/>
          </a:prstGeom>
          <a:noFill/>
          <a:ln>
            <a:noFill/>
          </a:ln>
        </p:spPr>
        <p:txBody>
          <a:bodyPr spcFirstLastPara="1" wrap="square" lIns="92150" tIns="46075" rIns="92150" bIns="46075" anchor="t" anchorCtr="0">
            <a:noAutofit/>
          </a:bodyPr>
          <a:lstStyle/>
          <a:p>
            <a:pPr lvl="0"/>
            <a:r>
              <a:rPr lang="en-US" sz="1600" b="0" dirty="0" smtClean="0"/>
              <a:t>Notes (on the agreements in the previous page):</a:t>
            </a:r>
          </a:p>
          <a:p>
            <a:pPr marL="571500" lvl="0" indent="-342900">
              <a:buFont typeface="+mj-lt"/>
              <a:buAutoNum type="arabicPeriod"/>
            </a:pPr>
            <a:r>
              <a:rPr lang="en-US" sz="1600" b="0" dirty="0" smtClean="0"/>
              <a:t>The following clauses were put in order to ensure fair coexistence with 802.11: </a:t>
            </a:r>
            <a:r>
              <a:rPr lang="en-US" sz="1600" b="0" i="1" dirty="0" smtClean="0"/>
              <a:t>In the presence of 802.11 a) NR-U LBT will be performed in units of 20 MHz and b) NR-U operating bandwidth will be an integer multiple of 20 </a:t>
            </a:r>
            <a:r>
              <a:rPr lang="en-US" sz="1600" b="0" i="1" dirty="0" err="1" smtClean="0"/>
              <a:t>MHz</a:t>
            </a:r>
            <a:r>
              <a:rPr lang="en-US" sz="1600" b="0" dirty="0" err="1" smtClean="0"/>
              <a:t>.</a:t>
            </a:r>
            <a:endParaRPr lang="en-US" sz="1600" b="0" dirty="0" smtClean="0"/>
          </a:p>
          <a:p>
            <a:pPr marL="571500" lvl="0" indent="-342900">
              <a:buFont typeface="+mj-lt"/>
              <a:buAutoNum type="arabicPeriod"/>
            </a:pPr>
            <a:r>
              <a:rPr lang="en-US" sz="1600" b="0" dirty="0"/>
              <a:t>N</a:t>
            </a:r>
            <a:r>
              <a:rPr lang="en-US" sz="1600" b="0" dirty="0" smtClean="0"/>
              <a:t>ew channel access mechanisms can be proposed for NR-U as stated the agreements. </a:t>
            </a:r>
          </a:p>
          <a:p>
            <a:pPr marL="571500" indent="-342900">
              <a:buFont typeface="+mj-lt"/>
              <a:buAutoNum type="arabicPeriod"/>
            </a:pPr>
            <a:r>
              <a:rPr lang="en-US" sz="1600" b="0" u="sng" dirty="0" smtClean="0"/>
              <a:t>It </a:t>
            </a:r>
            <a:r>
              <a:rPr lang="en-US" sz="1600" b="0" u="sng" dirty="0"/>
              <a:t>will be </a:t>
            </a:r>
            <a:r>
              <a:rPr lang="en-US" sz="1600" b="0" u="sng" dirty="0" smtClean="0"/>
              <a:t>helpful </a:t>
            </a:r>
            <a:r>
              <a:rPr lang="en-US" sz="1600" b="0" u="sng" dirty="0"/>
              <a:t>for fair coexistence between 802.11 and NR-U if participants in 802.11 or the 802.11 Coexistence SC provides its views on new LBT schemes for NR-U to RAN1 along with an analysis of how they ensure </a:t>
            </a:r>
            <a:r>
              <a:rPr lang="en-US" sz="1600" b="0" u="sng" dirty="0" smtClean="0"/>
              <a:t>higher </a:t>
            </a:r>
            <a:r>
              <a:rPr lang="en-US" sz="1600" b="0" u="sng" dirty="0"/>
              <a:t>efficiency and/or better coexistence. </a:t>
            </a:r>
            <a:r>
              <a:rPr lang="en-US" sz="1600" b="0" dirty="0" smtClean="0"/>
              <a:t>The proposals (either individual company proposals or an LS from 802.11) can be submitted to the next RAN1 meeting between 21-25/May. </a:t>
            </a:r>
          </a:p>
        </p:txBody>
      </p:sp>
    </p:spTree>
    <p:extLst>
      <p:ext uri="{BB962C8B-B14F-4D97-AF65-F5344CB8AC3E}">
        <p14:creationId xmlns:p14="http://schemas.microsoft.com/office/powerpoint/2010/main" val="414026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lvl="0"/>
            <a:r>
              <a:rPr lang="en-US" sz="2400" dirty="0" smtClean="0"/>
              <a:t>NR-U simulation </a:t>
            </a:r>
            <a:r>
              <a:rPr lang="en-US" sz="2400" dirty="0"/>
              <a:t>configuration for </a:t>
            </a:r>
            <a:r>
              <a:rPr lang="en-US" sz="2400" dirty="0" smtClean="0"/>
              <a:t>sub-7GHz  (1)</a:t>
            </a:r>
            <a:endParaRPr sz="2400" b="1" i="0" u="none" strike="noStrike" cap="none" dirty="0">
              <a:solidFill>
                <a:srgbClr val="000000"/>
              </a:solidFill>
              <a:latin typeface="Times New Roman"/>
              <a:ea typeface="Times New Roman"/>
              <a:cs typeface="Times New Roman"/>
              <a:sym typeface="Times New Roman"/>
            </a:endParaRPr>
          </a:p>
        </p:txBody>
      </p:sp>
      <p:sp>
        <p:nvSpPr>
          <p:cNvPr id="132" name="Shape 13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33" name="Shape 13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dirty="0" smtClean="0">
                <a:solidFill>
                  <a:srgbClr val="000000"/>
                </a:solidFill>
                <a:latin typeface="Times New Roman"/>
                <a:ea typeface="Times New Roman"/>
                <a:cs typeface="Times New Roman"/>
                <a:sym typeface="Times New Roman"/>
              </a:rPr>
              <a:t>May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34" name="Shape 134"/>
          <p:cNvSpPr txBox="1">
            <a:spLocks noGrp="1"/>
          </p:cNvSpPr>
          <p:nvPr>
            <p:ph type="body" idx="1"/>
          </p:nvPr>
        </p:nvSpPr>
        <p:spPr>
          <a:xfrm>
            <a:off x="175575" y="1031950"/>
            <a:ext cx="11901600" cy="5299200"/>
          </a:xfrm>
          <a:prstGeom prst="rect">
            <a:avLst/>
          </a:prstGeom>
          <a:noFill/>
          <a:ln>
            <a:noFill/>
          </a:ln>
        </p:spPr>
        <p:txBody>
          <a:bodyPr spcFirstLastPara="1" wrap="square" lIns="92150" tIns="46075" rIns="92150" bIns="46075" anchor="t" anchorCtr="0">
            <a:noAutofit/>
          </a:bodyPr>
          <a:lstStyle/>
          <a:p>
            <a:pPr marL="514350" indent="-285750">
              <a:buFont typeface="Arial" panose="020B0604020202020204" pitchFamily="34" charset="0"/>
              <a:buChar char="•"/>
            </a:pPr>
            <a:r>
              <a:rPr lang="en-US" sz="1600" b="0" dirty="0"/>
              <a:t>The simulation configuration for sub-7 GHz will be used to study the performance of the different features proposed for NR-U as well as the coexistence between 802.11ac and NR-U. </a:t>
            </a:r>
            <a:endParaRPr lang="en-US" sz="1600" b="0" dirty="0" smtClean="0"/>
          </a:p>
          <a:p>
            <a:pPr marL="514350" lvl="1" indent="-285750">
              <a:spcBef>
                <a:spcPts val="600"/>
              </a:spcBef>
              <a:buFont typeface="Arial" panose="020B0604020202020204" pitchFamily="34" charset="0"/>
              <a:buChar char="•"/>
            </a:pPr>
            <a:r>
              <a:rPr lang="en-US" sz="1600" dirty="0"/>
              <a:t>It is also possible that the same configuration may be used to study the coexistence between 802.11ax and NR-U. </a:t>
            </a:r>
          </a:p>
          <a:p>
            <a:pPr marL="514350" lvl="1" indent="-285750">
              <a:spcBef>
                <a:spcPts val="600"/>
              </a:spcBef>
              <a:buFont typeface="Arial" panose="020B0604020202020204" pitchFamily="34" charset="0"/>
              <a:buChar char="•"/>
            </a:pPr>
            <a:r>
              <a:rPr lang="en-US" sz="1600" dirty="0"/>
              <a:t>Given this, it is very important that the simulation configuration mirrors typical deployments of Indoor and Outdoor 802.11 networks.</a:t>
            </a:r>
          </a:p>
          <a:p>
            <a:pPr marL="514350" indent="-285750">
              <a:buFont typeface="Arial" panose="020B0604020202020204" pitchFamily="34" charset="0"/>
              <a:buChar char="•"/>
            </a:pPr>
            <a:r>
              <a:rPr lang="en-US" sz="1600" b="0" dirty="0"/>
              <a:t>The RSSI CDF of the serving and interfering links of a network </a:t>
            </a:r>
            <a:r>
              <a:rPr lang="en-US" sz="1600" b="0" dirty="0" smtClean="0"/>
              <a:t>are </a:t>
            </a:r>
            <a:r>
              <a:rPr lang="en-US" sz="1600" b="0" dirty="0"/>
              <a:t>an important metric to </a:t>
            </a:r>
            <a:r>
              <a:rPr lang="en-US" sz="1600" b="0" dirty="0" smtClean="0"/>
              <a:t>characterize and compare </a:t>
            </a:r>
            <a:r>
              <a:rPr lang="en-US" sz="1600" b="0" dirty="0"/>
              <a:t>network topologies. </a:t>
            </a:r>
            <a:endParaRPr lang="en-US" sz="1600" b="0" dirty="0" smtClean="0"/>
          </a:p>
          <a:p>
            <a:pPr marL="971550" lvl="1" indent="-285750">
              <a:buFont typeface="Arial" panose="020B0604020202020204" pitchFamily="34" charset="0"/>
              <a:buChar char="•"/>
            </a:pPr>
            <a:r>
              <a:rPr lang="en-US" sz="1600" b="0" dirty="0" smtClean="0"/>
              <a:t>The </a:t>
            </a:r>
            <a:r>
              <a:rPr lang="en-US" sz="1600" b="0" dirty="0"/>
              <a:t>RSSI CDF of the serving links characterize the distribution of the active data bearing links in the network. </a:t>
            </a:r>
            <a:endParaRPr lang="en-US" sz="1600" b="0" dirty="0" smtClean="0"/>
          </a:p>
          <a:p>
            <a:pPr marL="971550" lvl="1" indent="-285750">
              <a:buFont typeface="Arial" panose="020B0604020202020204" pitchFamily="34" charset="0"/>
              <a:buChar char="•"/>
            </a:pPr>
            <a:r>
              <a:rPr lang="en-US" sz="1600" b="0" dirty="0" smtClean="0"/>
              <a:t>The </a:t>
            </a:r>
            <a:r>
              <a:rPr lang="en-US" sz="1600" b="0" dirty="0"/>
              <a:t>RSSI CDF of the interfering links characterize the distribution of the interferers which would be the nodes that </a:t>
            </a:r>
            <a:r>
              <a:rPr lang="en-US" sz="1600" b="0" dirty="0" smtClean="0"/>
              <a:t>perform LBT.</a:t>
            </a:r>
            <a:endParaRPr lang="en-US" sz="1600" b="0" dirty="0"/>
          </a:p>
          <a:p>
            <a:pPr marL="514350" indent="-285750">
              <a:buFont typeface="Arial" panose="020B0604020202020204" pitchFamily="34" charset="0"/>
              <a:buChar char="•"/>
            </a:pPr>
            <a:r>
              <a:rPr lang="en-US" sz="1600" b="0" dirty="0" smtClean="0"/>
              <a:t>802.11 network </a:t>
            </a:r>
            <a:r>
              <a:rPr lang="en-US" sz="1600" b="0" dirty="0"/>
              <a:t>data collected by Cisco, </a:t>
            </a:r>
            <a:r>
              <a:rPr lang="en-US" sz="1600" b="0" dirty="0" err="1"/>
              <a:t>Boingo</a:t>
            </a:r>
            <a:r>
              <a:rPr lang="en-US" sz="1600" b="0" dirty="0"/>
              <a:t> Wireless and HPE show that </a:t>
            </a:r>
            <a:r>
              <a:rPr lang="en-US" sz="1600" b="0" dirty="0" smtClean="0"/>
              <a:t>a significant % of serving links have RSSI below -72dBm.</a:t>
            </a:r>
          </a:p>
          <a:p>
            <a:pPr marL="514350" indent="-285750">
              <a:buFont typeface="Arial" panose="020B0604020202020204" pitchFamily="34" charset="0"/>
              <a:buChar char="•"/>
            </a:pPr>
            <a:r>
              <a:rPr lang="en-US" sz="1600" b="0" dirty="0" smtClean="0"/>
              <a:t>802.11 network data </a:t>
            </a:r>
            <a:r>
              <a:rPr lang="en-US" sz="1600" b="0" dirty="0"/>
              <a:t>collected by </a:t>
            </a:r>
            <a:r>
              <a:rPr lang="en-US" sz="1600" b="0" dirty="0" err="1"/>
              <a:t>CableLabs</a:t>
            </a:r>
            <a:r>
              <a:rPr lang="en-US" sz="1600" b="0" dirty="0"/>
              <a:t> </a:t>
            </a:r>
            <a:r>
              <a:rPr lang="en-US" sz="1600" b="0" dirty="0" smtClean="0"/>
              <a:t>show that if the CDF over both serving and non-serving links are considered, a majority of such links are below -72dBm.</a:t>
            </a:r>
          </a:p>
          <a:p>
            <a:pPr marL="514350" indent="-285750">
              <a:buFont typeface="Arial" panose="020B0604020202020204" pitchFamily="34" charset="0"/>
              <a:buChar char="•"/>
            </a:pPr>
            <a:r>
              <a:rPr lang="en-US" sz="1600" b="0" dirty="0" smtClean="0"/>
              <a:t>The data has been presented to 3GPP RAN1 in R1-1805555 [2].</a:t>
            </a:r>
            <a:endParaRPr lang="en-US" sz="1600"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lvl="0"/>
            <a:r>
              <a:rPr lang="en-US" sz="2400" dirty="0" smtClean="0"/>
              <a:t>NR-U simulation </a:t>
            </a:r>
            <a:r>
              <a:rPr lang="en-US" sz="2400" dirty="0"/>
              <a:t>configuration for </a:t>
            </a:r>
            <a:r>
              <a:rPr lang="en-US" sz="2400" dirty="0" smtClean="0"/>
              <a:t>sub-7GHz (2)</a:t>
            </a:r>
            <a:endParaRPr sz="2400" b="1" i="0" u="none" strike="noStrike" cap="none" dirty="0">
              <a:solidFill>
                <a:srgbClr val="000000"/>
              </a:solidFill>
              <a:latin typeface="Times New Roman"/>
              <a:ea typeface="Times New Roman"/>
              <a:cs typeface="Times New Roman"/>
              <a:sym typeface="Times New Roman"/>
            </a:endParaRPr>
          </a:p>
        </p:txBody>
      </p:sp>
      <p:sp>
        <p:nvSpPr>
          <p:cNvPr id="132" name="Shape 13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33" name="Shape 13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dirty="0" smtClean="0">
                <a:solidFill>
                  <a:srgbClr val="000000"/>
                </a:solidFill>
                <a:latin typeface="Times New Roman"/>
                <a:ea typeface="Times New Roman"/>
                <a:cs typeface="Times New Roman"/>
                <a:sym typeface="Times New Roman"/>
              </a:rPr>
              <a:t>May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34" name="Shape 134"/>
          <p:cNvSpPr txBox="1">
            <a:spLocks noGrp="1"/>
          </p:cNvSpPr>
          <p:nvPr>
            <p:ph type="body" idx="1"/>
          </p:nvPr>
        </p:nvSpPr>
        <p:spPr>
          <a:xfrm>
            <a:off x="175575" y="1031950"/>
            <a:ext cx="11901600" cy="5299200"/>
          </a:xfrm>
          <a:prstGeom prst="rect">
            <a:avLst/>
          </a:prstGeom>
          <a:noFill/>
          <a:ln>
            <a:noFill/>
          </a:ln>
        </p:spPr>
        <p:txBody>
          <a:bodyPr spcFirstLastPara="1" wrap="square" lIns="92150" tIns="46075" rIns="92150" bIns="46075" anchor="t" anchorCtr="0">
            <a:noAutofit/>
          </a:bodyPr>
          <a:lstStyle/>
          <a:p>
            <a:pPr marL="514350" indent="-285750">
              <a:buFont typeface="Arial" panose="020B0604020202020204" pitchFamily="34" charset="0"/>
              <a:buChar char="•"/>
            </a:pPr>
            <a:r>
              <a:rPr lang="en-US" sz="1600" b="0" dirty="0" smtClean="0"/>
              <a:t>In contrast, in the LAA simulation methodology, &lt; 1% of all links in the Indoor configuration and &lt; 7% of all links in the Outdoor configuration had RSSI below -72dBm. </a:t>
            </a:r>
          </a:p>
          <a:p>
            <a:pPr marL="514350" indent="-285750">
              <a:buFont typeface="Arial" panose="020B0604020202020204" pitchFamily="34" charset="0"/>
              <a:buChar char="•"/>
            </a:pPr>
            <a:endParaRPr lang="en-US" sz="1600" b="0" dirty="0"/>
          </a:p>
          <a:p>
            <a:pPr marL="514350" indent="-285750">
              <a:buFont typeface="Arial" panose="020B0604020202020204" pitchFamily="34" charset="0"/>
              <a:buChar char="•"/>
            </a:pPr>
            <a:endParaRPr lang="en-US" sz="1600" b="0" dirty="0" smtClean="0"/>
          </a:p>
          <a:p>
            <a:pPr marL="514350" indent="-285750">
              <a:buFont typeface="Arial" panose="020B0604020202020204" pitchFamily="34" charset="0"/>
              <a:buChar char="•"/>
            </a:pPr>
            <a:endParaRPr lang="en-US" sz="1600" b="0" dirty="0" smtClean="0"/>
          </a:p>
          <a:p>
            <a:pPr marL="514350" indent="-285750">
              <a:buFont typeface="Arial" panose="020B0604020202020204" pitchFamily="34" charset="0"/>
              <a:buChar char="•"/>
            </a:pPr>
            <a:endParaRPr lang="en-US" sz="1600" b="0" dirty="0"/>
          </a:p>
          <a:p>
            <a:pPr marL="514350" indent="-285750">
              <a:buFont typeface="Arial" panose="020B0604020202020204" pitchFamily="34" charset="0"/>
              <a:buChar char="•"/>
            </a:pPr>
            <a:endParaRPr lang="en-US" sz="1600" b="0" dirty="0" smtClean="0"/>
          </a:p>
          <a:p>
            <a:pPr marL="514350" indent="-285750">
              <a:buFont typeface="Arial" panose="020B0604020202020204" pitchFamily="34" charset="0"/>
              <a:buChar char="•"/>
            </a:pPr>
            <a:endParaRPr lang="en-US" sz="1600" b="0" dirty="0"/>
          </a:p>
          <a:p>
            <a:pPr marL="514350" indent="-285750">
              <a:buFont typeface="Arial" panose="020B0604020202020204" pitchFamily="34" charset="0"/>
              <a:buChar char="•"/>
            </a:pPr>
            <a:endParaRPr lang="en-US" sz="1600" b="0" dirty="0" smtClean="0"/>
          </a:p>
          <a:p>
            <a:pPr marL="3886200" lvl="8" indent="0"/>
            <a:endParaRPr lang="en-US" dirty="0" smtClean="0"/>
          </a:p>
          <a:p>
            <a:pPr marL="3886200" lvl="8" indent="0"/>
            <a:endParaRPr lang="en-US" sz="1200" dirty="0"/>
          </a:p>
          <a:p>
            <a:pPr marL="3886200" lvl="8" indent="0"/>
            <a:endParaRPr lang="en-US" sz="1200" dirty="0" smtClean="0"/>
          </a:p>
          <a:p>
            <a:pPr marL="1600200" lvl="3" indent="0"/>
            <a:r>
              <a:rPr lang="en-US" sz="1400" dirty="0" smtClean="0"/>
              <a:t>RSSI CDF of LAA Indoor Topology                                                                     RSSI CDF of LAA Outdoor Topology</a:t>
            </a:r>
            <a:endParaRPr lang="en-US" sz="1400" b="0" dirty="0" smtClean="0"/>
          </a:p>
          <a:p>
            <a:pPr marL="514350" indent="-285750">
              <a:buFont typeface="Arial" panose="020B0604020202020204" pitchFamily="34" charset="0"/>
              <a:buChar char="•"/>
            </a:pPr>
            <a:endParaRPr lang="en-US" sz="1400" b="0" dirty="0" smtClean="0"/>
          </a:p>
          <a:p>
            <a:pPr marL="514350" indent="-285750">
              <a:buFont typeface="Arial" panose="020B0604020202020204" pitchFamily="34" charset="0"/>
              <a:buChar char="•"/>
            </a:pPr>
            <a:r>
              <a:rPr lang="en-US" sz="1600" b="0" dirty="0" smtClean="0"/>
              <a:t>Given the above, it was very important to ensure that the NR-U simulation configuration, especially for sub 7 GHz (since this is the band were most 802.11 technologies are deployed) reflect realistic 802.11 networks. </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676400"/>
            <a:ext cx="4876800" cy="28343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00912" y="1676400"/>
            <a:ext cx="4846543" cy="28167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36307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lvl="0"/>
            <a:r>
              <a:rPr lang="en-US" sz="2400" dirty="0" smtClean="0"/>
              <a:t>NR-U simulation </a:t>
            </a:r>
            <a:r>
              <a:rPr lang="en-US" sz="2400" dirty="0"/>
              <a:t>configuration for </a:t>
            </a:r>
            <a:r>
              <a:rPr lang="en-US" sz="2400" dirty="0" smtClean="0"/>
              <a:t>Indoor sub-7GHz (3)</a:t>
            </a:r>
            <a:endParaRPr sz="2400" b="1" i="0" u="none" strike="noStrike" cap="none" dirty="0">
              <a:solidFill>
                <a:srgbClr val="000000"/>
              </a:solidFill>
              <a:latin typeface="Times New Roman"/>
              <a:ea typeface="Times New Roman"/>
              <a:cs typeface="Times New Roman"/>
              <a:sym typeface="Times New Roman"/>
            </a:endParaRPr>
          </a:p>
        </p:txBody>
      </p:sp>
      <p:sp>
        <p:nvSpPr>
          <p:cNvPr id="132" name="Shape 13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33" name="Shape 13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dirty="0" smtClean="0">
                <a:solidFill>
                  <a:srgbClr val="000000"/>
                </a:solidFill>
                <a:latin typeface="Times New Roman"/>
                <a:ea typeface="Times New Roman"/>
                <a:cs typeface="Times New Roman"/>
                <a:sym typeface="Times New Roman"/>
              </a:rPr>
              <a:t>May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34" name="Shape 134"/>
          <p:cNvSpPr txBox="1">
            <a:spLocks noGrp="1"/>
          </p:cNvSpPr>
          <p:nvPr>
            <p:ph type="body" idx="1"/>
          </p:nvPr>
        </p:nvSpPr>
        <p:spPr>
          <a:xfrm>
            <a:off x="175575" y="1031950"/>
            <a:ext cx="11901600" cy="5299200"/>
          </a:xfrm>
          <a:prstGeom prst="rect">
            <a:avLst/>
          </a:prstGeom>
          <a:noFill/>
          <a:ln>
            <a:noFill/>
          </a:ln>
        </p:spPr>
        <p:txBody>
          <a:bodyPr spcFirstLastPara="1" wrap="square" lIns="92150" tIns="46075" rIns="92150" bIns="46075" anchor="t" anchorCtr="0">
            <a:noAutofit/>
          </a:bodyPr>
          <a:lstStyle/>
          <a:p>
            <a:pPr marL="228600" indent="0"/>
            <a:r>
              <a:rPr lang="en-US" sz="1600" b="0" dirty="0" smtClean="0"/>
              <a:t>It was agreed in the previous RAN1 meeting (RAN1#92, 26/Feb – 02/Mar in Greece) that the NR-U Indoor simulation topology will be down selected from one of the following [3]: </a:t>
            </a:r>
          </a:p>
          <a:p>
            <a:pPr marL="514350" indent="-285750">
              <a:buFont typeface="Arial" panose="020B0604020202020204" pitchFamily="34" charset="0"/>
              <a:buChar char="•"/>
            </a:pPr>
            <a:r>
              <a:rPr lang="en-US" sz="1600" b="0" dirty="0"/>
              <a:t>Option </a:t>
            </a:r>
            <a:r>
              <a:rPr lang="en-US" sz="1600" b="0" dirty="0" smtClean="0"/>
              <a:t>1:  It consists </a:t>
            </a:r>
            <a:r>
              <a:rPr lang="en-US" sz="1600" b="0" dirty="0"/>
              <a:t>of one floor of a 120 m × 50 m building. The building contains 12 Base Stations (BSs), 6 each on two parallel rows as shown in the diagram </a:t>
            </a:r>
            <a:r>
              <a:rPr lang="en-US" sz="1600" b="0" dirty="0" smtClean="0"/>
              <a:t>below.</a:t>
            </a:r>
          </a:p>
          <a:p>
            <a:pPr marL="228600" indent="0"/>
            <a:endParaRPr lang="en-US" sz="1600" b="0" dirty="0"/>
          </a:p>
          <a:p>
            <a:pPr marL="228600" indent="0"/>
            <a:endParaRPr lang="en-US" sz="1600" b="0" dirty="0" smtClean="0"/>
          </a:p>
          <a:p>
            <a:pPr marL="228600" indent="0"/>
            <a:r>
              <a:rPr lang="en-US" sz="1600" b="0" dirty="0" smtClean="0"/>
              <a:t> </a:t>
            </a:r>
            <a:endParaRPr lang="en-US" sz="1600" b="0" dirty="0"/>
          </a:p>
          <a:p>
            <a:pPr marL="228600" indent="0"/>
            <a:r>
              <a:rPr lang="en-US" sz="1600" b="0" dirty="0"/>
              <a:t> </a:t>
            </a:r>
          </a:p>
          <a:p>
            <a:pPr marL="228600" indent="0"/>
            <a:endParaRPr lang="en-US" sz="1600" b="0" dirty="0" smtClean="0"/>
          </a:p>
          <a:p>
            <a:pPr marL="228600" indent="0"/>
            <a:endParaRPr lang="en-US" sz="1600" b="0" dirty="0"/>
          </a:p>
          <a:p>
            <a:pPr marL="228600" indent="0"/>
            <a:endParaRPr lang="en-US" sz="1600" b="0" dirty="0" smtClean="0"/>
          </a:p>
          <a:p>
            <a:pPr marL="514350" indent="-285750">
              <a:buFont typeface="Arial" panose="020B0604020202020204" pitchFamily="34" charset="0"/>
              <a:buChar char="•"/>
            </a:pPr>
            <a:r>
              <a:rPr lang="en-US" sz="1600" b="0" dirty="0" smtClean="0"/>
              <a:t>Option </a:t>
            </a:r>
            <a:r>
              <a:rPr lang="en-US" sz="1600" b="0" dirty="0"/>
              <a:t>2 is created by halving the density of BSs, so that there are 3 BSs on each of the two parallel rows</a:t>
            </a:r>
            <a:r>
              <a:rPr lang="en-US" sz="1600" b="0" dirty="0" smtClean="0"/>
              <a:t>.</a:t>
            </a:r>
          </a:p>
          <a:p>
            <a:pPr marL="514350" indent="-285750">
              <a:buFont typeface="Arial" panose="020B0604020202020204" pitchFamily="34" charset="0"/>
              <a:buChar char="•"/>
            </a:pPr>
            <a:r>
              <a:rPr lang="en-US" sz="1600" b="0" dirty="0"/>
              <a:t>Option 3 is the IEEE 802.11ax enterprise scenario which is extremely congested</a:t>
            </a:r>
          </a:p>
          <a:p>
            <a:pPr marL="228600" indent="0"/>
            <a:endParaRPr lang="en-US" sz="1600" b="0" dirty="0"/>
          </a:p>
          <a:p>
            <a:pPr marL="228600" indent="0"/>
            <a:r>
              <a:rPr lang="en-US" sz="1600" b="0" dirty="0" smtClean="0"/>
              <a:t>In R1-1805555 [2], we estimated the RSSI CDFs of both Option 1 and Option 2 and argued that both the topologies had very high RSSI CDFs and were hence not representative of typical deployed 802.11 networks.</a:t>
            </a: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2430584"/>
            <a:ext cx="3676932" cy="17750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56415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lvl="0"/>
            <a:r>
              <a:rPr lang="en-US" sz="2400" dirty="0" smtClean="0"/>
              <a:t>NR-U simulation </a:t>
            </a:r>
            <a:r>
              <a:rPr lang="en-US" sz="2400" dirty="0"/>
              <a:t>configuration for </a:t>
            </a:r>
            <a:r>
              <a:rPr lang="en-US" sz="2400" dirty="0" smtClean="0"/>
              <a:t>Indoor sub-7GHz (4)</a:t>
            </a:r>
            <a:endParaRPr sz="2400" b="1" i="0" u="none" strike="noStrike" cap="none" dirty="0">
              <a:solidFill>
                <a:srgbClr val="000000"/>
              </a:solidFill>
              <a:latin typeface="Times New Roman"/>
              <a:ea typeface="Times New Roman"/>
              <a:cs typeface="Times New Roman"/>
              <a:sym typeface="Times New Roman"/>
            </a:endParaRPr>
          </a:p>
        </p:txBody>
      </p:sp>
      <p:sp>
        <p:nvSpPr>
          <p:cNvPr id="132" name="Shape 13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33" name="Shape 13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dirty="0" smtClean="0">
                <a:solidFill>
                  <a:srgbClr val="000000"/>
                </a:solidFill>
                <a:latin typeface="Times New Roman"/>
                <a:ea typeface="Times New Roman"/>
                <a:cs typeface="Times New Roman"/>
                <a:sym typeface="Times New Roman"/>
              </a:rPr>
              <a:t>May  </a:t>
            </a:r>
            <a:r>
              <a:rPr lang="en-US" sz="1800" b="1" dirty="0">
                <a:solidFill>
                  <a:srgbClr val="000000"/>
                </a:solidFill>
                <a:latin typeface="Times New Roman"/>
                <a:ea typeface="Times New Roman"/>
                <a:cs typeface="Times New Roman"/>
                <a:sym typeface="Times New Roman"/>
              </a:rPr>
              <a:t>2018</a:t>
            </a:r>
            <a:endParaRPr sz="1800" b="1" dirty="0">
              <a:solidFill>
                <a:srgbClr val="000000"/>
              </a:solidFill>
              <a:latin typeface="Times New Roman"/>
              <a:ea typeface="Times New Roman"/>
              <a:cs typeface="Times New Roman"/>
              <a:sym typeface="Times New Roman"/>
            </a:endParaRPr>
          </a:p>
        </p:txBody>
      </p:sp>
      <p:sp>
        <p:nvSpPr>
          <p:cNvPr id="134" name="Shape 134"/>
          <p:cNvSpPr txBox="1">
            <a:spLocks noGrp="1"/>
          </p:cNvSpPr>
          <p:nvPr>
            <p:ph type="body" idx="1"/>
          </p:nvPr>
        </p:nvSpPr>
        <p:spPr>
          <a:xfrm>
            <a:off x="175575" y="1031950"/>
            <a:ext cx="11901600" cy="5299200"/>
          </a:xfrm>
          <a:prstGeom prst="rect">
            <a:avLst/>
          </a:prstGeom>
          <a:noFill/>
          <a:ln>
            <a:noFill/>
          </a:ln>
        </p:spPr>
        <p:txBody>
          <a:bodyPr spcFirstLastPara="1" wrap="square" lIns="92150" tIns="46075" rIns="92150" bIns="46075" anchor="t" anchorCtr="0">
            <a:noAutofit/>
          </a:bodyPr>
          <a:lstStyle/>
          <a:p>
            <a:pPr marL="228600" indent="0"/>
            <a:endParaRPr lang="en-US" sz="1600" b="0" dirty="0" smtClean="0"/>
          </a:p>
          <a:p>
            <a:pPr marL="228600" indent="0"/>
            <a:endParaRPr lang="en-US" sz="1600" b="0" dirty="0"/>
          </a:p>
          <a:p>
            <a:pPr marL="228600" indent="0"/>
            <a:endParaRPr lang="en-US" sz="1600" b="0" dirty="0" smtClean="0"/>
          </a:p>
          <a:p>
            <a:pPr marL="228600" indent="0"/>
            <a:endParaRPr lang="en-US" sz="1600" b="0" dirty="0"/>
          </a:p>
          <a:p>
            <a:pPr marL="228600" indent="0"/>
            <a:endParaRPr lang="en-US" sz="1600" b="0" dirty="0" smtClean="0"/>
          </a:p>
          <a:p>
            <a:pPr marL="228600" indent="0"/>
            <a:endParaRPr lang="en-US" sz="1600" b="0" dirty="0"/>
          </a:p>
          <a:p>
            <a:pPr marL="228600" indent="0"/>
            <a:endParaRPr lang="en-US" sz="1600" b="0" dirty="0" smtClean="0"/>
          </a:p>
          <a:p>
            <a:pPr marL="228600" indent="0"/>
            <a:endParaRPr lang="en-US" sz="1600" b="0" dirty="0"/>
          </a:p>
          <a:p>
            <a:pPr marL="228600" indent="0"/>
            <a:endParaRPr lang="en-US" sz="1600" b="0" dirty="0" smtClean="0"/>
          </a:p>
          <a:p>
            <a:pPr marL="228600" indent="0"/>
            <a:endParaRPr lang="en-US" sz="1600" b="0" dirty="0"/>
          </a:p>
          <a:p>
            <a:pPr marL="228600" indent="0"/>
            <a:endParaRPr lang="en-US" sz="1600" b="0" dirty="0" smtClean="0"/>
          </a:p>
          <a:p>
            <a:pPr marL="228600" indent="0"/>
            <a:endParaRPr lang="en-US" sz="1600" b="0" dirty="0"/>
          </a:p>
          <a:p>
            <a:pPr marL="228600" indent="0"/>
            <a:r>
              <a:rPr lang="en-US" sz="1600" b="0" dirty="0" smtClean="0"/>
              <a:t>Hence, we proposed in [2] that the network topology be modified in the following manner:</a:t>
            </a:r>
          </a:p>
          <a:p>
            <a:pPr marL="571500" indent="-342900">
              <a:buFont typeface="+mj-lt"/>
              <a:buAutoNum type="arabicPeriod"/>
            </a:pPr>
            <a:r>
              <a:rPr lang="en-US" sz="1600" b="0" i="1" dirty="0" smtClean="0">
                <a:solidFill>
                  <a:srgbClr val="C00000"/>
                </a:solidFill>
              </a:rPr>
              <a:t>Change </a:t>
            </a:r>
            <a:r>
              <a:rPr lang="en-US" sz="1600" b="0" i="1" dirty="0">
                <a:solidFill>
                  <a:srgbClr val="C00000"/>
                </a:solidFill>
              </a:rPr>
              <a:t>the LOS probability model from Indoor Open office to Indoor Mixed Office </a:t>
            </a:r>
            <a:r>
              <a:rPr lang="en-US" sz="1600" b="0" i="1" dirty="0" smtClean="0">
                <a:solidFill>
                  <a:srgbClr val="C00000"/>
                </a:solidFill>
              </a:rPr>
              <a:t>([4] </a:t>
            </a:r>
            <a:r>
              <a:rPr lang="en-US" sz="1600" b="0" i="1" dirty="0">
                <a:solidFill>
                  <a:srgbClr val="C00000"/>
                </a:solidFill>
              </a:rPr>
              <a:t>Table 7.4.2-1)</a:t>
            </a:r>
          </a:p>
          <a:p>
            <a:pPr marL="571500" indent="-342900">
              <a:buFont typeface="+mj-lt"/>
              <a:buAutoNum type="arabicPeriod"/>
            </a:pPr>
            <a:r>
              <a:rPr lang="en-US" sz="1600" b="0" i="1" dirty="0" smtClean="0">
                <a:solidFill>
                  <a:srgbClr val="C00000"/>
                </a:solidFill>
              </a:rPr>
              <a:t>Distribute </a:t>
            </a:r>
            <a:r>
              <a:rPr lang="en-US" sz="1600" b="0" i="1" dirty="0">
                <a:solidFill>
                  <a:srgbClr val="C00000"/>
                </a:solidFill>
              </a:rPr>
              <a:t>users of a BS over twice the area i.e. across the full Indoor width of 50m instead of 25m as earlier</a:t>
            </a:r>
            <a:r>
              <a:rPr lang="en-US" sz="1600" b="0" i="1" dirty="0" smtClean="0">
                <a:solidFill>
                  <a:srgbClr val="C00000"/>
                </a:solidFill>
              </a:rPr>
              <a:t>.</a:t>
            </a:r>
          </a:p>
          <a:p>
            <a:pPr marL="228600" indent="0"/>
            <a:r>
              <a:rPr lang="en-US" sz="1600" b="0" dirty="0" smtClean="0">
                <a:solidFill>
                  <a:schemeClr val="tx1"/>
                </a:solidFill>
              </a:rPr>
              <a:t>The above changes lower the RSSI CDF (shown in the next slide) to what is more representative of 802.11 networks.</a:t>
            </a:r>
            <a:endParaRPr lang="en-US" sz="1600" b="0" dirty="0">
              <a:solidFill>
                <a:schemeClr val="tx1"/>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066800"/>
            <a:ext cx="7143750" cy="3854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7162800" y="1295400"/>
            <a:ext cx="5181600" cy="3293209"/>
          </a:xfrm>
          <a:prstGeom prst="rect">
            <a:avLst/>
          </a:prstGeom>
        </p:spPr>
        <p:txBody>
          <a:bodyPr wrap="square">
            <a:spAutoFit/>
          </a:bodyPr>
          <a:lstStyle/>
          <a:p>
            <a:r>
              <a:rPr lang="en-GB" sz="1600" b="1" dirty="0" smtClean="0">
                <a:latin typeface="Times New Roman" panose="02020603050405020304" pitchFamily="18" charset="0"/>
                <a:cs typeface="Times New Roman" panose="02020603050405020304" pitchFamily="18" charset="0"/>
              </a:rPr>
              <a:t>Observation</a:t>
            </a:r>
            <a:r>
              <a:rPr lang="en-GB" sz="1600" dirty="0">
                <a:latin typeface="Times New Roman" panose="02020603050405020304" pitchFamily="18" charset="0"/>
                <a:cs typeface="Times New Roman" panose="02020603050405020304" pitchFamily="18" charset="0"/>
              </a:rPr>
              <a:t> </a:t>
            </a:r>
            <a:r>
              <a:rPr lang="en-GB" sz="1600" dirty="0" smtClean="0">
                <a:latin typeface="Times New Roman" panose="02020603050405020304" pitchFamily="18" charset="0"/>
                <a:cs typeface="Times New Roman" panose="02020603050405020304" pitchFamily="18" charset="0"/>
              </a:rPr>
              <a:t>(copied from [2]):</a:t>
            </a:r>
          </a:p>
          <a:p>
            <a:endParaRPr lang="en-GB" sz="1600" dirty="0">
              <a:latin typeface="Times New Roman" panose="02020603050405020304" pitchFamily="18" charset="0"/>
              <a:cs typeface="Times New Roman" panose="02020603050405020304" pitchFamily="18" charset="0"/>
            </a:endParaRPr>
          </a:p>
          <a:p>
            <a:r>
              <a:rPr lang="en-GB" sz="1600" i="1" dirty="0" smtClean="0">
                <a:solidFill>
                  <a:srgbClr val="C00000"/>
                </a:solidFill>
                <a:latin typeface="Times New Roman" panose="02020603050405020304" pitchFamily="18" charset="0"/>
                <a:cs typeface="Times New Roman" panose="02020603050405020304" pitchFamily="18" charset="0"/>
              </a:rPr>
              <a:t>The </a:t>
            </a:r>
            <a:r>
              <a:rPr lang="en-GB" sz="1600" i="1" dirty="0">
                <a:solidFill>
                  <a:srgbClr val="C00000"/>
                </a:solidFill>
                <a:latin typeface="Times New Roman" panose="02020603050405020304" pitchFamily="18" charset="0"/>
                <a:cs typeface="Times New Roman" panose="02020603050405020304" pitchFamily="18" charset="0"/>
              </a:rPr>
              <a:t>RSSI CDF for Option 1 </a:t>
            </a:r>
            <a:r>
              <a:rPr lang="en-GB" sz="1600" i="1" dirty="0" smtClean="0">
                <a:solidFill>
                  <a:srgbClr val="C00000"/>
                </a:solidFill>
                <a:latin typeface="Times New Roman" panose="02020603050405020304" pitchFamily="18" charset="0"/>
                <a:cs typeface="Times New Roman" panose="02020603050405020304" pitchFamily="18" charset="0"/>
              </a:rPr>
              <a:t>is </a:t>
            </a:r>
            <a:r>
              <a:rPr lang="en-GB" sz="1600" i="1" dirty="0">
                <a:solidFill>
                  <a:srgbClr val="C00000"/>
                </a:solidFill>
                <a:latin typeface="Times New Roman" panose="02020603050405020304" pitchFamily="18" charset="0"/>
                <a:cs typeface="Times New Roman" panose="02020603050405020304" pitchFamily="18" charset="0"/>
              </a:rPr>
              <a:t>as follows:</a:t>
            </a:r>
            <a:endParaRPr lang="en-US" sz="1600" i="1" dirty="0">
              <a:solidFill>
                <a:srgbClr val="C00000"/>
              </a:solidFill>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en-GB" sz="1600" i="1" dirty="0">
                <a:solidFill>
                  <a:srgbClr val="C00000"/>
                </a:solidFill>
                <a:latin typeface="Times New Roman" panose="02020603050405020304" pitchFamily="18" charset="0"/>
                <a:cs typeface="Times New Roman" panose="02020603050405020304" pitchFamily="18" charset="0"/>
              </a:rPr>
              <a:t>Serving links: 2% of links are below -62dBm and 0% are below -72dBm.</a:t>
            </a:r>
            <a:endParaRPr lang="en-US" sz="1600" i="1" dirty="0">
              <a:solidFill>
                <a:srgbClr val="C00000"/>
              </a:solidFill>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en-GB" sz="1600" i="1" dirty="0">
                <a:solidFill>
                  <a:srgbClr val="C00000"/>
                </a:solidFill>
                <a:latin typeface="Times New Roman" panose="02020603050405020304" pitchFamily="18" charset="0"/>
                <a:cs typeface="Times New Roman" panose="02020603050405020304" pitchFamily="18" charset="0"/>
              </a:rPr>
              <a:t>Interfering links: 35% of links are below -62dBm and 23% are below -72dBm. </a:t>
            </a:r>
            <a:endParaRPr lang="en-US" sz="1600" i="1" dirty="0">
              <a:solidFill>
                <a:srgbClr val="C00000"/>
              </a:solidFill>
              <a:latin typeface="Times New Roman" panose="02020603050405020304" pitchFamily="18" charset="0"/>
              <a:cs typeface="Times New Roman" panose="02020603050405020304" pitchFamily="18" charset="0"/>
            </a:endParaRPr>
          </a:p>
          <a:p>
            <a:endParaRPr lang="en-GB" sz="1600" b="1" i="1" dirty="0">
              <a:solidFill>
                <a:srgbClr val="C00000"/>
              </a:solidFill>
              <a:latin typeface="Times New Roman" panose="02020603050405020304" pitchFamily="18" charset="0"/>
              <a:cs typeface="Times New Roman" panose="02020603050405020304" pitchFamily="18" charset="0"/>
            </a:endParaRPr>
          </a:p>
          <a:p>
            <a:r>
              <a:rPr lang="en-GB" sz="1600" i="1" dirty="0" smtClean="0">
                <a:solidFill>
                  <a:srgbClr val="C00000"/>
                </a:solidFill>
                <a:latin typeface="Times New Roman" panose="02020603050405020304" pitchFamily="18" charset="0"/>
                <a:cs typeface="Times New Roman" panose="02020603050405020304" pitchFamily="18" charset="0"/>
              </a:rPr>
              <a:t>The </a:t>
            </a:r>
            <a:r>
              <a:rPr lang="en-GB" sz="1600" i="1" dirty="0">
                <a:solidFill>
                  <a:srgbClr val="C00000"/>
                </a:solidFill>
                <a:latin typeface="Times New Roman" panose="02020603050405020304" pitchFamily="18" charset="0"/>
                <a:cs typeface="Times New Roman" panose="02020603050405020304" pitchFamily="18" charset="0"/>
              </a:rPr>
              <a:t>RSSI CDF for Option 2 </a:t>
            </a:r>
            <a:r>
              <a:rPr lang="en-GB" sz="1600" i="1" dirty="0" smtClean="0">
                <a:solidFill>
                  <a:srgbClr val="C00000"/>
                </a:solidFill>
                <a:latin typeface="Times New Roman" panose="02020603050405020304" pitchFamily="18" charset="0"/>
                <a:cs typeface="Times New Roman" panose="02020603050405020304" pitchFamily="18" charset="0"/>
              </a:rPr>
              <a:t>is </a:t>
            </a:r>
            <a:r>
              <a:rPr lang="en-GB" sz="1600" i="1" dirty="0">
                <a:solidFill>
                  <a:srgbClr val="C00000"/>
                </a:solidFill>
                <a:latin typeface="Times New Roman" panose="02020603050405020304" pitchFamily="18" charset="0"/>
                <a:cs typeface="Times New Roman" panose="02020603050405020304" pitchFamily="18" charset="0"/>
              </a:rPr>
              <a:t>as follows:</a:t>
            </a:r>
            <a:endParaRPr lang="en-US" sz="1600" i="1" dirty="0">
              <a:solidFill>
                <a:srgbClr val="C00000"/>
              </a:solidFill>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en-GB" sz="1600" i="1" dirty="0">
                <a:solidFill>
                  <a:srgbClr val="C00000"/>
                </a:solidFill>
                <a:latin typeface="Times New Roman" panose="02020603050405020304" pitchFamily="18" charset="0"/>
                <a:cs typeface="Times New Roman" panose="02020603050405020304" pitchFamily="18" charset="0"/>
              </a:rPr>
              <a:t>Serving links: 4% of links are below -62dBm and 1% are below -72dBm.</a:t>
            </a:r>
            <a:endParaRPr lang="en-US" sz="1600" i="1" dirty="0">
              <a:solidFill>
                <a:srgbClr val="C00000"/>
              </a:solidFill>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en-GB" sz="1600" i="1" dirty="0">
                <a:solidFill>
                  <a:srgbClr val="C00000"/>
                </a:solidFill>
                <a:latin typeface="Times New Roman" panose="02020603050405020304" pitchFamily="18" charset="0"/>
                <a:cs typeface="Times New Roman" panose="02020603050405020304" pitchFamily="18" charset="0"/>
              </a:rPr>
              <a:t>Interfering links: 38% of links are below -62dBm and 25% are below -72dBm. </a:t>
            </a:r>
            <a:endParaRPr lang="en-US" sz="1600" i="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2592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3529</TotalTime>
  <Words>2547</Words>
  <Application>Microsoft Office PowerPoint</Application>
  <PresentationFormat>Custom</PresentationFormat>
  <Paragraphs>246</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3GPP RAN1 status on NR-Unlicensed</vt:lpstr>
      <vt:lpstr>Abstract</vt:lpstr>
      <vt:lpstr>Outline</vt:lpstr>
      <vt:lpstr>NR-Unlicensed: Features to be considered (1)</vt:lpstr>
      <vt:lpstr>NR-Unlicensed: Features to be considered (2)</vt:lpstr>
      <vt:lpstr>NR-U simulation configuration for sub-7GHz  (1)</vt:lpstr>
      <vt:lpstr>NR-U simulation configuration for sub-7GHz (2)</vt:lpstr>
      <vt:lpstr>NR-U simulation configuration for Indoor sub-7GHz (3)</vt:lpstr>
      <vt:lpstr>NR-U simulation configuration for Indoor sub-7GHz (4)</vt:lpstr>
      <vt:lpstr>NR-U simulation configuration for Indoor sub-7GHz (5)</vt:lpstr>
      <vt:lpstr>NR-U simulation configuration for Indoor sub-7GHz (6)</vt:lpstr>
      <vt:lpstr>NR-U simulation configuration for Indoor sub-7GHz (7)</vt:lpstr>
      <vt:lpstr>NR-U simulation configuration for Outdoor sub-7GHz (1)</vt:lpstr>
      <vt:lpstr>NR-U simulation configuration for Outdoor sub-7GHz (2)</vt:lpstr>
      <vt:lpstr>Next Steps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RAN1 status on LAA and NR-Unlicensed</dc:title>
  <dc:creator>Shubhodeep Adhikari</dc:creator>
  <cp:lastModifiedBy>Shubhodeep Adhikari</cp:lastModifiedBy>
  <cp:revision>80</cp:revision>
  <dcterms:modified xsi:type="dcterms:W3CDTF">2018-06-28T08:16:58Z</dcterms:modified>
</cp:coreProperties>
</file>