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80" r:id="rId6"/>
    <p:sldId id="260" r:id="rId7"/>
    <p:sldId id="287" r:id="rId8"/>
    <p:sldId id="281" r:id="rId9"/>
    <p:sldId id="289" r:id="rId10"/>
    <p:sldId id="290" r:id="rId11"/>
    <p:sldId id="288" r:id="rId12"/>
    <p:sldId id="283" r:id="rId13"/>
    <p:sldId id="284" r:id="rId14"/>
    <p:sldId id="286" r:id="rId15"/>
    <p:sldId id="279" r:id="rId16"/>
    <p:sldId id="291" r:id="rId17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1A19DCD-474F-49A0-BD6E-79F9A4CA8838}">
  <a:tblStyle styleId="{A1A19DCD-474F-49A0-BD6E-79F9A4CA88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6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624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3C189-4302-4B95-A356-209735BB4331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0132C-FB33-4BA1-9E40-323B478DFC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279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542484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Shape 284"/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Shape 284"/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00" cy="417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600" b="1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doc.: IEEE 802.11-18/0916r0</a:t>
            </a:r>
            <a:endParaRPr sz="20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914400" y="663575"/>
            <a:ext cx="103632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3GPP RAN1 status on </a:t>
            </a:r>
            <a:r>
              <a:rPr lang="en-US" sz="2800" dirty="0" smtClean="0"/>
              <a:t>NR-Unlicensed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828800" y="1463675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2018-05-1</a:t>
            </a:r>
            <a:r>
              <a:rPr lang="en-US" sz="2000" b="0" dirty="0" smtClean="0"/>
              <a:t>0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Shape 91"/>
          <p:cNvSpPr/>
          <p:nvPr/>
        </p:nvSpPr>
        <p:spPr>
          <a:xfrm>
            <a:off x="993775" y="1972991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2" name="Shape 92"/>
          <p:cNvGraphicFramePr/>
          <p:nvPr>
            <p:extLst>
              <p:ext uri="{D42A27DB-BD31-4B8C-83A1-F6EECF244321}">
                <p14:modId xmlns:p14="http://schemas.microsoft.com/office/powerpoint/2010/main" val="1652886461"/>
              </p:ext>
            </p:extLst>
          </p:nvPr>
        </p:nvGraphicFramePr>
        <p:xfrm>
          <a:off x="1044400" y="2471150"/>
          <a:ext cx="10826200" cy="2647600"/>
        </p:xfrm>
        <a:graphic>
          <a:graphicData uri="http://schemas.openxmlformats.org/drawingml/2006/table">
            <a:tbl>
              <a:tblPr>
                <a:noFill/>
                <a:tableStyleId>{A1A19DCD-474F-49A0-BD6E-79F9A4CA8838}</a:tableStyleId>
              </a:tblPr>
              <a:tblGrid>
                <a:gridCol w="2163300"/>
                <a:gridCol w="1840650"/>
                <a:gridCol w="2078525"/>
                <a:gridCol w="1314475"/>
                <a:gridCol w="3429250"/>
              </a:tblGrid>
              <a:tr h="1019575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 dirty="0"/>
                        <a:t>Name</a:t>
                      </a:r>
                      <a:endParaRPr sz="2300" b="1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Affiliations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Address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Phone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2300" b="1"/>
                        <a:t>email</a:t>
                      </a:r>
                      <a:endParaRPr sz="2300" b="1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Shubhodeep Adhikari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Broadcom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smtClean="0"/>
                        <a:t>shubhodeep.adhikari@broadcom.com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17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 smtClean="0"/>
                        <a:t>Sindhu</a:t>
                      </a:r>
                      <a:r>
                        <a:rPr lang="en-US" baseline="0" dirty="0" smtClean="0"/>
                        <a:t> Verma</a:t>
                      </a:r>
                      <a:endParaRPr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Broadcom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 </a:t>
                      </a:r>
                      <a:endParaRPr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 smtClean="0"/>
                        <a:t> sindhu.verma@broadcom.com</a:t>
                      </a:r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5535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 </a:t>
                      </a:r>
                      <a:endParaRPr sz="1600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 </a:t>
                      </a:r>
                      <a:endParaRPr sz="16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 </a:t>
                      </a:r>
                      <a:endParaRPr sz="16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 </a:t>
                      </a:r>
                      <a:endParaRPr sz="160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91425" marB="91425">
                    <a:lnL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Indoor sub-7GHz (5)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r>
              <a:rPr lang="en-US" sz="1600" b="0" u="sng" dirty="0" smtClean="0"/>
              <a:t>Modified Option 2 was accepted as the network topology for Indoor sub-7 GHz evaluations in 3GPP RAN1</a:t>
            </a:r>
            <a:r>
              <a:rPr lang="en-US" sz="1600" b="0" dirty="0" smtClean="0"/>
              <a:t>. </a:t>
            </a:r>
            <a:r>
              <a:rPr lang="en-US" sz="1600" b="0" dirty="0" smtClean="0"/>
              <a:t>In view of very divergent RSSI </a:t>
            </a:r>
            <a:r>
              <a:rPr lang="en-US" sz="1600" b="0" dirty="0" err="1" smtClean="0"/>
              <a:t>cdf</a:t>
            </a:r>
            <a:r>
              <a:rPr lang="en-US" sz="1600" b="0" dirty="0" smtClean="0"/>
              <a:t> observations presented by companies in the meeting, we also proposed an effort to calibrate the environment across companies. </a:t>
            </a:r>
            <a:r>
              <a:rPr lang="en-US" sz="1600" b="0" dirty="0" smtClean="0"/>
              <a:t>In an email discussion following the RAN1 #92bis meeting, many companies participated to calibrate their network topology and to finally agree on </a:t>
            </a:r>
            <a:r>
              <a:rPr lang="en-US" sz="1600" b="0" dirty="0" smtClean="0"/>
              <a:t>some of the tuning parameters. </a:t>
            </a:r>
            <a:r>
              <a:rPr lang="en-US" sz="1600" b="0" dirty="0" smtClean="0"/>
              <a:t>The agreed configuration </a:t>
            </a:r>
            <a:r>
              <a:rPr lang="en-US" sz="1600" b="0" dirty="0" smtClean="0"/>
              <a:t>is described in </a:t>
            </a:r>
            <a:r>
              <a:rPr lang="en-US" sz="1600" b="0" dirty="0" smtClean="0"/>
              <a:t>detail </a:t>
            </a:r>
            <a:r>
              <a:rPr lang="en-US" sz="1600" b="0" dirty="0" smtClean="0"/>
              <a:t>in the next slide.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0" y="1295400"/>
            <a:ext cx="5181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(copied from [2]):</a:t>
            </a:r>
          </a:p>
          <a:p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RSSI CDF for </a:t>
            </a:r>
            <a:r>
              <a:rPr lang="en-GB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Option 1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as follows: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links: 20% of links are below -62dBm and 10% are below -72dBm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Interfering links: 70% of links are below -62dBm and 50% are below -72dBm. 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RSSI CDF for </a:t>
            </a:r>
            <a:r>
              <a:rPr lang="en-GB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Option 2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as follows: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links: 23% of links are below -62dBm and 12% are below -72dBm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Interfering links: 70% of links are below -62dBm and 50% are below -72dBm. 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973504"/>
            <a:ext cx="668655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16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Indoor sub-7GHz (6)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91440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r>
              <a:rPr lang="en-US" sz="1600" dirty="0" smtClean="0"/>
              <a:t>Indoor Network Layout for sub 7-GHz evaluations: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120m x 80m rectangle with 2 operators and 3 </a:t>
            </a:r>
            <a:r>
              <a:rPr lang="en-US" sz="1600" b="0" dirty="0" err="1" smtClean="0"/>
              <a:t>gNB</a:t>
            </a:r>
            <a:r>
              <a:rPr lang="en-US" sz="1600" b="0" dirty="0" smtClean="0"/>
              <a:t>/APs per operator.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red dots represent </a:t>
            </a:r>
            <a:r>
              <a:rPr lang="en-US" sz="1600" b="0" dirty="0" err="1" smtClean="0"/>
              <a:t>gNB</a:t>
            </a:r>
            <a:r>
              <a:rPr lang="en-US" sz="1600" b="0" dirty="0" smtClean="0"/>
              <a:t>/APs from one operator and the blue dots represent </a:t>
            </a:r>
            <a:r>
              <a:rPr lang="en-US" sz="1600" b="0" dirty="0" err="1" smtClean="0"/>
              <a:t>gNB</a:t>
            </a:r>
            <a:r>
              <a:rPr lang="en-US" sz="1600" b="0" dirty="0" smtClean="0"/>
              <a:t>/APs from another operator.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a</a:t>
            </a:r>
            <a:r>
              <a:rPr lang="en-US" sz="1600" b="0" dirty="0" smtClean="0"/>
              <a:t> = 20m, b = 40m, c = 20m and d = 40m.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All </a:t>
            </a:r>
            <a:r>
              <a:rPr lang="en-US" sz="1600" b="0" dirty="0" err="1" smtClean="0"/>
              <a:t>gNB</a:t>
            </a:r>
            <a:r>
              <a:rPr lang="en-US" sz="1600" b="0" dirty="0" smtClean="0"/>
              <a:t>/APs occupy the same 20 MHz channel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There are 5 UE/clients per </a:t>
            </a:r>
            <a:r>
              <a:rPr lang="en-US" sz="1600" b="0" dirty="0" err="1" smtClean="0"/>
              <a:t>gNB</a:t>
            </a:r>
            <a:r>
              <a:rPr lang="en-US" sz="1600" b="0" dirty="0" smtClean="0"/>
              <a:t>/AP.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UE/clients for each operator are uniformly distributed over the entire 120m x 80m layout.</a:t>
            </a:r>
          </a:p>
          <a:p>
            <a:pPr marL="228600" indent="0"/>
            <a:endParaRPr lang="en-US" sz="1600" b="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60792"/>
            <a:ext cx="4221843" cy="2230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67200" y="3276600"/>
            <a:ext cx="7772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Bef>
                <a:spcPts val="600"/>
              </a:spcBef>
              <a:buSzPts val="1400"/>
            </a:pPr>
            <a:r>
              <a:rPr lang="en-US" sz="1600" b="1" dirty="0" err="1">
                <a:latin typeface="Times New Roman"/>
                <a:ea typeface="Times New Roman"/>
                <a:cs typeface="Times New Roman"/>
                <a:sym typeface="Times New Roman"/>
              </a:rPr>
              <a:t>Pathloss</a:t>
            </a:r>
            <a:r>
              <a:rPr lang="en-US" sz="1600" b="1" dirty="0">
                <a:latin typeface="Times New Roman"/>
                <a:ea typeface="Times New Roman"/>
                <a:cs typeface="Times New Roman"/>
                <a:sym typeface="Times New Roman"/>
              </a:rPr>
              <a:t> model:</a:t>
            </a:r>
          </a:p>
          <a:p>
            <a:pPr marL="514350" indent="-285750">
              <a:spcBef>
                <a:spcPts val="6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Indoor Hotspot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pathloss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specified in </a:t>
            </a: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[5] 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indent="-285750">
              <a:spcBef>
                <a:spcPts val="6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The LOS/NLOS probability </a:t>
            </a: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based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on the Indoor Mixed Office model specified </a:t>
            </a:r>
            <a:r>
              <a:rPr lang="en-US"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in [4] </a:t>
            </a:r>
            <a:endParaRPr lang="en-US"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14350" indent="-285750">
              <a:spcBef>
                <a:spcPts val="6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pathloss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ballpark matches the 802.11ax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pathloss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model specified in IEEE 802.11-14/0980r5 section 1</a:t>
            </a:r>
          </a:p>
          <a:p>
            <a:pPr marL="514350" indent="-285750">
              <a:spcBef>
                <a:spcPts val="6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MIMO antenna arrays are assumed at the </a:t>
            </a:r>
            <a:r>
              <a:rPr lang="en-US" sz="1600" dirty="0" err="1">
                <a:latin typeface="Times New Roman"/>
                <a:ea typeface="Times New Roman"/>
                <a:cs typeface="Times New Roman"/>
                <a:sym typeface="Times New Roman"/>
              </a:rPr>
              <a:t>gNB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/AP and UE/client:</a:t>
            </a:r>
          </a:p>
          <a:p>
            <a:pPr marL="262890" lvl="8" algn="just">
              <a:buSzPts val="1400"/>
            </a:pPr>
            <a:r>
              <a:rPr lang="en-US" sz="1600" dirty="0">
                <a:sym typeface="Times New Roman"/>
              </a:rPr>
              <a:t> </a:t>
            </a:r>
            <a:r>
              <a:rPr lang="en-US" sz="1600" dirty="0" smtClean="0">
                <a:sym typeface="Times New Roman"/>
              </a:rPr>
              <a:t>       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gNB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/AP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(M, N, P, Mg, Ng)  = (1, 2, 2, 1, 1), dH = dV = 0.5 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</a:p>
          <a:p>
            <a:pPr marL="262890" lvl="7" algn="just">
              <a:buSzPts val="1400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        UE/Client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: </a:t>
            </a:r>
          </a:p>
          <a:p>
            <a:pPr marL="262890" lvl="8" algn="just">
              <a:buSzPts val="1400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             Baseline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Tx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/Rx: (M, N, P, Mg, Ng) = (1, 1, 2, 1, 1),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dH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=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dV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= 0.5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λ</a:t>
            </a:r>
          </a:p>
          <a:p>
            <a:pPr marL="262890" lvl="8" algn="just">
              <a:buSzPts val="1400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             Optional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Tx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/Rx: (M, N, P, Mg, Ng) = (1, 2, 2, 1, 1),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dH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=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dV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 = 0.5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λ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5016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Indoor sub-7GHz (7)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44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r>
              <a:rPr lang="en-US" sz="1600" b="0" dirty="0" smtClean="0"/>
              <a:t>The RSSI distribution of the Indoor topology is as follows (simulated RSSI CDFs provided by 10 companies):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010400" y="1981200"/>
            <a:ext cx="426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Observation: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topology accepted for NR-U Indoor sub 7-GHz evaluations is more representative of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deployed 802.11 networks than the LAA Indoor topology.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Also, the RSSI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cdfs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all the 10 companies are similar which increases the comparability and reliability of simulation results generated by different companies.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0931"/>
            <a:ext cx="5791200" cy="452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108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Outdoor sub-7GHz (1)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228600" y="121920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r>
              <a:rPr lang="en-US" sz="1600" b="0" dirty="0"/>
              <a:t>The </a:t>
            </a:r>
            <a:r>
              <a:rPr lang="en-US" sz="1600" b="0" dirty="0" smtClean="0"/>
              <a:t>Outdoor sub 7 GHz topology is still under discussion. RAN1 has broadly agreed to selecting one of two alternatives. Text in italicized brown  are copied from RAN1 agreements. </a:t>
            </a:r>
            <a:r>
              <a:rPr lang="en-US" sz="1600" b="0" dirty="0"/>
              <a:t>[] imply </a:t>
            </a:r>
            <a:r>
              <a:rPr lang="en-US" sz="1600" b="0" dirty="0" smtClean="0"/>
              <a:t>suggested </a:t>
            </a:r>
            <a:r>
              <a:rPr lang="en-US" sz="1600" b="0" dirty="0"/>
              <a:t>values that haven’t yet been agreed.</a:t>
            </a: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sz="1600" i="1" dirty="0" smtClean="0">
                <a:solidFill>
                  <a:srgbClr val="C00000"/>
                </a:solidFill>
              </a:rPr>
              <a:t>Alt </a:t>
            </a:r>
            <a:r>
              <a:rPr lang="en-GB" sz="1600" i="1" dirty="0">
                <a:solidFill>
                  <a:srgbClr val="C00000"/>
                </a:solidFill>
              </a:rPr>
              <a:t>1: Each operator randomly drop [1 or 2] micro-layer TRPs within each macro cell with minimum </a:t>
            </a:r>
            <a:r>
              <a:rPr lang="en-GB" sz="1600" i="1" dirty="0" smtClean="0">
                <a:solidFill>
                  <a:srgbClr val="C00000"/>
                </a:solidFill>
              </a:rPr>
              <a:t>distance </a:t>
            </a:r>
            <a:r>
              <a:rPr lang="en-GB" sz="1600" i="1" dirty="0">
                <a:solidFill>
                  <a:srgbClr val="C00000"/>
                </a:solidFill>
              </a:rPr>
              <a:t>between </a:t>
            </a:r>
            <a:r>
              <a:rPr lang="en-GB" sz="1600" i="1" dirty="0" err="1">
                <a:solidFill>
                  <a:srgbClr val="C00000"/>
                </a:solidFill>
              </a:rPr>
              <a:t>gNBs</a:t>
            </a:r>
            <a:r>
              <a:rPr lang="en-GB" sz="1600" i="1" dirty="0">
                <a:solidFill>
                  <a:srgbClr val="C00000"/>
                </a:solidFill>
              </a:rPr>
              <a:t> as in NR</a:t>
            </a:r>
            <a:endParaRPr lang="en-US" sz="16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Use NR dense Urban option 1 (</a:t>
            </a:r>
            <a:r>
              <a:rPr lang="en-GB" sz="1400" i="1" dirty="0" err="1">
                <a:solidFill>
                  <a:srgbClr val="C00000"/>
                </a:solidFill>
              </a:rPr>
              <a:t>gNB</a:t>
            </a:r>
            <a:r>
              <a:rPr lang="en-GB" sz="1400" i="1" dirty="0">
                <a:solidFill>
                  <a:srgbClr val="C00000"/>
                </a:solidFill>
              </a:rPr>
              <a:t> dropped at the </a:t>
            </a:r>
            <a:r>
              <a:rPr lang="en-GB" sz="1400" i="1" dirty="0" err="1">
                <a:solidFill>
                  <a:srgbClr val="C00000"/>
                </a:solidFill>
              </a:rPr>
              <a:t>center</a:t>
            </a:r>
            <a:r>
              <a:rPr lang="en-GB" sz="1400" i="1" dirty="0">
                <a:solidFill>
                  <a:srgbClr val="C00000"/>
                </a:solidFill>
              </a:rPr>
              <a:t> of the hot-spot)</a:t>
            </a:r>
            <a:endParaRPr lang="en-US" sz="14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Independent dropping between two operators</a:t>
            </a:r>
            <a:endParaRPr lang="en-US" sz="14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Use the NR current [57.9] meters intra-operator minimum distance</a:t>
            </a:r>
            <a:endParaRPr lang="en-US" sz="14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Use [10] meters as the inter-operator minimum distance</a:t>
            </a:r>
            <a:endParaRPr lang="en-US" sz="14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UE </a:t>
            </a:r>
            <a:r>
              <a:rPr lang="en-GB" sz="1400" i="1" dirty="0" smtClean="0">
                <a:solidFill>
                  <a:srgbClr val="C00000"/>
                </a:solidFill>
              </a:rPr>
              <a:t>randomly </a:t>
            </a:r>
            <a:r>
              <a:rPr lang="en-GB" sz="1400" i="1" dirty="0">
                <a:solidFill>
                  <a:srgbClr val="C00000"/>
                </a:solidFill>
              </a:rPr>
              <a:t>dropped within [28.9] meters within the serving </a:t>
            </a:r>
            <a:r>
              <a:rPr lang="en-GB" sz="1400" i="1" dirty="0" smtClean="0">
                <a:solidFill>
                  <a:srgbClr val="C00000"/>
                </a:solidFill>
              </a:rPr>
              <a:t>cell</a:t>
            </a:r>
          </a:p>
          <a:p>
            <a:pPr marL="228600" lvl="1" indent="0">
              <a:spcBef>
                <a:spcPts val="600"/>
              </a:spcBef>
            </a:pPr>
            <a:r>
              <a:rPr lang="en-US" sz="1600" dirty="0"/>
              <a:t>The schematic of Alternative 1 is as shown below for the case of 3 Micro </a:t>
            </a:r>
            <a:r>
              <a:rPr lang="en-US" sz="1600" dirty="0" smtClean="0"/>
              <a:t>AP/</a:t>
            </a:r>
            <a:r>
              <a:rPr lang="en-US" sz="1600" dirty="0" err="1" smtClean="0"/>
              <a:t>gNBs</a:t>
            </a:r>
            <a:r>
              <a:rPr lang="en-US" sz="1600" dirty="0" smtClean="0"/>
              <a:t> </a:t>
            </a:r>
            <a:r>
              <a:rPr lang="en-US" sz="1600" dirty="0"/>
              <a:t>per Macro </a:t>
            </a:r>
            <a:r>
              <a:rPr lang="en-US" sz="1600" dirty="0" smtClean="0"/>
              <a:t>AP/</a:t>
            </a:r>
            <a:r>
              <a:rPr lang="en-US" sz="1600" dirty="0" err="1"/>
              <a:t>g</a:t>
            </a:r>
            <a:r>
              <a:rPr lang="en-US" sz="1600" dirty="0" err="1" smtClean="0"/>
              <a:t>NB</a:t>
            </a:r>
            <a:r>
              <a:rPr lang="en-US" sz="1600" dirty="0" smtClean="0"/>
              <a:t>. A TRP is a Transmission-Reception Point or a AP/</a:t>
            </a:r>
            <a:r>
              <a:rPr lang="en-US" sz="1600" dirty="0" err="1" smtClean="0"/>
              <a:t>gNB</a:t>
            </a:r>
            <a:r>
              <a:rPr lang="en-US" sz="1600" dirty="0" smtClean="0"/>
              <a:t>. The inter-operator macro </a:t>
            </a:r>
            <a:r>
              <a:rPr lang="en-US" sz="1600" dirty="0" err="1" smtClean="0"/>
              <a:t>gNB</a:t>
            </a:r>
            <a:r>
              <a:rPr lang="en-US" sz="1600" dirty="0" smtClean="0"/>
              <a:t> distance is 200m.</a:t>
            </a:r>
          </a:p>
          <a:p>
            <a:pPr marL="228600" lvl="1" indent="0">
              <a:spcBef>
                <a:spcPts val="600"/>
              </a:spcBef>
            </a:pPr>
            <a:r>
              <a:rPr lang="en-US" sz="1600" dirty="0" smtClean="0"/>
              <a:t>                                                                                                               </a:t>
            </a:r>
            <a:endParaRPr lang="en-US" sz="1600" dirty="0"/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</a:t>
            </a:r>
            <a:endParaRPr lang="en-US" sz="1400" i="1" dirty="0">
              <a:solidFill>
                <a:srgbClr val="C0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91" y="4343400"/>
            <a:ext cx="5087009" cy="2194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hape 131"/>
          <p:cNvSpPr txBox="1">
            <a:spLocks/>
          </p:cNvSpPr>
          <p:nvPr/>
        </p:nvSpPr>
        <p:spPr>
          <a:xfrm>
            <a:off x="6248400" y="4267200"/>
            <a:ext cx="563775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/>
            <a:r>
              <a:rPr lang="en-US" sz="1600" b="0" dirty="0" smtClean="0"/>
              <a:t>Comment: The </a:t>
            </a:r>
            <a:r>
              <a:rPr lang="en-US" sz="1600" b="0" dirty="0"/>
              <a:t>primary argument against Alternative 1 is that </a:t>
            </a:r>
            <a:r>
              <a:rPr lang="en-US" sz="1600" b="0" dirty="0" smtClean="0"/>
              <a:t>in unlicensed micro deployments, such as in Indoor or Outdoor hotspots, rarely are operators able to place AP/BSs at the center of the hotspot. Rather, when a hotspot develops, the operators place AP/BSs in proximity of the hotspot depending on feasibility/restriction of placing such AP/BSs in the location. 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73171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Outdoor sub-7GHz (2)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r>
              <a:rPr lang="en-GB" sz="1600" b="0" dirty="0"/>
              <a:t>Alternative 2 addresses the concerns in Alternative 1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sz="1600" i="1" dirty="0" smtClean="0">
                <a:solidFill>
                  <a:srgbClr val="C00000"/>
                </a:solidFill>
              </a:rPr>
              <a:t>Alt </a:t>
            </a:r>
            <a:r>
              <a:rPr lang="en-GB" sz="1600" i="1" dirty="0">
                <a:solidFill>
                  <a:srgbClr val="C00000"/>
                </a:solidFill>
              </a:rPr>
              <a:t>2: Drop [1 or 2 or 3] hot spots as in NR urban option 1</a:t>
            </a:r>
            <a:endParaRPr lang="en-US" sz="16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</a:rPr>
              <a:t>Within each hot-spot, randomly drop one </a:t>
            </a:r>
            <a:r>
              <a:rPr lang="en-GB" sz="1600" i="1" dirty="0" err="1">
                <a:solidFill>
                  <a:srgbClr val="C00000"/>
                </a:solidFill>
              </a:rPr>
              <a:t>gNB</a:t>
            </a:r>
            <a:r>
              <a:rPr lang="en-GB" sz="1600" i="1" dirty="0">
                <a:solidFill>
                  <a:srgbClr val="C00000"/>
                </a:solidFill>
              </a:rPr>
              <a:t> from each operator within a circle of radius [10] meters </a:t>
            </a:r>
            <a:r>
              <a:rPr lang="en-GB" sz="1600" i="1" dirty="0" err="1">
                <a:solidFill>
                  <a:srgbClr val="C00000"/>
                </a:solidFill>
              </a:rPr>
              <a:t>centered</a:t>
            </a:r>
            <a:r>
              <a:rPr lang="en-GB" sz="1600" i="1" dirty="0">
                <a:solidFill>
                  <a:srgbClr val="C00000"/>
                </a:solidFill>
              </a:rPr>
              <a:t> at the </a:t>
            </a:r>
            <a:r>
              <a:rPr lang="en-GB" sz="1600" i="1" dirty="0" err="1">
                <a:solidFill>
                  <a:srgbClr val="C00000"/>
                </a:solidFill>
              </a:rPr>
              <a:t>center</a:t>
            </a:r>
            <a:r>
              <a:rPr lang="en-GB" sz="1600" i="1" dirty="0">
                <a:solidFill>
                  <a:srgbClr val="C00000"/>
                </a:solidFill>
              </a:rPr>
              <a:t> of the hot-spot </a:t>
            </a:r>
            <a:endParaRPr lang="en-US" sz="1600" i="1" dirty="0">
              <a:solidFill>
                <a:srgbClr val="C00000"/>
              </a:solidFill>
            </a:endParaRPr>
          </a:p>
          <a:p>
            <a:pPr marL="1428750" lvl="2" indent="-285750">
              <a:buFont typeface="Arial" panose="020B0604020202020204" pitchFamily="34" charset="0"/>
              <a:buChar char="•"/>
            </a:pPr>
            <a:r>
              <a:rPr lang="en-GB" sz="1400" i="1" dirty="0">
                <a:solidFill>
                  <a:srgbClr val="C00000"/>
                </a:solidFill>
              </a:rPr>
              <a:t>The minimum inter-</a:t>
            </a:r>
            <a:r>
              <a:rPr lang="en-GB" sz="1400" i="1" dirty="0" err="1">
                <a:solidFill>
                  <a:srgbClr val="C00000"/>
                </a:solidFill>
              </a:rPr>
              <a:t>gNB</a:t>
            </a:r>
            <a:r>
              <a:rPr lang="en-GB" sz="1400" i="1" dirty="0">
                <a:solidFill>
                  <a:srgbClr val="C00000"/>
                </a:solidFill>
              </a:rPr>
              <a:t> distance is [10] meters</a:t>
            </a:r>
            <a:endParaRPr lang="en-US" sz="1400" i="1" dirty="0">
              <a:solidFill>
                <a:srgbClr val="C00000"/>
              </a:solidFill>
            </a:endParaRP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</a:rPr>
              <a:t>Within each hot-spot, drop UE within [28.9] meters from the hot-spot </a:t>
            </a:r>
            <a:r>
              <a:rPr lang="en-GB" sz="1600" i="1" dirty="0" err="1">
                <a:solidFill>
                  <a:srgbClr val="C00000"/>
                </a:solidFill>
              </a:rPr>
              <a:t>center</a:t>
            </a:r>
            <a:endParaRPr lang="en-US" sz="1600" i="1" dirty="0">
              <a:solidFill>
                <a:srgbClr val="C00000"/>
              </a:solidFill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</a:rPr>
              <a:t>Parameters: Use the indoor sub7 table as baseline, with further fine tunes </a:t>
            </a:r>
            <a:r>
              <a:rPr lang="en-GB" sz="1600" i="1" dirty="0" smtClean="0">
                <a:solidFill>
                  <a:srgbClr val="C00000"/>
                </a:solidFill>
              </a:rPr>
              <a:t>possible</a:t>
            </a:r>
          </a:p>
          <a:p>
            <a:pPr marL="228600" lvl="1" indent="0">
              <a:spcBef>
                <a:spcPts val="600"/>
              </a:spcBef>
            </a:pPr>
            <a:r>
              <a:rPr lang="en-US" sz="1600" dirty="0"/>
              <a:t>The schematic of Alternative </a:t>
            </a:r>
            <a:r>
              <a:rPr lang="en-US" sz="1600" dirty="0" smtClean="0"/>
              <a:t>2 </a:t>
            </a:r>
            <a:r>
              <a:rPr lang="en-US" sz="1600" dirty="0"/>
              <a:t>is as shown </a:t>
            </a:r>
            <a:r>
              <a:rPr lang="en-US" sz="1600" dirty="0" smtClean="0"/>
              <a:t>below.</a:t>
            </a:r>
            <a:endParaRPr lang="en-US" sz="160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400" i="1" dirty="0">
              <a:solidFill>
                <a:srgbClr val="C00000"/>
              </a:solidFill>
            </a:endParaRPr>
          </a:p>
          <a:p>
            <a:pPr marL="228600" indent="0"/>
            <a:endParaRPr lang="en-US" sz="1600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5" y="3581400"/>
            <a:ext cx="367989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hape 131"/>
          <p:cNvSpPr txBox="1">
            <a:spLocks/>
          </p:cNvSpPr>
          <p:nvPr/>
        </p:nvSpPr>
        <p:spPr>
          <a:xfrm>
            <a:off x="4572000" y="3604846"/>
            <a:ext cx="6477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/>
            <a:r>
              <a:rPr lang="en-US" sz="1600" b="0" dirty="0" smtClean="0"/>
              <a:t>Comment: In this configuration, the AP/BSs are not at the center of the hotspot. Rather, they are randomly placed in a circle inside the hotspot. The UEs are also randomly placed in a circle of larger radius and concentric with the circle that contains the AP/BSs.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0568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381000" y="762000"/>
            <a:ext cx="10361100" cy="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Next Steps</a:t>
            </a:r>
            <a:endParaRPr dirty="0"/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09600" y="1447800"/>
            <a:ext cx="11353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Presently, among organizations with primary interests in 802.11, only Broadcom is participating on the standardization of NR-U in 3GPP RAN1.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Discussions in RAN1 need to be supported by detailed simulations and analysis. It </a:t>
            </a:r>
            <a:r>
              <a:rPr lang="en-US" sz="1800" b="0" dirty="0" smtClean="0"/>
              <a:t>will be </a:t>
            </a:r>
            <a:r>
              <a:rPr lang="en-US" sz="1800" b="0" dirty="0" smtClean="0"/>
              <a:t>very difficult if there is only one such participating organization that is providing a) simulation results for coexistence between 802.11 and </a:t>
            </a:r>
            <a:r>
              <a:rPr lang="en-US" sz="1800" b="0" dirty="0" smtClean="0"/>
              <a:t>NR-U; </a:t>
            </a:r>
            <a:r>
              <a:rPr lang="en-US" sz="1800" b="0" dirty="0" smtClean="0"/>
              <a:t>b) design proposals for NR-U channel </a:t>
            </a:r>
            <a:r>
              <a:rPr lang="en-US" sz="1800" b="0" dirty="0" smtClean="0"/>
              <a:t>access; c</a:t>
            </a:r>
            <a:r>
              <a:rPr lang="en-US" sz="1800" b="0" dirty="0" smtClean="0"/>
              <a:t>) reviewing simulation results and design proposals from all other participants in </a:t>
            </a:r>
            <a:r>
              <a:rPr lang="en-US" sz="1800" b="0" dirty="0" smtClean="0"/>
              <a:t>RAN1; d)attending the meetings physically and contributing to the dynamic decisions being made. It also increases the risk of adverse decisions being made, there being no redundancy in thinking and participation.</a:t>
            </a:r>
            <a:endParaRPr lang="en-US" sz="1800" b="0" dirty="0" smtClean="0"/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The scope of NR-U is much broader than LAA since NR-U includes many more deployment scenarios (sub 7 GHz, </a:t>
            </a:r>
            <a:r>
              <a:rPr lang="en-US" sz="1800" b="0" dirty="0" err="1" smtClean="0"/>
              <a:t>mmWave</a:t>
            </a:r>
            <a:r>
              <a:rPr lang="en-US" sz="1800" b="0" dirty="0" smtClean="0"/>
              <a:t>, Carrier Aggregation/Dual Connectivity/Standalone). Hence, the expected standardization load is higher.</a:t>
            </a:r>
          </a:p>
          <a:p>
            <a:pPr marL="342900" lvl="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u="sng" dirty="0" smtClean="0"/>
              <a:t>The chances of failure i.e. of not being able to ensure fair coexistence between 802.11 and NR-U are high if Broadcom continues to be the only participant in NR-U standardization.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It </a:t>
            </a:r>
            <a:r>
              <a:rPr lang="en-US" sz="1800" b="0" dirty="0"/>
              <a:t>will be </a:t>
            </a:r>
            <a:r>
              <a:rPr lang="en-US" sz="1800" b="0" dirty="0" smtClean="0"/>
              <a:t>helpful if other participants </a:t>
            </a:r>
            <a:r>
              <a:rPr lang="en-US" sz="1800" b="0" dirty="0"/>
              <a:t>in 802.11 or the 802.11 Coexistence SC </a:t>
            </a:r>
            <a:r>
              <a:rPr lang="en-US" sz="1800" b="0" dirty="0" smtClean="0"/>
              <a:t>provide </a:t>
            </a:r>
            <a:r>
              <a:rPr lang="en-US" sz="1800" b="0" dirty="0"/>
              <a:t>its views on new </a:t>
            </a:r>
            <a:r>
              <a:rPr lang="en-US" sz="1800" b="0" dirty="0" smtClean="0"/>
              <a:t>channel access </a:t>
            </a:r>
            <a:r>
              <a:rPr lang="en-US" sz="1800" b="0" dirty="0"/>
              <a:t>schemes for NR-U to RAN1 along with an analysis of how they ensure higher efficiency and/or better coexistence. The proposals (either individual company proposals or an LS from 802.11) can be submitted to the next RAN1 meeting between 21-25/May. 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</a:t>
            </a: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2018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10361100" cy="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dirty="0"/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09600" y="1295400"/>
            <a:ext cx="110025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>
              <a:spcBef>
                <a:spcPts val="0"/>
              </a:spcBef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</a:t>
            </a:r>
            <a:r>
              <a:rPr lang="en-US" sz="1800" b="0" dirty="0"/>
              <a:t>Chairman’s notes RAN1 </a:t>
            </a:r>
            <a:r>
              <a:rPr lang="en-US" sz="1800" b="0" dirty="0" smtClean="0"/>
              <a:t>92-BIS final, </a:t>
            </a:r>
            <a:r>
              <a:rPr lang="de-DE" sz="1800" b="0" dirty="0"/>
              <a:t>RAN1#92 BIS, 16-20/April in Sanya, China</a:t>
            </a:r>
            <a:endParaRPr sz="18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/>
            <a:r>
              <a:rPr lang="en-US" sz="18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</a:t>
            </a:r>
            <a:r>
              <a:rPr lang="en-US" sz="1800" b="0" dirty="0"/>
              <a:t>] </a:t>
            </a:r>
            <a:r>
              <a:rPr lang="en-US" sz="1800" b="0" dirty="0" smtClean="0"/>
              <a:t>R1-1805555, Discussion </a:t>
            </a:r>
            <a:r>
              <a:rPr lang="en-US" sz="1800" b="0" dirty="0"/>
              <a:t>on network topology for sub-7GHz coexistence evaluations between NR-U and Wi-Fi, Broadcom, </a:t>
            </a:r>
            <a:r>
              <a:rPr lang="en-US" sz="1800" b="0" dirty="0" err="1"/>
              <a:t>CableLabs</a:t>
            </a:r>
            <a:r>
              <a:rPr lang="en-US" sz="1800" b="0" dirty="0"/>
              <a:t>, Charter, Cisco, Comcast, Hewlett Packard </a:t>
            </a:r>
            <a:r>
              <a:rPr lang="en-US" sz="1800" b="0" dirty="0" smtClean="0"/>
              <a:t>Enterprise.</a:t>
            </a:r>
          </a:p>
          <a:p>
            <a:pPr marL="342900" lvl="0" indent="-342900"/>
            <a:r>
              <a:rPr lang="en-US" sz="1800" b="0" dirty="0"/>
              <a:t>[3] </a:t>
            </a:r>
            <a:r>
              <a:rPr lang="en-US" sz="1800" b="0" dirty="0" smtClean="0"/>
              <a:t>RAN1 </a:t>
            </a:r>
            <a:r>
              <a:rPr lang="en-US" sz="1800" b="0" dirty="0"/>
              <a:t>Chairman’s Notes, 3GPP TSG RAN WG1 Meeting #</a:t>
            </a:r>
            <a:r>
              <a:rPr lang="en-US" sz="1800" b="0" dirty="0" smtClean="0"/>
              <a:t>92, </a:t>
            </a:r>
            <a:r>
              <a:rPr lang="en-US" sz="1800" b="0" dirty="0"/>
              <a:t>Athens, Greece, February 26th – March 2nd, </a:t>
            </a:r>
            <a:r>
              <a:rPr lang="en-US" sz="1800" b="0" dirty="0" smtClean="0"/>
              <a:t>2018</a:t>
            </a:r>
          </a:p>
          <a:p>
            <a:pPr marL="342900" lvl="0" indent="-342900"/>
            <a:r>
              <a:rPr lang="en-US" sz="18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</a:t>
            </a:r>
            <a:r>
              <a:rPr lang="en-US" sz="1800" b="0" dirty="0"/>
              <a:t>] </a:t>
            </a:r>
            <a:r>
              <a:rPr lang="en-US" sz="1800" b="0" dirty="0" smtClean="0"/>
              <a:t>“Study </a:t>
            </a:r>
            <a:r>
              <a:rPr lang="en-US" sz="1800" b="0" dirty="0"/>
              <a:t>on channel model for frequencies from 0.5 to 100 GHz”, 3GPP TR 38.901 V14.3.0 (2017-12</a:t>
            </a:r>
            <a:r>
              <a:rPr lang="en-US" sz="1800" b="0" dirty="0" smtClean="0"/>
              <a:t>)</a:t>
            </a:r>
          </a:p>
          <a:p>
            <a:pPr marL="342900" lvl="0" indent="-342900"/>
            <a:r>
              <a:rPr lang="en-US" sz="1800" b="0" dirty="0"/>
              <a:t>[5] </a:t>
            </a:r>
            <a:r>
              <a:rPr lang="en-US" sz="1800" b="0" dirty="0" smtClean="0"/>
              <a:t>“Guidelines </a:t>
            </a:r>
            <a:r>
              <a:rPr lang="en-US" sz="1800" b="0" dirty="0"/>
              <a:t>for evaluation of radio interface technologies for </a:t>
            </a:r>
            <a:r>
              <a:rPr lang="en-US" sz="1800" b="0" dirty="0" smtClean="0"/>
              <a:t>IMT-2020”, </a:t>
            </a:r>
            <a:r>
              <a:rPr lang="en-US" sz="1800" b="0" dirty="0"/>
              <a:t>October 2017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</a:t>
            </a:r>
            <a:r>
              <a:rPr lang="en-US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2018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998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rgbClr val="000000"/>
                </a:solidFill>
              </a:rPr>
              <a:t>This </a:t>
            </a:r>
            <a:r>
              <a:rPr lang="en-US" b="0" dirty="0"/>
              <a:t>presentation</a:t>
            </a:r>
            <a:r>
              <a:rPr lang="en-US" sz="2400" b="0" i="0" u="none" strike="noStrike" cap="none" dirty="0">
                <a:solidFill>
                  <a:srgbClr val="000000"/>
                </a:solidFill>
              </a:rPr>
              <a:t> provides 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updates from the latest 3GPP RAN1 meeting (RAN1#92 BIS, 16-20/April in </a:t>
            </a:r>
            <a:r>
              <a:rPr lang="en-US" sz="2400" b="0" i="0" u="none" strike="noStrike" cap="none" dirty="0" err="1" smtClean="0">
                <a:solidFill>
                  <a:srgbClr val="000000"/>
                </a:solidFill>
              </a:rPr>
              <a:t>Sanya</a:t>
            </a:r>
            <a:r>
              <a:rPr lang="en-US" sz="2400" b="0" i="0" u="none" strike="noStrike" cap="none" dirty="0" smtClean="0">
                <a:solidFill>
                  <a:srgbClr val="000000"/>
                </a:solidFill>
              </a:rPr>
              <a:t>, China) on the standardization of </a:t>
            </a:r>
            <a:r>
              <a:rPr lang="en-US" b="0" dirty="0" smtClean="0"/>
              <a:t>NR-Unlicensed with a focus on fair coexistence with 802.11. </a:t>
            </a:r>
            <a:endParaRPr sz="2400" b="0" i="0" u="none" strike="noStrike" cap="none" dirty="0">
              <a:solidFill>
                <a:srgbClr val="000000"/>
              </a:solidFill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Outline</a:t>
            </a:r>
            <a:endParaRPr sz="240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24425" y="1093213"/>
            <a:ext cx="10361100" cy="50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presentation discusses the following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topics on 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NR-Unlicensed </a:t>
            </a:r>
            <a:r>
              <a:rPr lang="en-US" sz="1800" b="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(NRU</a:t>
            </a: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):</a:t>
            </a:r>
            <a:endParaRPr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LBT features to considered for NR-U</a:t>
            </a:r>
          </a:p>
          <a:p>
            <a:pPr marL="469900" indent="-342900">
              <a:spcBef>
                <a:spcPts val="0"/>
              </a:spcBef>
              <a:buClr>
                <a:schemeClr val="dk1"/>
              </a:buClr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Simulation configuration for Indoor sub-7GHz </a:t>
            </a:r>
            <a:endParaRPr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Simulation configuration for Outdoor sub-7GHz</a:t>
            </a:r>
            <a:endParaRPr sz="1800" b="0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indent="-342900">
              <a:spcBef>
                <a:spcPts val="0"/>
              </a:spcBef>
              <a:buSzPts val="1600"/>
              <a:buFont typeface="+mj-lt"/>
              <a:buAutoNum type="arabicPeriod"/>
            </a:pPr>
            <a:r>
              <a:rPr lang="en-US" sz="1800" b="0" dirty="0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Next Steps</a:t>
            </a:r>
          </a:p>
          <a:p>
            <a:pPr marL="584200" lvl="1" indent="0" algn="l" rtl="0">
              <a:spcBef>
                <a:spcPts val="0"/>
              </a:spcBef>
              <a:spcAft>
                <a:spcPts val="0"/>
              </a:spcAft>
              <a:buSzPts val="1600"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6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Shape 11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NR-Unlicensed: Features to be considered (1)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118110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lvl="0"/>
            <a:r>
              <a:rPr lang="en-US" sz="1600" b="0" dirty="0" smtClean="0"/>
              <a:t>The following agreements in NR-U are relevant for 802.11 and for fair coexistence between 802.11 and NR-U. They are copied below from [1]: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>
                <a:solidFill>
                  <a:srgbClr val="C00000"/>
                </a:solidFill>
              </a:rPr>
              <a:t>Study possible enhancements for HARQ operation 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 smtClean="0">
                <a:solidFill>
                  <a:srgbClr val="C00000"/>
                </a:solidFill>
              </a:rPr>
              <a:t>Baseline </a:t>
            </a:r>
            <a:r>
              <a:rPr lang="en-US" sz="1600" b="0" i="1" dirty="0">
                <a:solidFill>
                  <a:srgbClr val="C00000"/>
                </a:solidFill>
              </a:rPr>
              <a:t>for study: If absence of Wi-Fi cannot be guaranteed (e.g. by regulation) </a:t>
            </a:r>
            <a:r>
              <a:rPr lang="en-US" sz="1600" b="0" i="1" dirty="0" smtClean="0">
                <a:solidFill>
                  <a:srgbClr val="C00000"/>
                </a:solidFill>
              </a:rPr>
              <a:t>in </a:t>
            </a:r>
            <a:r>
              <a:rPr lang="en-US" sz="1600" b="0" i="1" dirty="0">
                <a:solidFill>
                  <a:srgbClr val="C00000"/>
                </a:solidFill>
              </a:rPr>
              <a:t>the band (sub-7 GHz) where NR-U is operating, the NR-U operating bandwidth is an integer </a:t>
            </a:r>
            <a:r>
              <a:rPr lang="en-US" sz="1600" b="0" i="1" dirty="0" smtClean="0">
                <a:solidFill>
                  <a:srgbClr val="C00000"/>
                </a:solidFill>
              </a:rPr>
              <a:t>multiple </a:t>
            </a:r>
            <a:r>
              <a:rPr lang="en-US" sz="1600" b="0" i="1" dirty="0">
                <a:solidFill>
                  <a:srgbClr val="C00000"/>
                </a:solidFill>
              </a:rPr>
              <a:t>of 20MHz 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>
                <a:solidFill>
                  <a:srgbClr val="C00000"/>
                </a:solidFill>
              </a:rPr>
              <a:t>At least for band where absence of Wi-Fi cannot be guaranteed (e.g. by regulation), LBT can be performed in units of 20 </a:t>
            </a:r>
            <a:r>
              <a:rPr lang="en-US" sz="1600" b="0" i="1" dirty="0" err="1">
                <a:solidFill>
                  <a:srgbClr val="C00000"/>
                </a:solidFill>
              </a:rPr>
              <a:t>MHz.</a:t>
            </a:r>
            <a:r>
              <a:rPr lang="en-US" sz="1600" b="0" i="1" dirty="0">
                <a:solidFill>
                  <a:srgbClr val="C00000"/>
                </a:solidFill>
              </a:rPr>
              <a:t>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C00000"/>
                </a:solidFill>
              </a:rPr>
              <a:t>FFS: details on how to perform LBT for as single carrier with bandwidth greater than 20 MHz, i.e., integer multiples of 20 </a:t>
            </a:r>
            <a:r>
              <a:rPr lang="en-US" sz="1600" i="1" dirty="0" err="1">
                <a:solidFill>
                  <a:srgbClr val="C00000"/>
                </a:solidFill>
              </a:rPr>
              <a:t>MHz.</a:t>
            </a:r>
            <a:endParaRPr lang="en-US" sz="1600" i="1" dirty="0">
              <a:solidFill>
                <a:srgbClr val="C00000"/>
              </a:solidFill>
            </a:endParaRP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>
                <a:solidFill>
                  <a:srgbClr val="C00000"/>
                </a:solidFill>
              </a:rPr>
              <a:t>Study whether or not the following techniques enhance performance beyond the baseline LBT mechanisms</a:t>
            </a:r>
          </a:p>
          <a:p>
            <a:pPr marL="1028700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C00000"/>
                </a:solidFill>
              </a:rPr>
              <a:t>Techniques to cope with directional antennas/transmissions</a:t>
            </a:r>
          </a:p>
          <a:p>
            <a:pPr marL="1028700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C00000"/>
                </a:solidFill>
              </a:rPr>
              <a:t>Receiver assisted LBT : RTS/CTS type mechanism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C00000"/>
                </a:solidFill>
              </a:rPr>
              <a:t>On-demand receiver assisted LBT: For example receiver assisted LBT enabled only when needed </a:t>
            </a:r>
          </a:p>
          <a:p>
            <a:pPr marL="1028700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C00000"/>
                </a:solidFill>
              </a:rPr>
              <a:t>Techniques to enhance spatial reuse </a:t>
            </a:r>
          </a:p>
          <a:p>
            <a:pPr marL="1028700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C00000"/>
                </a:solidFill>
              </a:rPr>
              <a:t>Preamble detection</a:t>
            </a:r>
          </a:p>
          <a:p>
            <a:pPr marL="1028700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C00000"/>
                </a:solidFill>
              </a:rPr>
              <a:t>Enhancements to baseline LBT mechanisms above 7 GHz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>
                <a:solidFill>
                  <a:srgbClr val="C00000"/>
                </a:solidFill>
              </a:rPr>
              <a:t>Note: LTE-LAA LBT mechanism are assumed as baseline for evaluations for 5GHz. 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i="1" dirty="0">
                <a:solidFill>
                  <a:srgbClr val="C00000"/>
                </a:solidFill>
              </a:rPr>
              <a:t>Note: Other aspects are not precluded from being included</a:t>
            </a:r>
          </a:p>
          <a:p>
            <a:pPr lvl="0"/>
            <a:endParaRPr lang="en-US" sz="1600" b="0" dirty="0" smtClean="0"/>
          </a:p>
          <a:p>
            <a:pPr lvl="0"/>
            <a:endParaRPr lang="en-US" sz="16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NR-Unlicensed: Features to be considered (2)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557725" y="990600"/>
            <a:ext cx="115194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lvl="0"/>
            <a:r>
              <a:rPr lang="en-US" sz="1600" b="0" dirty="0" smtClean="0"/>
              <a:t>Notes (on the agreements in the previous page):</a:t>
            </a:r>
          </a:p>
          <a:p>
            <a:pPr marL="571500" lvl="0" indent="-342900">
              <a:buFont typeface="+mj-lt"/>
              <a:buAutoNum type="arabicPeriod"/>
            </a:pPr>
            <a:r>
              <a:rPr lang="en-US" sz="1600" b="0" dirty="0" smtClean="0"/>
              <a:t>The following clauses were put in order to ensure fair coexistence with 802.11: </a:t>
            </a:r>
            <a:r>
              <a:rPr lang="en-US" sz="1600" b="0" i="1" dirty="0" smtClean="0"/>
              <a:t>In the presence of 802.11 a) NR-U LBT will be performed in units of 20 MHz and b) NR-U operating bandwidth will be an integer multiple of 20 </a:t>
            </a:r>
            <a:r>
              <a:rPr lang="en-US" sz="1600" b="0" i="1" dirty="0" err="1" smtClean="0"/>
              <a:t>MHz</a:t>
            </a:r>
            <a:r>
              <a:rPr lang="en-US" sz="1600" b="0" dirty="0" err="1" smtClean="0"/>
              <a:t>.</a:t>
            </a:r>
            <a:endParaRPr lang="en-US" sz="1600" b="0" dirty="0" smtClean="0"/>
          </a:p>
          <a:p>
            <a:pPr marL="571500" lvl="0" indent="-342900">
              <a:buFont typeface="+mj-lt"/>
              <a:buAutoNum type="arabicPeriod"/>
            </a:pPr>
            <a:r>
              <a:rPr lang="en-US" sz="1600" b="0" dirty="0"/>
              <a:t>N</a:t>
            </a:r>
            <a:r>
              <a:rPr lang="en-US" sz="1600" b="0" dirty="0" smtClean="0"/>
              <a:t>ew channel access mechanisms can be proposed for NR-U as stated the agreements. </a:t>
            </a:r>
          </a:p>
          <a:p>
            <a:pPr marL="571500" indent="-342900">
              <a:buFont typeface="+mj-lt"/>
              <a:buAutoNum type="arabicPeriod"/>
            </a:pPr>
            <a:r>
              <a:rPr lang="en-US" sz="1600" b="0" u="sng" dirty="0" smtClean="0"/>
              <a:t>It </a:t>
            </a:r>
            <a:r>
              <a:rPr lang="en-US" sz="1600" b="0" u="sng" dirty="0"/>
              <a:t>will be </a:t>
            </a:r>
            <a:r>
              <a:rPr lang="en-US" sz="1600" b="0" u="sng" dirty="0" smtClean="0"/>
              <a:t>helpful </a:t>
            </a:r>
            <a:r>
              <a:rPr lang="en-US" sz="1600" b="0" u="sng" dirty="0"/>
              <a:t>for fair coexistence between 802.11 and NR-U if participants in 802.11 or the 802.11 Coexistence SC provides its views on new LBT schemes for NR-U to RAN1 along with an analysis of how they ensure </a:t>
            </a:r>
            <a:r>
              <a:rPr lang="en-US" sz="1600" b="0" u="sng" dirty="0" smtClean="0"/>
              <a:t>higher </a:t>
            </a:r>
            <a:r>
              <a:rPr lang="en-US" sz="1600" b="0" u="sng" dirty="0"/>
              <a:t>efficiency and/or better coexistence. </a:t>
            </a:r>
            <a:r>
              <a:rPr lang="en-US" sz="1600" b="0" dirty="0" smtClean="0"/>
              <a:t>The proposals (either individual company proposals or an LS from 802.11) can be submitted to the next RAN1 meeting between 21-25/May. </a:t>
            </a:r>
          </a:p>
        </p:txBody>
      </p:sp>
    </p:spTree>
    <p:extLst>
      <p:ext uri="{BB962C8B-B14F-4D97-AF65-F5344CB8AC3E}">
        <p14:creationId xmlns:p14="http://schemas.microsoft.com/office/powerpoint/2010/main" val="41402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sub-7GHz  (1)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simulation configuration for sub-7 GHz will be used to study the performance of the different features proposed for NR-U as well as the coexistence between 802.11ac and NR-U. </a:t>
            </a:r>
            <a:endParaRPr lang="en-US" sz="1600" b="0" dirty="0" smtClean="0"/>
          </a:p>
          <a:p>
            <a:pPr marL="5143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It is also possible that the same configuration may be used to study the coexistence between 802.11ax and NR-U. </a:t>
            </a:r>
          </a:p>
          <a:p>
            <a:pPr marL="5143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Given this, it is very important that the simulation configuration mirrors typical deployments of Indoor and Outdoor 802.11 networks.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The RSSI CDF of the serving and interfering links of a network </a:t>
            </a:r>
            <a:r>
              <a:rPr lang="en-US" sz="1600" b="0" dirty="0" smtClean="0"/>
              <a:t>are </a:t>
            </a:r>
            <a:r>
              <a:rPr lang="en-US" sz="1600" b="0" dirty="0"/>
              <a:t>an important metric to </a:t>
            </a:r>
            <a:r>
              <a:rPr lang="en-US" sz="1600" b="0" dirty="0" smtClean="0"/>
              <a:t>characterize and compare </a:t>
            </a:r>
            <a:r>
              <a:rPr lang="en-US" sz="1600" b="0" dirty="0"/>
              <a:t>network topologies. </a:t>
            </a:r>
            <a:endParaRPr lang="en-US" sz="1600" b="0" dirty="0" smtClean="0"/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</a:t>
            </a:r>
            <a:r>
              <a:rPr lang="en-US" sz="1600" b="0" dirty="0"/>
              <a:t>RSSI CDF of the serving links characterize the distribution of the active data bearing links in the network. </a:t>
            </a:r>
            <a:endParaRPr lang="en-US" sz="1600" b="0" dirty="0" smtClean="0"/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</a:t>
            </a:r>
            <a:r>
              <a:rPr lang="en-US" sz="1600" b="0" dirty="0"/>
              <a:t>RSSI CDF of the interfering links characterize the distribution of the interferers which would be the nodes that </a:t>
            </a:r>
            <a:r>
              <a:rPr lang="en-US" sz="1600" b="0" dirty="0" smtClean="0"/>
              <a:t>perform LBT.</a:t>
            </a: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802.11 network </a:t>
            </a:r>
            <a:r>
              <a:rPr lang="en-US" sz="1600" b="0" dirty="0"/>
              <a:t>data collected by Cisco, </a:t>
            </a:r>
            <a:r>
              <a:rPr lang="en-US" sz="1600" b="0" dirty="0" err="1"/>
              <a:t>Boingo</a:t>
            </a:r>
            <a:r>
              <a:rPr lang="en-US" sz="1600" b="0" dirty="0"/>
              <a:t> Wireless and HPE show that </a:t>
            </a:r>
            <a:r>
              <a:rPr lang="en-US" sz="1600" b="0" dirty="0" smtClean="0"/>
              <a:t>a significant % of serving links have RSSI below -72dBm.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802.11 network data </a:t>
            </a:r>
            <a:r>
              <a:rPr lang="en-US" sz="1600" b="0" dirty="0"/>
              <a:t>collected by </a:t>
            </a:r>
            <a:r>
              <a:rPr lang="en-US" sz="1600" b="0" dirty="0" err="1"/>
              <a:t>CableLabs</a:t>
            </a:r>
            <a:r>
              <a:rPr lang="en-US" sz="1600" b="0" dirty="0"/>
              <a:t> </a:t>
            </a:r>
            <a:r>
              <a:rPr lang="en-US" sz="1600" b="0" dirty="0" smtClean="0"/>
              <a:t>show that if the CDF over both serving and non-serving links are considered, a majority of such links are below -72dBm.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The data has been presented to 3GPP RAN1 in R1-1805555 [2].</a:t>
            </a:r>
            <a:endParaRPr lang="en-US" sz="16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sub-7GHz (2)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In contrast, in the LAA simulation methodology, &lt; 1% of all links in the Indoor configuration and &lt; 7% of all links in the Outdoor configuration had RSSI below -72dBm.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marL="3886200" lvl="8" indent="0"/>
            <a:endParaRPr lang="en-US" dirty="0" smtClean="0"/>
          </a:p>
          <a:p>
            <a:pPr marL="3886200" lvl="8" indent="0"/>
            <a:endParaRPr lang="en-US" sz="1200" dirty="0"/>
          </a:p>
          <a:p>
            <a:pPr marL="3886200" lvl="8" indent="0"/>
            <a:endParaRPr lang="en-US" sz="1200" dirty="0" smtClean="0"/>
          </a:p>
          <a:p>
            <a:pPr marL="1600200" lvl="3" indent="0"/>
            <a:r>
              <a:rPr lang="en-US" sz="1400" dirty="0" smtClean="0"/>
              <a:t>RSSI CDF of LAA Indoor Topology                                                                     RSSI CDF of LAA Outdoor Topology</a:t>
            </a:r>
            <a:endParaRPr lang="en-US" sz="14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Given the above, it was very important to ensure that the NR-U simulation configuration, especially for sub 7 GHz (since this is the band were most 802.11 technologies are deployed) reflect realistic 802.11 networks.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4876800" cy="283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912" y="1676400"/>
            <a:ext cx="4846543" cy="281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307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Indoor sub-7GHz (3)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r>
              <a:rPr lang="en-US" sz="1600" b="0" dirty="0" smtClean="0"/>
              <a:t>It was agreed in the previous RAN1 meeting (RAN1#92, 26/Feb – 02/Mar in Greece) that the NR-U Indoor simulation topology will be down selected from one of the following [3]: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Option </a:t>
            </a:r>
            <a:r>
              <a:rPr lang="en-US" sz="1600" b="0" dirty="0" smtClean="0"/>
              <a:t>1:  It consists </a:t>
            </a:r>
            <a:r>
              <a:rPr lang="en-US" sz="1600" b="0" dirty="0"/>
              <a:t>of one floor of a 120 m × 50 m building. The building contains 12 Base Stations (BSs), 6 each on two parallel rows as shown in the diagram </a:t>
            </a:r>
            <a:r>
              <a:rPr lang="en-US" sz="1600" b="0" dirty="0" smtClean="0"/>
              <a:t>below.</a:t>
            </a:r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r>
              <a:rPr lang="en-US" sz="1600" b="0" dirty="0" smtClean="0"/>
              <a:t> </a:t>
            </a:r>
            <a:endParaRPr lang="en-US" sz="1600" b="0" dirty="0"/>
          </a:p>
          <a:p>
            <a:pPr marL="228600" indent="0"/>
            <a:r>
              <a:rPr lang="en-US" sz="1600" b="0" dirty="0"/>
              <a:t> </a:t>
            </a:r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Option </a:t>
            </a:r>
            <a:r>
              <a:rPr lang="en-US" sz="1600" b="0" dirty="0"/>
              <a:t>2 is created by halving the density of BSs, so that there are 3 BSs on each of the two parallel rows</a:t>
            </a:r>
            <a:r>
              <a:rPr lang="en-US" sz="1600" b="0" dirty="0" smtClean="0"/>
              <a:t>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Option 3 is the IEEE 802.11ax enterprise scenario which is extremely congested</a:t>
            </a:r>
            <a:endParaRPr lang="en-US" sz="1600" b="0" dirty="0"/>
          </a:p>
          <a:p>
            <a:pPr marL="228600" indent="0"/>
            <a:endParaRPr lang="en-US" sz="1600" b="0" dirty="0"/>
          </a:p>
          <a:p>
            <a:pPr marL="228600" indent="0"/>
            <a:r>
              <a:rPr lang="en-US" sz="1600" b="0" dirty="0" smtClean="0"/>
              <a:t>In R1-1805555 </a:t>
            </a:r>
            <a:r>
              <a:rPr lang="en-US" sz="1600" b="0" dirty="0" smtClean="0"/>
              <a:t>[2], </a:t>
            </a:r>
            <a:r>
              <a:rPr lang="en-US" sz="1600" b="0" dirty="0" smtClean="0"/>
              <a:t>we estimated the </a:t>
            </a:r>
            <a:r>
              <a:rPr lang="en-US" sz="1600" b="0" dirty="0" smtClean="0"/>
              <a:t>RSSI CDFs of both Option 1 and Option 2 </a:t>
            </a:r>
            <a:r>
              <a:rPr lang="en-US" sz="1600" b="0" dirty="0" smtClean="0"/>
              <a:t>and argued </a:t>
            </a:r>
            <a:r>
              <a:rPr lang="en-US" sz="1600" b="0" dirty="0" smtClean="0"/>
              <a:t>that both the topologies had very high RSSI CDFs and were hence not representative of typical deployed 802.11 networks.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0584"/>
            <a:ext cx="3676932" cy="1775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41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0" y="457200"/>
            <a:ext cx="112755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400" dirty="0" smtClean="0"/>
              <a:t>NR-U simulation </a:t>
            </a:r>
            <a:r>
              <a:rPr lang="en-US" sz="2400" dirty="0"/>
              <a:t>configuration for </a:t>
            </a:r>
            <a:r>
              <a:rPr lang="en-US" sz="2400" dirty="0" smtClean="0"/>
              <a:t>Indoor sub-7GHz (4)</a:t>
            </a: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9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 </a:t>
            </a:r>
            <a:r>
              <a:rPr lang="en-US" sz="1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2018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75575" y="1031950"/>
            <a:ext cx="11901600" cy="52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endParaRPr lang="en-US" sz="1600" b="0" dirty="0" smtClean="0"/>
          </a:p>
          <a:p>
            <a:pPr marL="228600" indent="0"/>
            <a:endParaRPr lang="en-US" sz="1600" b="0" dirty="0"/>
          </a:p>
          <a:p>
            <a:pPr marL="228600" indent="0"/>
            <a:r>
              <a:rPr lang="en-US" sz="1600" b="0" dirty="0" smtClean="0"/>
              <a:t>Hence, we proposed </a:t>
            </a:r>
            <a:r>
              <a:rPr lang="en-US" sz="1600" b="0" dirty="0" smtClean="0"/>
              <a:t>in [2] that the network topology be modified in the following manner:</a:t>
            </a:r>
          </a:p>
          <a:p>
            <a:pPr marL="571500" indent="-342900">
              <a:buFont typeface="+mj-lt"/>
              <a:buAutoNum type="arabicPeriod"/>
            </a:pPr>
            <a:r>
              <a:rPr lang="en-US" sz="1600" b="0" i="1" dirty="0" smtClean="0">
                <a:solidFill>
                  <a:srgbClr val="C00000"/>
                </a:solidFill>
              </a:rPr>
              <a:t>Change </a:t>
            </a:r>
            <a:r>
              <a:rPr lang="en-US" sz="1600" b="0" i="1" dirty="0">
                <a:solidFill>
                  <a:srgbClr val="C00000"/>
                </a:solidFill>
              </a:rPr>
              <a:t>the LOS probability model from Indoor Open office to Indoor Mixed Office </a:t>
            </a:r>
            <a:r>
              <a:rPr lang="en-US" sz="1600" b="0" i="1" dirty="0" smtClean="0">
                <a:solidFill>
                  <a:srgbClr val="C00000"/>
                </a:solidFill>
              </a:rPr>
              <a:t>([4] </a:t>
            </a:r>
            <a:r>
              <a:rPr lang="en-US" sz="1600" b="0" i="1" dirty="0">
                <a:solidFill>
                  <a:srgbClr val="C00000"/>
                </a:solidFill>
              </a:rPr>
              <a:t>Table 7.4.2-1)</a:t>
            </a:r>
          </a:p>
          <a:p>
            <a:pPr marL="571500" indent="-342900">
              <a:buFont typeface="+mj-lt"/>
              <a:buAutoNum type="arabicPeriod"/>
            </a:pPr>
            <a:r>
              <a:rPr lang="en-US" sz="1600" b="0" i="1" dirty="0" smtClean="0">
                <a:solidFill>
                  <a:srgbClr val="C00000"/>
                </a:solidFill>
              </a:rPr>
              <a:t>Distribute </a:t>
            </a:r>
            <a:r>
              <a:rPr lang="en-US" sz="1600" b="0" i="1" dirty="0">
                <a:solidFill>
                  <a:srgbClr val="C00000"/>
                </a:solidFill>
              </a:rPr>
              <a:t>users of a BS over twice the area i.e. across the full Indoor width of 50m instead of 25m as earlier</a:t>
            </a:r>
            <a:r>
              <a:rPr lang="en-US" sz="1600" b="0" i="1" dirty="0" smtClean="0">
                <a:solidFill>
                  <a:srgbClr val="C00000"/>
                </a:solidFill>
              </a:rPr>
              <a:t>.</a:t>
            </a:r>
          </a:p>
          <a:p>
            <a:pPr marL="228600" indent="0"/>
            <a:r>
              <a:rPr lang="en-US" sz="1600" b="0" dirty="0" smtClean="0">
                <a:solidFill>
                  <a:schemeClr val="tx1"/>
                </a:solidFill>
              </a:rPr>
              <a:t>The above changes lower the RSSI CDF (shown in the next slide) to what is more representative of 802.11 networks.</a:t>
            </a:r>
            <a:endParaRPr lang="en-US" sz="1600" b="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7143750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162800" y="1295400"/>
            <a:ext cx="5181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(copied from [2]):</a:t>
            </a:r>
          </a:p>
          <a:p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RSSI CDF for Option 1 </a:t>
            </a:r>
            <a:r>
              <a:rPr lang="en-GB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follows: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links: 2% of links are below -62dBm and 0% are below -72dBm.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Interfering links: 35% of links are below -62dBm and 23% are below -72dBm. 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RSSI CDF for Option 2 </a:t>
            </a:r>
            <a:r>
              <a:rPr lang="en-GB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follows: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links: 4% of links are below -62dBm and 1% are below -72dBm.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Interfering links: 38% of links are below -62dBm and 25% are below -72dBm. </a:t>
            </a:r>
            <a:endParaRPr lang="en-US" sz="16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2544</Words>
  <Application>Microsoft Office PowerPoint</Application>
  <PresentationFormat>Custom</PresentationFormat>
  <Paragraphs>250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3GPP RAN1 status on NR-Unlicensed</vt:lpstr>
      <vt:lpstr>Abstract</vt:lpstr>
      <vt:lpstr>Outline</vt:lpstr>
      <vt:lpstr>NR-Unlicensed: Features to be considered (1)</vt:lpstr>
      <vt:lpstr>NR-Unlicensed: Features to be considered (2)</vt:lpstr>
      <vt:lpstr>NR-U simulation configuration for sub-7GHz  (1)</vt:lpstr>
      <vt:lpstr>NR-U simulation configuration for sub-7GHz (2)</vt:lpstr>
      <vt:lpstr>NR-U simulation configuration for Indoor sub-7GHz (3)</vt:lpstr>
      <vt:lpstr>NR-U simulation configuration for Indoor sub-7GHz (4)</vt:lpstr>
      <vt:lpstr>NR-U simulation configuration for Indoor sub-7GHz (5)</vt:lpstr>
      <vt:lpstr>NR-U simulation configuration for Indoor sub-7GHz (6)</vt:lpstr>
      <vt:lpstr>NR-U simulation configuration for Indoor sub-7GHz (7)</vt:lpstr>
      <vt:lpstr>NR-U simulation configuration for Outdoor sub-7GHz (1)</vt:lpstr>
      <vt:lpstr>NR-U simulation configuration for Outdoor sub-7GHz (2)</vt:lpstr>
      <vt:lpstr>Next Steps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RAN1 status on LAA and NR-Unlicensed</dc:title>
  <dc:creator>Shubhodeep Adhikari</dc:creator>
  <cp:lastModifiedBy>Sindhu Verma</cp:lastModifiedBy>
  <cp:revision>75</cp:revision>
  <dcterms:modified xsi:type="dcterms:W3CDTF">2018-05-10T04:15:50Z</dcterms:modified>
</cp:coreProperties>
</file>