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sldIdLst>
    <p:sldId id="256" r:id="rId2"/>
    <p:sldId id="257" r:id="rId3"/>
    <p:sldId id="258" r:id="rId4"/>
    <p:sldId id="304" r:id="rId5"/>
    <p:sldId id="315" r:id="rId6"/>
    <p:sldId id="305" r:id="rId7"/>
    <p:sldId id="306" r:id="rId8"/>
    <p:sldId id="316" r:id="rId9"/>
    <p:sldId id="307" r:id="rId10"/>
    <p:sldId id="310" r:id="rId11"/>
    <p:sldId id="317" r:id="rId12"/>
    <p:sldId id="311" r:id="rId13"/>
    <p:sldId id="312" r:id="rId14"/>
    <p:sldId id="313" r:id="rId15"/>
    <p:sldId id="308" r:id="rId16"/>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p:scale>
          <a:sx n="75" d="100"/>
          <a:sy n="75" d="100"/>
        </p:scale>
        <p:origin x="-284" y="240"/>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18/0915r0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2018-05-</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May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197"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in this section</a:t>
            </a:r>
            <a:r>
              <a:rPr lang="en-US" sz="1800" dirty="0">
                <a:solidFill>
                  <a:schemeClr val="dk1"/>
                </a:solidFill>
                <a:sym typeface="Times New Roman"/>
              </a:rPr>
              <a:t> </a:t>
            </a:r>
            <a:r>
              <a:rPr lang="en-US" sz="1800" dirty="0">
                <a:solidFill>
                  <a:schemeClr val="dk1"/>
                </a:solidFill>
                <a:sym typeface="Times New Roman"/>
              </a:rPr>
              <a:t>show the </a:t>
            </a:r>
            <a:r>
              <a:rPr lang="en-US" sz="1800" dirty="0" smtClean="0">
                <a:solidFill>
                  <a:schemeClr val="dk1"/>
                </a:solidFill>
                <a:sym typeface="Times New Roman"/>
              </a:rPr>
              <a:t>potential </a:t>
            </a:r>
            <a:r>
              <a:rPr lang="en-US" sz="1800" dirty="0">
                <a:solidFill>
                  <a:schemeClr val="dk1"/>
                </a:solidFill>
                <a:sym typeface="Times New Roman"/>
              </a:rPr>
              <a:t>DL spectral efficiency of 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simulator (the definition of a time snapshot is </a:t>
            </a:r>
            <a:r>
              <a:rPr lang="en-US" sz="1800" dirty="0" smtClean="0">
                <a:solidFill>
                  <a:schemeClr val="dk1"/>
                </a:solidFill>
                <a:sym typeface="Times New Roman"/>
              </a:rPr>
              <a:t>provided </a:t>
            </a:r>
            <a:r>
              <a:rPr lang="en-US" sz="1800" dirty="0">
                <a:solidFill>
                  <a:schemeClr val="dk1"/>
                </a:solidFill>
                <a:sym typeface="Times New Roman"/>
              </a:rPr>
              <a:t>in the previous slide).</a:t>
            </a: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that SU-MIMO is the only available option</a:t>
            </a:r>
            <a:r>
              <a:rPr lang="en-US" sz="1800" dirty="0" smtClean="0">
                <a:solidFill>
                  <a:schemeClr val="dk1"/>
                </a:solidFill>
                <a:sym typeface="Times New Roman"/>
              </a:rPr>
              <a:t>. The spectral efficiency is calculated as the maximum of the spectral efficiencies for each number of possible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2-factor MU-MIMO is the only available option</a:t>
            </a:r>
            <a:r>
              <a:rPr lang="en-US" sz="1800" dirty="0" smtClean="0">
                <a:solidFill>
                  <a:schemeClr val="dk1"/>
                </a:solidFill>
                <a:sym typeface="Times New Roman"/>
              </a:rPr>
              <a:t>.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a:t>
            </a:r>
            <a:r>
              <a:rPr lang="en-US" sz="1800" dirty="0">
                <a:solidFill>
                  <a:schemeClr val="dk1"/>
                </a:solidFill>
                <a:sym typeface="Times New Roman"/>
              </a:rPr>
              <a:t>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a:t>
            </a:r>
            <a:r>
              <a:rPr lang="en-US" sz="1800" dirty="0">
                <a:solidFill>
                  <a:schemeClr val="dk1"/>
                </a:solidFill>
                <a:sym typeface="Times New Roman"/>
              </a:rPr>
              <a:t>to either fully SU-MIMO or fully 2-factor MU-MIMO and hence does not consider the gain possible by dynamically allocating a </a:t>
            </a:r>
            <a:r>
              <a:rPr lang="en-US" sz="1800" dirty="0">
                <a:solidFill>
                  <a:schemeClr val="dk1"/>
                </a:solidFill>
                <a:sym typeface="Times New Roman"/>
              </a:rPr>
              <a:t>user to </a:t>
            </a:r>
            <a:r>
              <a:rPr lang="en-US" sz="1800" dirty="0">
                <a:solidFill>
                  <a:schemeClr val="dk1"/>
                </a:solidFill>
                <a:sym typeface="Times New Roman"/>
              </a:rPr>
              <a:t>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a:t>
            </a:r>
            <a:r>
              <a:rPr lang="en-US" sz="2400" dirty="0" smtClean="0"/>
              <a:t>(2)</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7" name="Rectangle 6"/>
          <p:cNvSpPr/>
          <p:nvPr/>
        </p:nvSpPr>
        <p:spPr>
          <a:xfrm>
            <a:off x="5486400" y="1066800"/>
            <a:ext cx="6477000" cy="5487656"/>
          </a:xfrm>
          <a:prstGeom prst="rect">
            <a:avLst/>
          </a:prstGeom>
        </p:spPr>
        <p:txBody>
          <a:bodyPr wrap="square">
            <a:spAutoFit/>
          </a:bodyPr>
          <a:lstStyle/>
          <a:p>
            <a:pPr algn="just"/>
            <a:r>
              <a:rPr lang="en-US" sz="1600" dirty="0" smtClean="0"/>
              <a:t>The pre-scheduling per-user DL spectral efficiencies are as follows.</a:t>
            </a:r>
          </a:p>
          <a:p>
            <a:pPr marL="285750" indent="-285750" algn="just">
              <a:buFont typeface="Arial" panose="020B0604020202020204" pitchFamily="34" charset="0"/>
              <a:buChar char="•"/>
            </a:pPr>
            <a:r>
              <a:rPr lang="en-US" sz="1600" dirty="0" smtClean="0"/>
              <a:t>SU-MIMO:</a:t>
            </a:r>
            <a:endParaRPr lang="en-US" sz="1600" dirty="0" smtClean="0"/>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W</a:t>
            </a:r>
            <a:r>
              <a:rPr lang="en-US" sz="1600" dirty="0" smtClean="0"/>
              <a:t>ith 10 users per BS, a simple equal-time scheduler, 10% target PER and the L1/L2 overhead of 0.44% and 1.26% </a:t>
            </a:r>
            <a:r>
              <a:rPr lang="en-US" sz="1600" dirty="0" smtClean="0"/>
              <a:t>respectively (as </a:t>
            </a:r>
            <a:r>
              <a:rPr lang="en-US" sz="1600" dirty="0" smtClean="0"/>
              <a:t>calculated in our previous presentation [2]),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The simulations show that 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DL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(3)</a:t>
            </a:r>
            <a:endParaRPr sz="2400" dirty="0"/>
          </a:p>
        </p:txBody>
      </p:sp>
      <p:sp>
        <p:nvSpPr>
          <p:cNvPr id="116" name="Shape 116"/>
          <p:cNvSpPr txBox="1">
            <a:spLocks noGrp="1"/>
          </p:cNvSpPr>
          <p:nvPr>
            <p:ph type="body" idx="1"/>
          </p:nvPr>
        </p:nvSpPr>
        <p:spPr>
          <a:xfrm>
            <a:off x="1124425" y="1158300"/>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4098" name="Picture 2" descr="C:\Users\sv935494\Box Sync\WLAN (sindhu.verma@broadcom.com)\IEEE\5G\INH\mu_gain_c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91" y="2971800"/>
            <a:ext cx="6178041" cy="32121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67400" y="2514600"/>
            <a:ext cx="6248400" cy="4278094"/>
          </a:xfrm>
          <a:prstGeom prst="rect">
            <a:avLst/>
          </a:prstGeom>
        </p:spPr>
        <p:txBody>
          <a:bodyPr wrap="square">
            <a:spAutoFit/>
          </a:bodyPr>
          <a:lstStyle/>
          <a:p>
            <a:pPr algn="just"/>
            <a:r>
              <a:rPr lang="en-US" sz="1600" b="1" dirty="0" smtClean="0"/>
              <a:t>Observations</a:t>
            </a:r>
          </a:p>
          <a:p>
            <a:pPr marL="285750" indent="-285750" algn="just">
              <a:buFont typeface="Arial" panose="020B0604020202020204" pitchFamily="34" charset="0"/>
              <a:buChar char="•"/>
            </a:pPr>
            <a:r>
              <a:rPr lang="en-US" sz="1600" dirty="0" smtClean="0"/>
              <a:t>The CDF shows that there are ~50% instances where the MU-MIMO spectral efficiency is higher than the max SU-MIMO spectral efficiency and about ~50% instances where SU-MIMO is higher than MU-MIMO. So, in all these cases, the spectral efficiency of 802.11ax (or any other RAT) can be increased by an intelligent scheduler dynamically selecting the appropriate transmission mode, MU-MIMO or SU-MIMO.</a:t>
            </a:r>
          </a:p>
          <a:p>
            <a:pPr marL="285750" indent="-285750" algn="just">
              <a:buFont typeface="Arial" panose="020B0604020202020204" pitchFamily="34" charset="0"/>
              <a:buChar char="•"/>
            </a:pPr>
            <a:r>
              <a:rPr lang="en-US" sz="1600" dirty="0" smtClean="0"/>
              <a:t>For simplicity, we have limited our simulator implementation to 2-factor MU-MIMO. </a:t>
            </a:r>
            <a:r>
              <a:rPr lang="en-US" sz="1600" dirty="0"/>
              <a:t>F</a:t>
            </a:r>
            <a:r>
              <a:rPr lang="en-US" sz="1600" dirty="0" smtClean="0"/>
              <a:t>or higher MU-MIMO factors, the MU-MIMO gains and opportunities over SU-MIMO would be higher, further increasing the spectral efficiency.</a:t>
            </a:r>
          </a:p>
          <a:p>
            <a:pPr algn="just"/>
            <a:r>
              <a:rPr lang="en-US" sz="1600" b="1" dirty="0" smtClean="0"/>
              <a:t>Conclusion</a:t>
            </a:r>
            <a:endParaRPr lang="en-US" sz="1600" b="1" dirty="0" smtClean="0"/>
          </a:p>
          <a:p>
            <a:pPr marL="412750" indent="-285750" algn="just">
              <a:buClr>
                <a:schemeClr val="dk1"/>
              </a:buClr>
              <a:buSzPts val="1600"/>
              <a:buFont typeface="Arial" panose="020B0604020202020204" pitchFamily="34" charset="0"/>
              <a:buChar char="•"/>
            </a:pPr>
            <a:r>
              <a:rPr lang="en-US" sz="1600" dirty="0">
                <a:solidFill>
                  <a:schemeClr val="dk1"/>
                </a:solidFill>
                <a:highlight>
                  <a:srgbClr val="00FF00"/>
                </a:highlight>
                <a:sym typeface="Times New Roman"/>
              </a:rPr>
              <a:t>T</a:t>
            </a:r>
            <a:r>
              <a:rPr lang="en-US" sz="1600" dirty="0">
                <a:solidFill>
                  <a:schemeClr val="dk1"/>
                </a:solidFill>
                <a:highlight>
                  <a:srgbClr val="00FF00"/>
                </a:highlight>
                <a:sym typeface="Times New Roman"/>
              </a:rPr>
              <a:t>here are multiple knobs that can be used to further increase the spectral efficiency of 802.11ax, even if the conservative results themselves satisfy the IMT-2020 Indoor Hotspot requirements.</a:t>
            </a:r>
          </a:p>
        </p:txBody>
      </p:sp>
      <p:sp>
        <p:nvSpPr>
          <p:cNvPr id="8" name="Rectangle 7"/>
          <p:cNvSpPr/>
          <p:nvPr/>
        </p:nvSpPr>
        <p:spPr>
          <a:xfrm>
            <a:off x="304800" y="685800"/>
            <a:ext cx="11658600" cy="1815882"/>
          </a:xfrm>
          <a:prstGeom prst="rect">
            <a:avLst/>
          </a:prstGeom>
        </p:spPr>
        <p:txBody>
          <a:bodyPr wrap="square">
            <a:spAutoFit/>
          </a:bodyPr>
          <a:lstStyle/>
          <a:p>
            <a:pPr marL="285750" indent="-285750" algn="just">
              <a:buFont typeface="Arial" panose="020B0604020202020204" pitchFamily="34" charset="0"/>
              <a:buChar char="•"/>
            </a:pPr>
            <a:r>
              <a:rPr lang="en-US" sz="1600" dirty="0" smtClean="0"/>
              <a:t>The simulation data in the previous slide showed that 802.11ax DL satisfies the IMT-2020 Indoor Hotspot requirements even without considering any scheduling gain.</a:t>
            </a:r>
          </a:p>
          <a:p>
            <a:pPr marL="285750" indent="-285750" algn="just">
              <a:buFont typeface="Arial" panose="020B0604020202020204" pitchFamily="34" charset="0"/>
              <a:buChar char="•"/>
            </a:pPr>
            <a:r>
              <a:rPr lang="en-US" sz="1600" dirty="0" smtClean="0"/>
              <a:t>The simulation data below</a:t>
            </a:r>
            <a:r>
              <a:rPr lang="en-US" sz="1600" dirty="0" smtClean="0"/>
              <a:t> quantifies the increase in spectral efficiency that is possible in the Indoor Hotspot topology if a BS scheduler dynamically selects the transmission scheme (between SU-MIMO and 2-factor MU-MIMO) based on whichever provides higher throughput at any given snapshot. </a:t>
            </a:r>
          </a:p>
          <a:p>
            <a:pPr marL="285750" indent="-285750" algn="just">
              <a:buFont typeface="Arial" panose="020B0604020202020204" pitchFamily="34" charset="0"/>
              <a:buChar char="•"/>
            </a:pPr>
            <a:r>
              <a:rPr lang="en-US" sz="1600" dirty="0" smtClean="0"/>
              <a:t>It plots </a:t>
            </a:r>
            <a:r>
              <a:rPr lang="en-US" sz="1600" dirty="0" smtClean="0"/>
              <a:t>the </a:t>
            </a:r>
            <a:r>
              <a:rPr lang="en-US" sz="1600" dirty="0" smtClean="0"/>
              <a:t>CDF </a:t>
            </a:r>
            <a:r>
              <a:rPr lang="en-US" sz="1600" dirty="0" smtClean="0"/>
              <a:t>of </a:t>
            </a:r>
            <a:r>
              <a:rPr lang="en-US" sz="1600" dirty="0" smtClean="0"/>
              <a:t>the </a:t>
            </a:r>
            <a:r>
              <a:rPr lang="en-US" sz="1600" u="sng" dirty="0" smtClean="0"/>
              <a:t>ratio</a:t>
            </a:r>
            <a:r>
              <a:rPr lang="en-US" sz="1600" dirty="0" smtClean="0"/>
              <a:t> of </a:t>
            </a:r>
            <a:r>
              <a:rPr lang="en-US" sz="1600" dirty="0" smtClean="0"/>
              <a:t>spectral efficiencies of </a:t>
            </a:r>
            <a:r>
              <a:rPr lang="en-US" sz="1600" dirty="0" smtClean="0"/>
              <a:t>2-factor </a:t>
            </a:r>
            <a:r>
              <a:rPr lang="en-US" sz="1600" dirty="0" smtClean="0"/>
              <a:t>MU-MIMO to </a:t>
            </a:r>
            <a:r>
              <a:rPr lang="en-US" sz="1600" dirty="0" smtClean="0"/>
              <a:t>the max </a:t>
            </a:r>
            <a:r>
              <a:rPr lang="en-US" sz="1600" dirty="0" smtClean="0"/>
              <a:t>SU-MIMO for </a:t>
            </a:r>
            <a:r>
              <a:rPr lang="en-US" sz="1600" dirty="0" smtClean="0"/>
              <a:t>the individual </a:t>
            </a:r>
            <a:r>
              <a:rPr lang="en-US" sz="1600" dirty="0" smtClean="0"/>
              <a:t>UEs</a:t>
            </a:r>
            <a:r>
              <a:rPr lang="en-US" sz="1600" dirty="0" smtClean="0"/>
              <a:t>. </a:t>
            </a:r>
          </a:p>
          <a:p>
            <a:pPr marL="285750" indent="-285750" algn="just">
              <a:buFont typeface="Arial" panose="020B0604020202020204" pitchFamily="34" charset="0"/>
              <a:buChar char="•"/>
            </a:pPr>
            <a:r>
              <a:rPr lang="en-US" sz="1600" dirty="0"/>
              <a:t>The CDF is calculated over each instance of </a:t>
            </a:r>
            <a:r>
              <a:rPr lang="en-US" sz="1600" dirty="0" smtClean="0"/>
              <a:t>UE </a:t>
            </a:r>
            <a:r>
              <a:rPr lang="en-US" sz="1600" dirty="0"/>
              <a:t>combination, RU and time snapshot in the simulator</a:t>
            </a:r>
            <a:r>
              <a:rPr lang="en-US" sz="1600" dirty="0" smtClean="0"/>
              <a:t>.</a:t>
            </a:r>
            <a:endParaRPr lang="en-US" sz="1600" dirty="0"/>
          </a:p>
        </p:txBody>
      </p:sp>
    </p:spTree>
    <p:extLst>
      <p:ext uri="{BB962C8B-B14F-4D97-AF65-F5344CB8AC3E}">
        <p14:creationId xmlns:p14="http://schemas.microsoft.com/office/powerpoint/2010/main" val="162711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 of the Indoor Hotspot use case. Simulation results for the uplink and for the Dense Urban use case will be presented at the subsequent meetings.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3) and 4) together mean that 802.11ax downlink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a:t>
            </a:r>
            <a:r>
              <a:rPr lang="en-US" sz="1800" b="0" dirty="0">
                <a:solidFill>
                  <a:schemeClr val="dk1"/>
                </a:solidFill>
                <a:latin typeface="Arial"/>
                <a:ea typeface="Arial"/>
                <a:cs typeface="Arial"/>
                <a:sym typeface="Arial"/>
              </a:rPr>
              <a:t>Area Traffic Capacity </a:t>
            </a:r>
            <a:r>
              <a:rPr lang="en-US" sz="1800" b="0" dirty="0" smtClean="0">
                <a:solidFill>
                  <a:schemeClr val="dk1"/>
                </a:solidFill>
                <a:latin typeface="Arial"/>
                <a:ea typeface="Arial"/>
                <a:cs typeface="Arial"/>
                <a:sym typeface="Arial"/>
              </a:rPr>
              <a:t>requirements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 methodology and it has already been shown in the presentation [2] that 802.11ax satisfies these metrics.</a:t>
            </a: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802.11ax DL even 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Next Steps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6" name="Shape 116"/>
          <p:cNvSpPr txBox="1">
            <a:spLocks/>
          </p:cNvSpPr>
          <p:nvPr/>
        </p:nvSpPr>
        <p:spPr>
          <a:xfrm>
            <a:off x="1276825" y="1245613"/>
            <a:ext cx="10361100" cy="5090100"/>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indent="-457200">
              <a:spcBef>
                <a:spcPts val="0"/>
              </a:spcBef>
              <a:buFont typeface="+mj-lt"/>
              <a:buAutoNum type="arabicPeriod"/>
            </a:pPr>
            <a:endParaRPr lang="en-US" sz="2000" b="0" dirty="0" smtClean="0">
              <a:solidFill>
                <a:schemeClr val="dk1"/>
              </a:solidFill>
              <a:latin typeface="Arial"/>
              <a:ea typeface="Arial"/>
              <a:cs typeface="Arial"/>
              <a:sym typeface="Arial"/>
            </a:endParaRP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802.11ax uplink for Indoor Hotspot.</a:t>
            </a: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 downlink and uplink for Dense Urban</a:t>
            </a:r>
            <a:endParaRPr lang="en-US" sz="2000" b="0" dirty="0" smtClean="0">
              <a:solidFill>
                <a:schemeClr val="dk1"/>
              </a:solidFill>
              <a:latin typeface="Arial"/>
              <a:ea typeface="Arial"/>
              <a:cs typeface="Arial"/>
              <a:sym typeface="Arial"/>
            </a:endParaRP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3172851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Minimum requirements related to technical performance for IMT-2020 radio interface(s); DRAFT NEW REPORT ITU-R M.[IMT-2020.TECH PERF REQ]; 22/Feb/2017; ITU </a:t>
            </a:r>
            <a:r>
              <a:rPr lang="en-US" sz="1800" b="0" dirty="0" err="1"/>
              <a:t>Radiocommunication</a:t>
            </a:r>
            <a:r>
              <a:rPr lang="en-US" sz="1800" b="0" dirty="0"/>
              <a:t> Study </a:t>
            </a:r>
            <a:r>
              <a:rPr lang="en-US" sz="1800" b="0" dirty="0" smtClean="0"/>
              <a:t>Groups</a:t>
            </a:r>
            <a:endParaRPr lang="en-US" sz="1800" b="0" i="0" u="none" strike="noStrike" cap="none" dirty="0" smtClean="0">
              <a:solidFill>
                <a:srgbClr val="000000"/>
              </a:solidFill>
              <a:latin typeface="Times New Roman"/>
              <a:ea typeface="Times New Roman"/>
              <a:cs typeface="Times New Roman"/>
              <a:sym typeface="Times New Roman"/>
            </a:endParaRPr>
          </a:p>
          <a:p>
            <a:pPr marL="342900" indent="-342900">
              <a:spcBef>
                <a:spcPts val="0"/>
              </a:spcBef>
            </a:pPr>
            <a:endParaRPr lang="en-US" sz="1800" b="0" dirty="0" smtClean="0"/>
          </a:p>
          <a:p>
            <a:pPr marL="342900" indent="-342900">
              <a:spcBef>
                <a:spcPts val="0"/>
              </a:spcBef>
            </a:pPr>
            <a:r>
              <a:rPr lang="en-US" sz="1800" b="0" dirty="0" smtClean="0"/>
              <a:t>[2] IEEE </a:t>
            </a:r>
            <a:r>
              <a:rPr lang="en-US" sz="1800" b="0" dirty="0" smtClean="0"/>
              <a:t>802.11-18/0517r0, </a:t>
            </a:r>
            <a:r>
              <a:rPr lang="en-US" sz="1800" b="0" dirty="0"/>
              <a:t>802.11ax for IMT-2020 EMBB Indoor Hotspot and Dense Urban, </a:t>
            </a:r>
            <a:r>
              <a:rPr lang="en-US" sz="1800" b="0" dirty="0" smtClean="0"/>
              <a:t>March, </a:t>
            </a:r>
            <a:r>
              <a:rPr lang="en-US" sz="1800" b="0" dirty="0" smtClean="0"/>
              <a:t>2018</a:t>
            </a:r>
            <a:endParaRPr lang="en-US" sz="1800" b="0" dirty="0"/>
          </a:p>
          <a:p>
            <a:pPr marL="342900" indent="-342900">
              <a:spcBef>
                <a:spcPts val="0"/>
              </a:spcBef>
            </a:pPr>
            <a:endParaRPr lang="en-US" sz="1800" b="0" i="0" u="none" strike="noStrike" cap="none" dirty="0" smtClean="0">
              <a:solidFill>
                <a:srgbClr val="000000"/>
              </a:solidFill>
              <a:latin typeface="Times New Roman"/>
              <a:ea typeface="Times New Roman"/>
              <a:cs typeface="Times New Roman"/>
              <a:sym typeface="Times New Roman"/>
            </a:endParaRPr>
          </a:p>
          <a:p>
            <a:pPr marL="342900" indent="-342900">
              <a:spcBef>
                <a:spcPts val="0"/>
              </a:spcBef>
            </a:pPr>
            <a:r>
              <a:rPr lang="en-US" sz="1800" b="0" i="0" u="none" strike="noStrike" cap="none" dirty="0" smtClean="0">
                <a:solidFill>
                  <a:srgbClr val="000000"/>
                </a:solidFill>
                <a:latin typeface="Times New Roman"/>
                <a:ea typeface="Times New Roman"/>
                <a:cs typeface="Times New Roman"/>
                <a:sym typeface="Times New Roman"/>
              </a:rPr>
              <a:t>[3] </a:t>
            </a:r>
            <a:r>
              <a:rPr lang="en-US" sz="1800" b="0" i="0" u="none" strike="noStrike" cap="none" dirty="0">
                <a:solidFill>
                  <a:srgbClr val="000000"/>
                </a:solidFill>
                <a:latin typeface="Times New Roman"/>
                <a:ea typeface="Times New Roman"/>
                <a:cs typeface="Times New Roman"/>
                <a:sym typeface="Times New Roman"/>
              </a:rPr>
              <a:t>Guidelines for evaluation of radio interface technologies for IMT-2020; DRAFT NEW REPORT ITU-R M.[IMT-2020.EVAL]; 22 February 2017; ITU </a:t>
            </a:r>
            <a:r>
              <a:rPr lang="en-US" sz="1800" b="0" i="0" u="none" strike="noStrike" cap="none" dirty="0" err="1">
                <a:solidFill>
                  <a:srgbClr val="000000"/>
                </a:solidFill>
                <a:latin typeface="Times New Roman"/>
                <a:ea typeface="Times New Roman"/>
                <a:cs typeface="Times New Roman"/>
                <a:sym typeface="Times New Roman"/>
              </a:rPr>
              <a:t>Radiocommunication</a:t>
            </a:r>
            <a:r>
              <a:rPr lang="en-US" sz="1800" b="0" i="0" u="none" strike="noStrike" cap="none" dirty="0">
                <a:solidFill>
                  <a:srgbClr val="000000"/>
                </a:solidFill>
                <a:latin typeface="Times New Roman"/>
                <a:ea typeface="Times New Roman"/>
                <a:cs typeface="Times New Roman"/>
                <a:sym typeface="Times New Roman"/>
              </a:rPr>
              <a:t> Study Groups</a:t>
            </a:r>
            <a:endParaRPr sz="1800" b="0"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r>
              <a:rPr lang="en-US" sz="1800" b="0" dirty="0" smtClean="0">
                <a:solidFill>
                  <a:schemeClr val="dk1"/>
                </a:solidFill>
              </a:rPr>
              <a:t>[4] </a:t>
            </a:r>
            <a:r>
              <a:rPr lang="en-US" sz="1800" b="0" dirty="0"/>
              <a:t>RT-170019, “Summary of email discussion “[ITU-R AH 01] Calibration for self-evaluation”, Huawei, December 2017</a:t>
            </a:r>
            <a:endParaRPr sz="1800" b="0" dirty="0"/>
          </a:p>
          <a:p>
            <a:pPr marL="342900" marR="0" lvl="0" indent="-342900" algn="l" rtl="0">
              <a:spcBef>
                <a:spcPts val="600"/>
              </a:spcBef>
              <a:spcAft>
                <a:spcPts val="0"/>
              </a:spcAft>
              <a:buNone/>
            </a:pPr>
            <a:r>
              <a:rPr lang="en-US" sz="1800" b="0" dirty="0" smtClean="0"/>
              <a:t>[5] </a:t>
            </a:r>
            <a:r>
              <a:rPr lang="en-US" sz="1800" b="0" dirty="0"/>
              <a:t>R1-181802435, </a:t>
            </a:r>
            <a:r>
              <a:rPr lang="en-US" sz="1800" b="0" dirty="0">
                <a:solidFill>
                  <a:schemeClr val="dk1"/>
                </a:solidFill>
              </a:rPr>
              <a:t>On the IMT-2020 Self-Evaluation Performance metrics and Evaluation, Intel </a:t>
            </a:r>
            <a:r>
              <a:rPr lang="en-US" sz="1800" b="0" dirty="0"/>
              <a:t>February, </a:t>
            </a:r>
            <a:r>
              <a:rPr lang="en-US" sz="1800" b="0" dirty="0" smtClean="0"/>
              <a:t>2018</a:t>
            </a:r>
          </a:p>
          <a:p>
            <a:pPr marL="342900" lvl="0" indent="-342900"/>
            <a:r>
              <a:rPr lang="en-US" sz="1800" b="0" dirty="0"/>
              <a:t>[6</a:t>
            </a:r>
            <a:r>
              <a:rPr lang="en-US" sz="1800" b="0" dirty="0" smtClean="0"/>
              <a:t>] 3GPP TR 38.901, </a:t>
            </a:r>
            <a:r>
              <a:rPr lang="en-US" sz="1800" b="0" dirty="0"/>
              <a:t>Study on channel model for frequencies from 0.5 to 100 GHz </a:t>
            </a:r>
            <a:endParaRPr sz="2000" b="0" dirty="0" smtClean="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May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marR="0" lvl="0" indent="-342900" algn="just" rtl="0">
              <a:spcBef>
                <a:spcPts val="0"/>
              </a:spcBef>
              <a:spcAft>
                <a:spcPts val="0"/>
              </a:spcAft>
              <a:buClr>
                <a:srgbClr val="000000"/>
              </a:buClr>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a:t>
            </a:r>
            <a:r>
              <a:rPr lang="en-US" sz="2000" b="0" i="0" u="none" strike="noStrike" cap="none" dirty="0" smtClean="0">
                <a:solidFill>
                  <a:srgbClr val="000000"/>
                </a:solidFill>
              </a:rPr>
              <a:t>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i="0" u="none" strike="noStrike" cap="none" dirty="0" smtClean="0">
                <a:solidFill>
                  <a:srgbClr val="000000"/>
                </a:solidFill>
              </a:rPr>
              <a:t>scenarios [1].</a:t>
            </a:r>
          </a:p>
          <a:p>
            <a:pPr marL="342900" marR="0" lvl="0" indent="-342900" algn="just" rtl="0">
              <a:spcBef>
                <a:spcPts val="0"/>
              </a:spcBef>
              <a:spcAft>
                <a:spcPts val="0"/>
              </a:spcAft>
              <a:buClr>
                <a:srgbClr val="000000"/>
              </a:buClr>
              <a:buSzPts val="2400"/>
              <a:buFont typeface="Arial"/>
              <a:buChar char="•"/>
            </a:pPr>
            <a:r>
              <a:rPr lang="en-US" sz="2000" b="0" dirty="0" smtClean="0"/>
              <a:t>In our presentation </a:t>
            </a:r>
            <a:r>
              <a:rPr lang="en-US" sz="2000" b="0" dirty="0" smtClean="0"/>
              <a:t>[</a:t>
            </a:r>
            <a:r>
              <a:rPr lang="en-US" sz="2000" b="0" dirty="0" smtClean="0"/>
              <a:t>2</a:t>
            </a:r>
            <a:r>
              <a:rPr lang="en-US" sz="2000" b="0" dirty="0" smtClean="0"/>
              <a:t>] </a:t>
            </a:r>
            <a:r>
              <a:rPr lang="en-US" sz="2000" b="0" dirty="0" smtClean="0"/>
              <a:t>in the </a:t>
            </a:r>
            <a:r>
              <a:rPr lang="en-US" sz="2000" b="0" dirty="0" smtClean="0"/>
              <a:t>previous</a:t>
            </a:r>
            <a:r>
              <a:rPr lang="en-US" sz="2000" b="0" dirty="0" smtClean="0"/>
              <a:t> </a:t>
            </a:r>
            <a:r>
              <a:rPr lang="en-US" sz="2000" b="0" dirty="0" smtClean="0"/>
              <a:t>802.11 meeting, we had used an analytical approach using the IMT-specified and 3GPP-used configurations to conclude that 802.11ax can meet the above </a:t>
            </a:r>
            <a:r>
              <a:rPr lang="en-US" sz="2000" b="0" dirty="0" smtClean="0"/>
              <a:t>requirements.</a:t>
            </a:r>
            <a:endParaRPr lang="en-US" sz="2000" b="0" dirty="0" smtClean="0"/>
          </a:p>
          <a:p>
            <a:pPr marL="342900" marR="0" lvl="0" indent="-342900" algn="just" rtl="0">
              <a:spcBef>
                <a:spcPts val="0"/>
              </a:spcBef>
              <a:spcAft>
                <a:spcPts val="0"/>
              </a:spcAft>
              <a:buClr>
                <a:srgbClr val="000000"/>
              </a:buClr>
              <a:buSzPts val="2400"/>
              <a:buFont typeface="Arial"/>
              <a:buChar char="•"/>
            </a:pPr>
            <a:r>
              <a:rPr lang="en-US" sz="2000" b="0" dirty="0" smtClean="0"/>
              <a:t>In this </a:t>
            </a:r>
            <a:r>
              <a:rPr lang="en-US" sz="2000" b="0" dirty="0" smtClean="0"/>
              <a:t>contribution, </a:t>
            </a:r>
            <a:r>
              <a:rPr lang="en-US" sz="2000" b="0" dirty="0" smtClean="0"/>
              <a:t>we present the results of our simulations </a:t>
            </a:r>
            <a:r>
              <a:rPr lang="en-US" sz="2000" b="0" dirty="0" smtClean="0"/>
              <a:t>to </a:t>
            </a:r>
            <a:r>
              <a:rPr lang="en-US" sz="2000" b="0" dirty="0" smtClean="0"/>
              <a:t>draw similar conclusions.</a:t>
            </a:r>
          </a:p>
          <a:p>
            <a:pPr marL="342900" marR="0" lvl="0" indent="-342900" algn="just" rtl="0">
              <a:spcBef>
                <a:spcPts val="0"/>
              </a:spcBef>
              <a:spcAft>
                <a:spcPts val="0"/>
              </a:spcAft>
              <a:buClr>
                <a:srgbClr val="000000"/>
              </a:buClr>
              <a:buSzPts val="2400"/>
              <a:buFont typeface="Arial"/>
              <a:buChar char="•"/>
            </a:pPr>
            <a:r>
              <a:rPr lang="en-US" sz="2000" b="0" dirty="0" smtClean="0"/>
              <a:t>The simulations adhere to the methodology specified by ITU for self-evaluating a RAT for IMT-2020 [3]. This is </a:t>
            </a:r>
            <a:r>
              <a:rPr lang="en-US" sz="2000" b="0" dirty="0" smtClean="0"/>
              <a:t>the same </a:t>
            </a:r>
            <a:r>
              <a:rPr lang="en-US" sz="2000" b="0" dirty="0" smtClean="0"/>
              <a:t>procedure that is being used in 3GPP for simulation based self-evaluation of NR and LTE for IMT-2020.</a:t>
            </a:r>
          </a:p>
          <a:p>
            <a:pPr marL="342900" marR="0" lvl="0" indent="-342900" algn="just" rtl="0">
              <a:spcBef>
                <a:spcPts val="0"/>
              </a:spcBef>
              <a:spcAft>
                <a:spcPts val="0"/>
              </a:spcAft>
              <a:buClr>
                <a:srgbClr val="000000"/>
              </a:buClr>
              <a:buSzPts val="2400"/>
              <a:buFont typeface="Arial"/>
              <a:buChar char="•"/>
            </a:pPr>
            <a:r>
              <a:rPr lang="en-US" sz="2000" b="0" dirty="0" smtClean="0"/>
              <a:t>The </a:t>
            </a:r>
            <a:r>
              <a:rPr lang="en-US" sz="2000" b="0" dirty="0" smtClean="0"/>
              <a:t>simulation based </a:t>
            </a:r>
            <a:r>
              <a:rPr lang="en-US" sz="2000" b="0" dirty="0" smtClean="0"/>
              <a:t>approach being quite effort-intensive, we have covered the </a:t>
            </a:r>
            <a:r>
              <a:rPr lang="en-US" sz="2000" b="0" dirty="0" err="1" smtClean="0"/>
              <a:t>eMBB</a:t>
            </a:r>
            <a:r>
              <a:rPr lang="en-US" sz="2000" b="0" dirty="0" smtClean="0"/>
              <a:t> Indoor Hotspot scenario in this presentation while we continue to work on the </a:t>
            </a:r>
            <a:r>
              <a:rPr lang="en-US" sz="2000" b="0" dirty="0" err="1" smtClean="0"/>
              <a:t>eMBB</a:t>
            </a:r>
            <a:r>
              <a:rPr lang="en-US" sz="2000" b="0" dirty="0" smtClean="0"/>
              <a:t> Dense Urban scenario</a:t>
            </a:r>
            <a:r>
              <a:rPr lang="en-US" sz="2000" b="0" dirty="0" smtClean="0"/>
              <a:t>.</a:t>
            </a:r>
            <a:endParaRPr sz="2000" b="0" dirty="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Objective</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a:t>
            </a:r>
            <a:r>
              <a:rPr lang="en-US" sz="1800" b="0" dirty="0" smtClean="0">
                <a:solidFill>
                  <a:schemeClr val="dk1"/>
                </a:solidFill>
                <a:latin typeface="Arial"/>
                <a:ea typeface="Arial"/>
                <a:cs typeface="Arial"/>
                <a:sym typeface="Arial"/>
              </a:rPr>
              <a:t>salient metrics </a:t>
            </a:r>
            <a:r>
              <a:rPr lang="en-US" sz="1800" b="0" dirty="0" smtClean="0">
                <a:solidFill>
                  <a:schemeClr val="dk1"/>
                </a:solidFill>
                <a:latin typeface="Arial"/>
                <a:ea typeface="Arial"/>
                <a:cs typeface="Arial"/>
                <a:sym typeface="Arial"/>
              </a:rPr>
              <a:t>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a:t>
            </a:r>
            <a:r>
              <a:rPr lang="en-US" sz="1800" b="0" dirty="0" smtClean="0">
                <a:solidFill>
                  <a:schemeClr val="dk1"/>
                </a:solidFill>
                <a:latin typeface="Arial"/>
                <a:ea typeface="Arial"/>
                <a:cs typeface="Arial"/>
                <a:sym typeface="Arial"/>
              </a:rPr>
              <a:t>Experienced </a:t>
            </a:r>
            <a:r>
              <a:rPr lang="en-US" sz="1800" b="0" dirty="0" smtClean="0">
                <a:solidFill>
                  <a:schemeClr val="dk1"/>
                </a:solidFill>
                <a:latin typeface="Arial"/>
                <a:ea typeface="Arial"/>
                <a:cs typeface="Arial"/>
                <a:sym typeface="Arial"/>
              </a:rPr>
              <a:t>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P</a:t>
            </a:r>
            <a:r>
              <a:rPr lang="en-US" sz="1800" b="0" dirty="0" smtClean="0">
                <a:solidFill>
                  <a:schemeClr val="dk1"/>
                </a:solidFill>
                <a:latin typeface="Arial"/>
                <a:ea typeface="Arial"/>
                <a:cs typeface="Arial"/>
                <a:sym typeface="Arial"/>
              </a:rPr>
              <a:t>er the ITU guidelines, the above metrics have to be evaluated as follows:</a:t>
            </a:r>
            <a:endParaRPr lang="en-US" sz="1800" b="0" dirty="0" smtClean="0">
              <a:solidFill>
                <a:schemeClr val="dk1"/>
              </a:solidFill>
              <a:latin typeface="Arial"/>
              <a:ea typeface="Arial"/>
              <a:cs typeface="Arial"/>
              <a:sym typeface="Arial"/>
            </a:endParaRP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a:t>
            </a:r>
            <a:r>
              <a:rPr lang="en-US" sz="1800" b="0" dirty="0" smtClean="0">
                <a:solidFill>
                  <a:schemeClr val="dk1"/>
                </a:solidFill>
                <a:latin typeface="Arial"/>
                <a:ea typeface="Arial"/>
                <a:cs typeface="Arial"/>
                <a:sym typeface="Arial"/>
              </a:rPr>
              <a:t>Spectral Efficiency </a:t>
            </a:r>
            <a:r>
              <a:rPr lang="en-US" sz="1800" b="0" dirty="0" smtClean="0">
                <a:solidFill>
                  <a:schemeClr val="dk1"/>
                </a:solidFill>
                <a:latin typeface="Arial"/>
                <a:ea typeface="Arial"/>
                <a:cs typeface="Arial"/>
                <a:sym typeface="Arial"/>
              </a:rPr>
              <a:t>and </a:t>
            </a:r>
            <a:r>
              <a:rPr lang="en-US" sz="1800" b="0" dirty="0" smtClean="0">
                <a:solidFill>
                  <a:schemeClr val="dk1"/>
                </a:solidFill>
                <a:latin typeface="Arial"/>
                <a:ea typeface="Arial"/>
                <a:cs typeface="Arial"/>
                <a:sym typeface="Arial"/>
              </a:rPr>
              <a:t>Peak Data Rate </a:t>
            </a:r>
            <a:r>
              <a:rPr lang="en-US" sz="1800" b="0" dirty="0" smtClean="0">
                <a:solidFill>
                  <a:schemeClr val="dk1"/>
                </a:solidFill>
                <a:latin typeface="Arial"/>
                <a:ea typeface="Arial"/>
                <a:cs typeface="Arial"/>
                <a:sym typeface="Arial"/>
              </a:rPr>
              <a:t>have </a:t>
            </a:r>
            <a:r>
              <a:rPr lang="en-US" sz="1800" b="0" dirty="0" smtClean="0">
                <a:solidFill>
                  <a:schemeClr val="dk1"/>
                </a:solidFill>
                <a:latin typeface="Arial"/>
                <a:ea typeface="Arial"/>
                <a:cs typeface="Arial"/>
                <a:sym typeface="Arial"/>
              </a:rPr>
              <a:t>to 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User Spectral </a:t>
            </a:r>
            <a:r>
              <a:rPr lang="en-US" sz="1800" b="0" dirty="0" smtClean="0">
                <a:solidFill>
                  <a:schemeClr val="dk1"/>
                </a:solidFill>
                <a:latin typeface="Arial"/>
                <a:ea typeface="Arial"/>
                <a:cs typeface="Arial"/>
                <a:sym typeface="Arial"/>
              </a:rPr>
              <a:t>Efficiency, </a:t>
            </a:r>
            <a:r>
              <a:rPr lang="en-US" sz="1800" b="0" dirty="0" smtClean="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a:t>
            </a:r>
            <a:r>
              <a:rPr lang="en-US" sz="1800" b="0" dirty="0" smtClean="0">
                <a:solidFill>
                  <a:schemeClr val="dk1"/>
                </a:solidFill>
                <a:latin typeface="Arial"/>
                <a:ea typeface="Arial"/>
                <a:cs typeface="Arial"/>
                <a:sym typeface="Arial"/>
              </a:rPr>
              <a:t>Mobility </a:t>
            </a:r>
            <a:r>
              <a:rPr lang="en-US" sz="1800" b="0" dirty="0" smtClean="0">
                <a:solidFill>
                  <a:schemeClr val="dk1"/>
                </a:solidFill>
                <a:latin typeface="Arial"/>
                <a:ea typeface="Arial"/>
                <a:cs typeface="Arial"/>
                <a:sym typeface="Arial"/>
              </a:rPr>
              <a:t>have </a:t>
            </a:r>
            <a:r>
              <a:rPr lang="en-US" sz="1800" b="0" dirty="0" smtClean="0">
                <a:solidFill>
                  <a:schemeClr val="dk1"/>
                </a:solidFill>
                <a:latin typeface="Arial"/>
                <a:ea typeface="Arial"/>
                <a:cs typeface="Arial"/>
                <a:sym typeface="Arial"/>
              </a:rPr>
              <a:t>to be evaluated based on the simulation methodology specified by ITU.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a:t>
            </a:r>
            <a:r>
              <a:rPr lang="en-US" sz="1800" b="0" dirty="0" smtClean="0">
                <a:solidFill>
                  <a:schemeClr val="dk1"/>
                </a:solidFill>
                <a:latin typeface="Arial"/>
                <a:ea typeface="Arial"/>
                <a:cs typeface="Arial"/>
                <a:sym typeface="Arial"/>
              </a:rPr>
              <a:t>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a:t>
            </a: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a:t>
            </a:r>
            <a:r>
              <a:rPr lang="en-US" sz="1800" b="0" dirty="0" smtClean="0">
                <a:solidFill>
                  <a:schemeClr val="dk1"/>
                </a:solidFill>
                <a:latin typeface="Arial"/>
                <a:ea typeface="Arial"/>
                <a:cs typeface="Arial"/>
                <a:sym typeface="Arial"/>
              </a:rPr>
              <a:t>from the Average Spectral </a:t>
            </a:r>
            <a:r>
              <a:rPr lang="en-US" sz="1800" b="0" dirty="0" smtClean="0">
                <a:solidFill>
                  <a:schemeClr val="dk1"/>
                </a:solidFill>
                <a:latin typeface="Arial"/>
                <a:ea typeface="Arial"/>
                <a:cs typeface="Arial"/>
                <a:sym typeface="Arial"/>
              </a:rPr>
              <a:t>Efficiency.</a:t>
            </a: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800" b="0" dirty="0">
                <a:solidFill>
                  <a:schemeClr val="dk1"/>
                </a:solidFill>
                <a:latin typeface="Arial"/>
                <a:ea typeface="Arial"/>
                <a:cs typeface="Arial"/>
                <a:sym typeface="Arial"/>
              </a:rPr>
              <a:t>In our previous contribution we had </a:t>
            </a:r>
            <a:r>
              <a:rPr lang="en-US" sz="1800" b="0" dirty="0" smtClean="0">
                <a:solidFill>
                  <a:schemeClr val="dk1"/>
                </a:solidFill>
                <a:latin typeface="Arial"/>
                <a:ea typeface="Arial"/>
                <a:cs typeface="Arial"/>
                <a:sym typeface="Arial"/>
              </a:rPr>
              <a:t>presented the </a:t>
            </a:r>
            <a:r>
              <a:rPr lang="en-US" sz="1800" b="0" dirty="0">
                <a:solidFill>
                  <a:schemeClr val="dk1"/>
                </a:solidFill>
                <a:latin typeface="Arial"/>
                <a:ea typeface="Arial"/>
                <a:cs typeface="Arial"/>
                <a:sym typeface="Arial"/>
              </a:rPr>
              <a:t>following </a:t>
            </a:r>
            <a:r>
              <a:rPr lang="en-US" sz="1800" b="0" dirty="0" smtClean="0">
                <a:solidFill>
                  <a:schemeClr val="dk1"/>
                </a:solidFill>
                <a:latin typeface="Arial"/>
                <a:ea typeface="Arial"/>
                <a:cs typeface="Arial"/>
                <a:sym typeface="Arial"/>
              </a:rPr>
              <a:t>for DL </a:t>
            </a:r>
            <a:r>
              <a:rPr lang="en-US" sz="1800" b="0" dirty="0">
                <a:solidFill>
                  <a:schemeClr val="dk1"/>
                </a:solidFill>
                <a:latin typeface="Arial"/>
                <a:ea typeface="Arial"/>
                <a:cs typeface="Arial"/>
                <a:sym typeface="Arial"/>
              </a:rPr>
              <a:t>and UL</a:t>
            </a:r>
            <a:r>
              <a:rPr lang="en-US" sz="18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valuations </a:t>
            </a:r>
            <a:r>
              <a:rPr lang="en-US" sz="18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Analytic estimates to show that </a:t>
            </a:r>
            <a:r>
              <a:rPr lang="en-US" sz="1800" b="0" dirty="0">
                <a:solidFill>
                  <a:schemeClr val="dk1"/>
                </a:solidFill>
                <a:latin typeface="Arial"/>
                <a:ea typeface="Arial"/>
                <a:cs typeface="Arial"/>
                <a:sym typeface="Arial"/>
              </a:rPr>
              <a:t>802.11ax should </a:t>
            </a:r>
            <a:r>
              <a:rPr lang="en-US" sz="1800" b="0" dirty="0" smtClean="0">
                <a:solidFill>
                  <a:schemeClr val="dk1"/>
                </a:solidFill>
                <a:latin typeface="Arial"/>
                <a:ea typeface="Arial"/>
                <a:cs typeface="Arial"/>
                <a:sym typeface="Arial"/>
              </a:rPr>
              <a:t>meet </a:t>
            </a:r>
            <a:r>
              <a:rPr lang="en-US" sz="1800" b="0" dirty="0">
                <a:solidFill>
                  <a:schemeClr val="dk1"/>
                </a:solidFill>
                <a:latin typeface="Arial"/>
                <a:ea typeface="Arial"/>
                <a:cs typeface="Arial"/>
                <a:sym typeface="Arial"/>
              </a:rPr>
              <a:t>the requirements for 5%ile User Spectral Efficiency and Average Spectral Efficiency for Indoor Hotspot and Dense Urban use </a:t>
            </a:r>
            <a:r>
              <a:rPr lang="en-US" sz="1800" b="0" dirty="0" smtClean="0">
                <a:solidFill>
                  <a:schemeClr val="dk1"/>
                </a:solidFill>
                <a:latin typeface="Arial"/>
                <a:ea typeface="Arial"/>
                <a:cs typeface="Arial"/>
                <a:sym typeface="Arial"/>
              </a:rPr>
              <a:t>cases.</a:t>
            </a:r>
          </a:p>
          <a:p>
            <a:pPr lvl="1" indent="-330200">
              <a:spcBef>
                <a:spcPts val="0"/>
              </a:spcBef>
              <a:buClr>
                <a:schemeClr val="dk1"/>
              </a:buClr>
              <a:buSzPts val="1600"/>
              <a:buFont typeface="Arial" panose="020B0604020202020204" pitchFamily="34" charset="0"/>
              <a:buChar char="•"/>
            </a:pPr>
            <a:r>
              <a:rPr lang="en-US" sz="1600" dirty="0" smtClean="0">
                <a:solidFill>
                  <a:schemeClr val="dk1"/>
                </a:solidFill>
                <a:latin typeface="Arial"/>
                <a:ea typeface="Arial"/>
                <a:cs typeface="Arial"/>
                <a:sym typeface="Arial"/>
              </a:rPr>
              <a:t>The ITU self </a:t>
            </a:r>
            <a:r>
              <a:rPr lang="en-US" sz="1600" dirty="0">
                <a:solidFill>
                  <a:schemeClr val="dk1"/>
                </a:solidFill>
                <a:latin typeface="Arial"/>
                <a:ea typeface="Arial"/>
                <a:cs typeface="Arial"/>
                <a:sym typeface="Arial"/>
              </a:rPr>
              <a:t>evaluation of these metrics require simulation results which we did not have. So, we had reused the evaluation assumptions and geometry SINR results presented </a:t>
            </a:r>
            <a:r>
              <a:rPr lang="en-US" sz="1600" dirty="0" smtClean="0">
                <a:solidFill>
                  <a:schemeClr val="dk1"/>
                </a:solidFill>
                <a:latin typeface="Arial"/>
                <a:ea typeface="Arial"/>
                <a:cs typeface="Arial"/>
                <a:sym typeface="Arial"/>
              </a:rPr>
              <a:t>in </a:t>
            </a:r>
            <a:r>
              <a:rPr lang="en-US" sz="1600" dirty="0">
                <a:solidFill>
                  <a:schemeClr val="dk1"/>
                </a:solidFill>
                <a:latin typeface="Arial"/>
                <a:ea typeface="Arial"/>
                <a:cs typeface="Arial"/>
                <a:sym typeface="Arial"/>
              </a:rPr>
              <a:t>3GPP for IMT-2020 self evaluation ([4</a:t>
            </a:r>
            <a:r>
              <a:rPr lang="en-US" sz="1600" dirty="0" smtClean="0">
                <a:solidFill>
                  <a:schemeClr val="dk1"/>
                </a:solidFill>
                <a:latin typeface="Arial"/>
                <a:ea typeface="Arial"/>
                <a:cs typeface="Arial"/>
                <a:sym typeface="Arial"/>
              </a:rPr>
              <a:t>]).</a:t>
            </a:r>
            <a:endParaRPr lang="en-US" sz="160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In </a:t>
            </a:r>
            <a:r>
              <a:rPr lang="en-US" sz="1800" b="0" dirty="0" smtClean="0">
                <a:solidFill>
                  <a:schemeClr val="dk1"/>
                </a:solidFill>
                <a:latin typeface="Arial"/>
                <a:ea typeface="Arial"/>
                <a:cs typeface="Arial"/>
                <a:sym typeface="Arial"/>
              </a:rPr>
              <a:t>the current </a:t>
            </a:r>
            <a:r>
              <a:rPr lang="en-US" sz="1800" b="0" dirty="0" smtClean="0">
                <a:solidFill>
                  <a:schemeClr val="dk1"/>
                </a:solidFill>
                <a:latin typeface="Arial"/>
                <a:ea typeface="Arial"/>
                <a:cs typeface="Arial"/>
                <a:sym typeface="Arial"/>
              </a:rPr>
              <a:t>contribution:</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W</a:t>
            </a:r>
            <a:r>
              <a:rPr lang="en-US" sz="1800" b="0" dirty="0" smtClean="0">
                <a:solidFill>
                  <a:schemeClr val="dk1"/>
                </a:solidFill>
                <a:latin typeface="Arial"/>
                <a:ea typeface="Arial"/>
                <a:cs typeface="Arial"/>
                <a:sym typeface="Arial"/>
              </a:rPr>
              <a:t>e </a:t>
            </a:r>
            <a:r>
              <a:rPr lang="en-US" sz="1800" b="0" dirty="0" smtClean="0">
                <a:solidFill>
                  <a:schemeClr val="dk1"/>
                </a:solidFill>
                <a:latin typeface="Arial"/>
                <a:ea typeface="Arial"/>
                <a:cs typeface="Arial"/>
                <a:sym typeface="Arial"/>
              </a:rPr>
              <a:t>present </a:t>
            </a:r>
            <a:r>
              <a:rPr lang="en-US" sz="1800" b="0" dirty="0" smtClean="0">
                <a:solidFill>
                  <a:schemeClr val="dk1"/>
                </a:solidFill>
                <a:latin typeface="Arial"/>
                <a:ea typeface="Arial"/>
                <a:cs typeface="Arial"/>
                <a:sym typeface="Arial"/>
              </a:rPr>
              <a:t>802.11ax s</a:t>
            </a:r>
            <a:r>
              <a:rPr lang="en-US" sz="1800" b="0" dirty="0" smtClean="0">
                <a:solidFill>
                  <a:schemeClr val="dk1"/>
                </a:solidFill>
                <a:latin typeface="Arial"/>
                <a:ea typeface="Arial"/>
                <a:cs typeface="Arial"/>
                <a:sym typeface="Arial"/>
              </a:rPr>
              <a:t>imulation </a:t>
            </a:r>
            <a:r>
              <a:rPr lang="en-US" sz="1800" b="0" dirty="0">
                <a:solidFill>
                  <a:schemeClr val="dk1"/>
                </a:solidFill>
                <a:latin typeface="Arial"/>
                <a:ea typeface="Arial"/>
                <a:cs typeface="Arial"/>
                <a:sym typeface="Arial"/>
              </a:rPr>
              <a:t>results </a:t>
            </a:r>
            <a:r>
              <a:rPr lang="en-US" sz="1800" b="0" dirty="0" smtClean="0">
                <a:solidFill>
                  <a:schemeClr val="dk1"/>
                </a:solidFill>
                <a:latin typeface="Arial"/>
                <a:ea typeface="Arial"/>
                <a:cs typeface="Arial"/>
                <a:sym typeface="Arial"/>
              </a:rPr>
              <a:t>for the DL 5%ile User </a:t>
            </a:r>
            <a:r>
              <a:rPr lang="en-US" sz="1800" b="0" dirty="0">
                <a:solidFill>
                  <a:schemeClr val="dk1"/>
                </a:solidFill>
                <a:latin typeface="Arial"/>
                <a:ea typeface="Arial"/>
                <a:cs typeface="Arial"/>
                <a:sym typeface="Arial"/>
              </a:rPr>
              <a:t>Spectral Efficiency and Average Spectral Efficiency </a:t>
            </a:r>
            <a:r>
              <a:rPr lang="en-US" sz="1800" b="0" dirty="0" smtClean="0">
                <a:solidFill>
                  <a:schemeClr val="dk1"/>
                </a:solidFill>
                <a:latin typeface="Arial"/>
                <a:ea typeface="Arial"/>
                <a:cs typeface="Arial"/>
                <a:sym typeface="Arial"/>
              </a:rPr>
              <a:t>in the Indoor Hotspot use case. </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5%ile User Experienced Data Rate and the Area Traffic Capacity are analytically derived from the </a:t>
            </a:r>
            <a:r>
              <a:rPr lang="en-US" sz="1800" b="0" dirty="0">
                <a:solidFill>
                  <a:schemeClr val="dk1"/>
                </a:solidFill>
                <a:latin typeface="Arial"/>
                <a:ea typeface="Arial"/>
                <a:cs typeface="Arial"/>
                <a:sym typeface="Arial"/>
              </a:rPr>
              <a:t>5%ile User Spectral Efficiency and Average Spectral </a:t>
            </a:r>
            <a:r>
              <a:rPr lang="en-US" sz="1800" b="0" dirty="0" smtClean="0">
                <a:solidFill>
                  <a:schemeClr val="dk1"/>
                </a:solidFill>
                <a:latin typeface="Arial"/>
                <a:ea typeface="Arial"/>
                <a:cs typeface="Arial"/>
                <a:sym typeface="Arial"/>
              </a:rPr>
              <a:t>Efficiency respectively. </a:t>
            </a:r>
          </a:p>
          <a:p>
            <a:pPr marL="469900" lvl="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So, this would complete the effort of evaluating 802.11ax DL performance in the Indoor Hotspot use case per the ITU criteria of self-evaluating a RAT for IMT-2020.</a:t>
            </a:r>
          </a:p>
          <a:p>
            <a:pPr marL="469900" lvl="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Note: The current contribution does not contain simulation data on mobility since the mobility requirement needs to be satisfied mandatorily only for the uplink. We plan to present uplink simulation data in the next meeting. </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a:t>
            </a:r>
            <a:r>
              <a:rPr lang="en-US" sz="2400" dirty="0" smtClean="0"/>
              <a:t>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adhere to the self-evaluation methodology specified by ITU ([3]).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([4], [5]),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a:t>
            </a:r>
            <a:r>
              <a:rPr lang="en-US" sz="1800" b="0" dirty="0" smtClean="0">
                <a:solidFill>
                  <a:schemeClr val="dk1"/>
                </a:solidFill>
                <a:latin typeface="Arial"/>
                <a:ea typeface="Arial"/>
                <a:cs typeface="Arial"/>
                <a:sym typeface="Arial"/>
              </a:rPr>
              <a:t>This benchmarking step ensures the accuracy of the simulation output in this presentation.</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a:t>
            </a:r>
            <a:r>
              <a:rPr lang="en-US" sz="1800" b="0" dirty="0" smtClean="0">
                <a:solidFill>
                  <a:schemeClr val="dk1"/>
                </a:solidFill>
                <a:latin typeface="Arial"/>
                <a:ea typeface="Arial"/>
                <a:cs typeface="Arial"/>
                <a:sym typeface="Arial"/>
              </a:rPr>
              <a:t>of 12 BSs and 120 </a:t>
            </a:r>
            <a:r>
              <a:rPr lang="en-US" sz="1800" b="0" dirty="0" smtClean="0">
                <a:solidFill>
                  <a:schemeClr val="dk1"/>
                </a:solidFill>
                <a:latin typeface="Arial"/>
                <a:ea typeface="Arial"/>
                <a:cs typeface="Arial"/>
                <a:sym typeface="Arial"/>
              </a:rPr>
              <a:t>UEs as shown below.</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a:t>
            </a:r>
            <a:r>
              <a:rPr lang="en-US" sz="1800" b="0" dirty="0" smtClean="0">
                <a:solidFill>
                  <a:schemeClr val="dk1"/>
                </a:solidFill>
                <a:latin typeface="Arial"/>
                <a:ea typeface="Arial"/>
                <a:cs typeface="Arial"/>
                <a:sym typeface="Arial"/>
              </a:rPr>
              <a:t>UE. We model actual physical movement of the UEs, whereas only notional </a:t>
            </a:r>
            <a:r>
              <a:rPr lang="en-US" sz="1800" b="0" dirty="0" smtClean="0">
                <a:solidFill>
                  <a:schemeClr val="dk1"/>
                </a:solidFill>
                <a:latin typeface="Arial"/>
                <a:ea typeface="Arial"/>
                <a:cs typeface="Arial"/>
                <a:sym typeface="Arial"/>
              </a:rPr>
              <a:t>mobility (i.e. only fades at the rate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could have sufficed. </a:t>
            </a:r>
            <a:r>
              <a:rPr lang="en-US" sz="1800" b="0" dirty="0" smtClean="0">
                <a:solidFill>
                  <a:schemeClr val="dk1"/>
                </a:solidFill>
                <a:latin typeface="Arial"/>
                <a:ea typeface="Arial"/>
                <a:cs typeface="Arial"/>
                <a:sym typeface="Arial"/>
              </a:rPr>
              <a:t>In our model, the UEs are contained within the network layout by being reflected from the network edge once they reach it</a:t>
            </a:r>
            <a:r>
              <a:rPr lang="en-US" sz="1800" b="0" dirty="0" smtClean="0">
                <a:solidFill>
                  <a:schemeClr val="dk1"/>
                </a:solidFill>
                <a:latin typeface="Arial"/>
                <a:ea typeface="Arial"/>
                <a:cs typeface="Arial"/>
                <a:sym typeface="Arial"/>
              </a:rPr>
              <a: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4950" y="3505200"/>
            <a:ext cx="534994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a:t>
            </a:r>
            <a:r>
              <a:rPr lang="en-US" sz="2400" dirty="0" smtClean="0"/>
              <a:t>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a:t>
            </a:r>
            <a:r>
              <a:rPr lang="en-US" sz="1800" b="0" dirty="0" smtClean="0">
                <a:solidFill>
                  <a:schemeClr val="dk1"/>
                </a:solidFill>
                <a:latin typeface="Arial"/>
                <a:ea typeface="Arial"/>
                <a:cs typeface="Arial"/>
                <a:sym typeface="Arial"/>
              </a:rPr>
              <a:t>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a:t>
            </a:r>
            <a:r>
              <a:rPr lang="en-US" sz="1800" b="0" dirty="0" smtClean="0">
                <a:solidFill>
                  <a:schemeClr val="dk1"/>
                </a:solidFill>
                <a:latin typeface="Arial"/>
                <a:ea typeface="Arial"/>
                <a:cs typeface="Arial"/>
                <a:sym typeface="Arial"/>
              </a:rPr>
              <a:t>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smtClean="0">
                <a:solidFill>
                  <a:schemeClr val="dk1"/>
                </a:solidFill>
                <a:latin typeface="Arial"/>
                <a:ea typeface="Arial"/>
                <a:cs typeface="Arial"/>
                <a:sym typeface="Arial"/>
              </a:rPr>
              <a:t>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a:t>
            </a:r>
            <a:r>
              <a:rPr lang="en-US" sz="1800" b="0" dirty="0" smtClean="0">
                <a:solidFill>
                  <a:schemeClr val="dk1"/>
                </a:solidFill>
                <a:latin typeface="Arial"/>
                <a:ea typeface="Arial"/>
                <a:cs typeface="Arial"/>
                <a:sym typeface="Arial"/>
              </a:rPr>
              <a:t>UE </a:t>
            </a:r>
            <a:r>
              <a:rPr lang="en-US" sz="1800" b="0" dirty="0" smtClean="0">
                <a:solidFill>
                  <a:schemeClr val="dk1"/>
                </a:solidFill>
                <a:latin typeface="Arial"/>
                <a:ea typeface="Arial"/>
                <a:cs typeface="Arial"/>
                <a:sym typeface="Arial"/>
              </a:rPr>
              <a:t>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Omni uniform linear array 8Tx/8Rx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Omni </a:t>
            </a:r>
            <a:r>
              <a:rPr lang="en-US" sz="1800" b="0" dirty="0">
                <a:solidFill>
                  <a:schemeClr val="dk1"/>
                </a:solidFill>
                <a:latin typeface="Arial"/>
                <a:ea typeface="Arial"/>
                <a:cs typeface="Arial"/>
                <a:sym typeface="Arial"/>
              </a:rPr>
              <a:t>uniform linear array 8Tx/8Rx with </a:t>
            </a:r>
            <a:r>
              <a:rPr lang="en-US" sz="1800" b="0" dirty="0" err="1" smtClean="0">
                <a:solidFill>
                  <a:schemeClr val="dk1"/>
                </a:solidFill>
                <a:latin typeface="Arial"/>
                <a:ea typeface="Arial"/>
                <a:cs typeface="Arial"/>
                <a:sym typeface="Arial"/>
              </a:rPr>
              <a:t>with</a:t>
            </a:r>
            <a:r>
              <a:rPr lang="en-US" sz="1800" b="0" dirty="0" smtClean="0">
                <a:solidFill>
                  <a:schemeClr val="dk1"/>
                </a:solidFill>
                <a:latin typeface="Arial"/>
                <a:ea typeface="Arial"/>
                <a:cs typeface="Arial"/>
                <a:sym typeface="Arial"/>
              </a:rPr>
              <a:t>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r>
              <a:rPr lang="en-US" sz="1800" b="0" dirty="0" smtClean="0">
                <a:solidFill>
                  <a:schemeClr val="dk1"/>
                </a:solidFill>
                <a:latin typeface="Arial"/>
                <a:ea typeface="Arial"/>
                <a:cs typeface="Arial"/>
                <a:sym typeface="Arial"/>
              </a:rPr>
              <a:t>.</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ITU 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Perfect </a:t>
            </a:r>
            <a:r>
              <a:rPr lang="en-US" sz="1800" b="0" dirty="0" smtClean="0">
                <a:solidFill>
                  <a:schemeClr val="dk1"/>
                </a:solidFill>
                <a:latin typeface="Arial"/>
                <a:ea typeface="Arial"/>
                <a:cs typeface="Arial"/>
                <a:sym typeface="Arial"/>
              </a:rPr>
              <a:t>CSI at the transmitter</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the DL from all BSs assuming all BSs are always transmitting at </a:t>
            </a:r>
            <a:r>
              <a:rPr lang="en-US" sz="1800" b="0" dirty="0" smtClean="0">
                <a:solidFill>
                  <a:schemeClr val="dk1"/>
                </a:solidFill>
                <a:latin typeface="Arial"/>
                <a:ea typeface="Arial"/>
                <a:cs typeface="Arial"/>
                <a:sym typeface="Arial"/>
              </a:rPr>
              <a:t>the same </a:t>
            </a:r>
            <a:r>
              <a:rPr lang="en-US" sz="1800" b="0" dirty="0" smtClean="0">
                <a:solidFill>
                  <a:schemeClr val="dk1"/>
                </a:solidFill>
                <a:latin typeface="Arial"/>
                <a:ea typeface="Arial"/>
                <a:cs typeface="Arial"/>
                <a:sym typeface="Arial"/>
              </a:rPr>
              <a:t>time</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a:t>
            </a:r>
            <a:r>
              <a:rPr lang="en-US" sz="2400" dirty="0" smtClean="0"/>
              <a:t>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a:t>
            </a:r>
            <a:r>
              <a:rPr lang="en-US" sz="1600" b="0" dirty="0" smtClean="0">
                <a:solidFill>
                  <a:schemeClr val="dk1"/>
                </a:solidFill>
                <a:latin typeface="Arial"/>
                <a:ea typeface="Arial"/>
                <a:cs typeface="Arial"/>
                <a:sym typeface="Arial"/>
              </a:rPr>
              <a:t>IMT-2020 Indoor Hotspot configuration allows </a:t>
            </a:r>
            <a:r>
              <a:rPr lang="en-US" sz="1600" b="0" dirty="0" err="1" smtClean="0">
                <a:solidFill>
                  <a:schemeClr val="dk1"/>
                </a:solidFill>
                <a:latin typeface="Arial"/>
                <a:ea typeface="Arial"/>
                <a:cs typeface="Arial"/>
                <a:sym typeface="Arial"/>
              </a:rPr>
              <a:t>upto</a:t>
            </a:r>
            <a:r>
              <a:rPr lang="en-US" sz="1600" b="0" dirty="0" smtClean="0">
                <a:solidFill>
                  <a:schemeClr val="dk1"/>
                </a:solidFill>
                <a:latin typeface="Arial"/>
                <a:ea typeface="Arial"/>
                <a:cs typeface="Arial"/>
                <a:sym typeface="Arial"/>
              </a:rPr>
              <a:t>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a:t>
            </a:r>
            <a:r>
              <a:rPr lang="en-US" sz="1600" b="0" dirty="0" err="1" smtClean="0">
                <a:solidFill>
                  <a:schemeClr val="dk1"/>
                </a:solidFill>
                <a:latin typeface="Arial"/>
                <a:ea typeface="Arial"/>
                <a:cs typeface="Arial"/>
                <a:sym typeface="Arial"/>
              </a:rPr>
              <a:t>upto</a:t>
            </a:r>
            <a:r>
              <a:rPr lang="en-US" sz="1600" b="0" dirty="0" smtClean="0">
                <a:solidFill>
                  <a:schemeClr val="dk1"/>
                </a:solidFill>
                <a:latin typeface="Arial"/>
                <a:ea typeface="Arial"/>
                <a:cs typeface="Arial"/>
                <a:sym typeface="Arial"/>
              </a:rPr>
              <a:t>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a:t>
            </a:r>
            <a:r>
              <a:rPr lang="en-US" sz="1600" b="0" dirty="0" smtClean="0">
                <a:solidFill>
                  <a:schemeClr val="dk1"/>
                </a:solidFill>
                <a:latin typeface="Arial"/>
                <a:ea typeface="Arial"/>
                <a:cs typeface="Arial"/>
                <a:sym typeface="Arial"/>
              </a:rPr>
              <a:t>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a:t>
            </a:r>
            <a:r>
              <a:rPr lang="en-US" sz="1600" b="0" dirty="0" smtClean="0">
                <a:solidFill>
                  <a:schemeClr val="dk1"/>
                </a:solidFill>
                <a:latin typeface="Arial"/>
                <a:ea typeface="Arial"/>
                <a:cs typeface="Arial"/>
                <a:sym typeface="Arial"/>
              </a:rPr>
              <a:t>, in the simulations we have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in order to conform to the current capabilities of </a:t>
            </a:r>
            <a:r>
              <a:rPr lang="en-US" sz="1600" b="0" dirty="0" smtClean="0">
                <a:solidFill>
                  <a:schemeClr val="dk1"/>
                </a:solidFill>
                <a:latin typeface="Arial"/>
                <a:ea typeface="Arial"/>
                <a:cs typeface="Arial"/>
                <a:sym typeface="Arial"/>
              </a:rPr>
              <a:t>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a:t>
            </a:r>
            <a:r>
              <a:rPr lang="en-US" sz="1600" b="0" dirty="0" smtClean="0">
                <a:solidFill>
                  <a:schemeClr val="dk1"/>
                </a:solidFill>
                <a:latin typeface="Arial"/>
                <a:ea typeface="Arial"/>
                <a:cs typeface="Arial"/>
                <a:sym typeface="Arial"/>
              </a:rPr>
              <a:t>even </a:t>
            </a:r>
            <a:r>
              <a:rPr lang="en-US" sz="1600" b="0" dirty="0" smtClean="0">
                <a:solidFill>
                  <a:schemeClr val="dk1"/>
                </a:solidFill>
                <a:latin typeface="Arial"/>
                <a:ea typeface="Arial"/>
                <a:cs typeface="Arial"/>
                <a:sym typeface="Arial"/>
              </a:rPr>
              <a:t>though </a:t>
            </a:r>
            <a:r>
              <a:rPr lang="en-US" sz="1600" b="0" dirty="0" smtClean="0">
                <a:solidFill>
                  <a:schemeClr val="dk1"/>
                </a:solidFill>
                <a:latin typeface="Arial"/>
                <a:ea typeface="Arial"/>
                <a:cs typeface="Arial"/>
                <a:sym typeface="Arial"/>
              </a:rPr>
              <a:t>the IMT-2020 evaluation </a:t>
            </a:r>
            <a:r>
              <a:rPr lang="en-US" sz="1600" b="0" dirty="0" smtClean="0">
                <a:solidFill>
                  <a:schemeClr val="dk1"/>
                </a:solidFill>
                <a:latin typeface="Arial"/>
                <a:ea typeface="Arial"/>
                <a:cs typeface="Arial"/>
                <a:sym typeface="Arial"/>
              </a:rPr>
              <a:t>permits the inclusion of </a:t>
            </a:r>
            <a:r>
              <a:rPr lang="en-US" sz="1600" b="0" dirty="0" smtClean="0">
                <a:solidFill>
                  <a:schemeClr val="dk1"/>
                </a:solidFill>
                <a:latin typeface="Arial"/>
                <a:ea typeface="Arial"/>
                <a:cs typeface="Arial"/>
                <a:sym typeface="Arial"/>
              </a:rPr>
              <a:t>features </a:t>
            </a:r>
            <a:r>
              <a:rPr lang="en-US" sz="1600" b="0" dirty="0" smtClean="0">
                <a:solidFill>
                  <a:schemeClr val="dk1"/>
                </a:solidFill>
                <a:latin typeface="Arial"/>
                <a:ea typeface="Arial"/>
                <a:cs typeface="Arial"/>
                <a:sym typeface="Arial"/>
              </a:rPr>
              <a:t>and/or extensions that may be available in the </a:t>
            </a:r>
            <a:r>
              <a:rPr lang="en-US" sz="1600" b="0" dirty="0" smtClean="0">
                <a:solidFill>
                  <a:schemeClr val="dk1"/>
                </a:solidFill>
                <a:latin typeface="Arial"/>
                <a:ea typeface="Arial"/>
                <a:cs typeface="Arial"/>
                <a:sym typeface="Arial"/>
              </a:rPr>
              <a:t>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 from unintended directions.</a:t>
            </a:r>
            <a:endParaRPr lang="en-US" sz="1600" b="0" dirty="0" smtClean="0">
              <a:solidFill>
                <a:schemeClr val="dk1"/>
              </a:solidFill>
              <a:latin typeface="Arial"/>
              <a:ea typeface="Arial"/>
              <a:cs typeface="Arial"/>
              <a:sym typeface="Arial"/>
            </a:endParaRP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a:t>
            </a:r>
            <a:r>
              <a:rPr lang="en-US" sz="1600" b="0" dirty="0" smtClean="0">
                <a:solidFill>
                  <a:schemeClr val="dk1"/>
                </a:solidFill>
                <a:latin typeface="Arial"/>
                <a:ea typeface="Arial"/>
                <a:cs typeface="Arial"/>
                <a:sym typeface="Arial"/>
              </a:rPr>
              <a:t>BS-UE antenna configuration of (</a:t>
            </a:r>
            <a:r>
              <a:rPr lang="en-US" sz="1600" b="0" dirty="0" smtClean="0">
                <a:solidFill>
                  <a:schemeClr val="dk1"/>
                </a:solidFill>
                <a:latin typeface="Arial"/>
                <a:ea typeface="Arial"/>
                <a:cs typeface="Arial"/>
                <a:sym typeface="Arial"/>
              </a:rPr>
              <a:t>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a:r>
            <a:r>
              <a:rPr lang="en-US" sz="1600" b="0" dirty="0" smtClean="0">
                <a:solidFill>
                  <a:schemeClr val="dk1"/>
                </a:solidFill>
                <a:latin typeface="Arial"/>
                <a:ea typeface="Arial"/>
                <a:cs typeface="Arial"/>
                <a:sym typeface="Arial"/>
              </a:rPr>
              <a:t>= (256/256, 8/8) or even </a:t>
            </a:r>
            <a:r>
              <a:rPr lang="en-US" sz="1600" b="0" dirty="0" smtClean="0">
                <a:solidFill>
                  <a:schemeClr val="dk1"/>
                </a:solidFill>
                <a:latin typeface="Arial"/>
                <a:ea typeface="Arial"/>
                <a:cs typeface="Arial"/>
                <a:sym typeface="Arial"/>
              </a:rPr>
              <a:t>(8/8</a:t>
            </a:r>
            <a:r>
              <a:rPr lang="en-US" sz="1600" b="0" dirty="0" smtClean="0">
                <a:solidFill>
                  <a:schemeClr val="dk1"/>
                </a:solidFill>
                <a:latin typeface="Arial"/>
                <a:ea typeface="Arial"/>
                <a:cs typeface="Arial"/>
                <a:sym typeface="Arial"/>
              </a:rPr>
              <a:t>, 8/8) allows for a large MU-MIMO factor that can significantly increase the spectral efficiency. However, </a:t>
            </a:r>
            <a:r>
              <a:rPr lang="en-US" sz="1600" b="0" dirty="0" smtClean="0">
                <a:solidFill>
                  <a:schemeClr val="dk1"/>
                </a:solidFill>
                <a:latin typeface="Arial"/>
                <a:ea typeface="Arial"/>
                <a:cs typeface="Arial"/>
                <a:sym typeface="Arial"/>
              </a:rPr>
              <a:t>in </a:t>
            </a:r>
            <a:r>
              <a:rPr lang="en-US" sz="1600" b="0" dirty="0" smtClean="0">
                <a:solidFill>
                  <a:schemeClr val="dk1"/>
                </a:solidFill>
                <a:latin typeface="Arial"/>
                <a:ea typeface="Arial"/>
                <a:cs typeface="Arial"/>
                <a:sym typeface="Arial"/>
              </a:rPr>
              <a:t>the current simulations we have restricted the MU-MIMO factor to 2</a:t>
            </a:r>
            <a:r>
              <a:rPr lang="en-US" sz="1600" b="0" dirty="0" smtClean="0">
                <a:solidFill>
                  <a:schemeClr val="dk1"/>
                </a:solidFill>
                <a:latin typeface="Arial"/>
                <a:ea typeface="Arial"/>
                <a:cs typeface="Arial"/>
                <a:sym typeface="Arial"/>
              </a:rPr>
              <a:t>.</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 from neighboring BSs</a:t>
            </a:r>
            <a:r>
              <a:rPr lang="en-US" sz="1600" b="0" dirty="0" smtClean="0">
                <a:solidFill>
                  <a:schemeClr val="dk1"/>
                </a:solidFill>
                <a:latin typeface="Arial"/>
                <a:ea typeface="Arial"/>
                <a:cs typeface="Arial"/>
                <a:sym typeface="Arial"/>
              </a:rPr>
              <a:t>: We have assumed full interference, since in the simulator we have not yet implemented schemes that can reduce interference from other BSs such as Interference Coordination and Cancellation, Partial </a:t>
            </a:r>
            <a:r>
              <a:rPr lang="en-US" sz="1600" b="0" dirty="0">
                <a:solidFill>
                  <a:schemeClr val="dk1"/>
                </a:solidFill>
                <a:latin typeface="Arial"/>
                <a:ea typeface="Arial"/>
                <a:cs typeface="Arial"/>
                <a:sym typeface="Arial"/>
              </a:rPr>
              <a:t>F</a:t>
            </a:r>
            <a:r>
              <a:rPr lang="en-US" sz="1600" b="0" dirty="0" smtClean="0">
                <a:solidFill>
                  <a:schemeClr val="dk1"/>
                </a:solidFill>
                <a:latin typeface="Arial"/>
                <a:ea typeface="Arial"/>
                <a:cs typeface="Arial"/>
                <a:sym typeface="Arial"/>
              </a:rPr>
              <a:t>requency </a:t>
            </a: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euse etc.</a:t>
            </a:r>
          </a:p>
          <a:p>
            <a:pPr marL="469900" lvl="0" indent="-342900" algn="just" rtl="0">
              <a:spcBef>
                <a:spcPts val="0"/>
              </a:spcBef>
              <a:spcAft>
                <a:spcPts val="0"/>
              </a:spcAft>
              <a:buClr>
                <a:schemeClr val="dk1"/>
              </a:buClr>
              <a:buSzPts val="1600"/>
              <a:buFont typeface="+mj-lt"/>
              <a:buAutoNum type="arabicPeriod"/>
            </a:pPr>
            <a:r>
              <a:rPr lang="en-US" sz="1600" b="0" dirty="0" smtClean="0">
                <a:solidFill>
                  <a:schemeClr val="dk1"/>
                </a:solidFill>
                <a:latin typeface="Arial"/>
                <a:ea typeface="Arial"/>
                <a:cs typeface="Arial"/>
                <a:sym typeface="Arial"/>
              </a:rPr>
              <a:t>1e), 2) and 3) have been </a:t>
            </a:r>
            <a:r>
              <a:rPr lang="en-US" sz="1600" b="0" dirty="0" smtClean="0">
                <a:solidFill>
                  <a:schemeClr val="dk1"/>
                </a:solidFill>
                <a:latin typeface="Arial"/>
                <a:ea typeface="Arial"/>
                <a:cs typeface="Arial"/>
                <a:sym typeface="Arial"/>
              </a:rPr>
              <a:t>chosen in order to reduce implementation complexity in the simulator. We intend to generate results without these restrictions in the next meetings.</a:t>
            </a:r>
            <a:endParaRPr lang="en-US" sz="1600" b="0" dirty="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u="sng" dirty="0" smtClean="0">
                <a:solidFill>
                  <a:schemeClr val="dk1"/>
                </a:solidFill>
                <a:latin typeface="Arial"/>
                <a:ea typeface="Arial"/>
                <a:cs typeface="Arial"/>
                <a:sym typeface="Arial"/>
              </a:rPr>
              <a:t>Note that all of 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endParaRPr lang="en-US" sz="16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a:t>
            </a:r>
            <a:r>
              <a:rPr lang="en-US" sz="1800" b="0" dirty="0" smtClean="0">
                <a:solidFill>
                  <a:schemeClr val="dk1"/>
                </a:solidFill>
                <a:latin typeface="Arial"/>
                <a:ea typeface="Arial"/>
                <a:cs typeface="Arial"/>
                <a:sym typeface="Arial"/>
              </a:rPr>
              <a:t>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a:t>
            </a:r>
            <a:r>
              <a:rPr lang="en-US" sz="1800" b="0" dirty="0" smtClean="0">
                <a:solidFill>
                  <a:schemeClr val="dk1"/>
                </a:solidFill>
                <a:latin typeface="Arial"/>
                <a:ea typeface="Arial"/>
                <a:cs typeface="Arial"/>
                <a:sym typeface="Arial"/>
              </a:rPr>
              <a:t>UEs are placed randomly in the layout and assigned random directions to move with a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a:t>
            </a:r>
            <a:r>
              <a:rPr lang="en-US" sz="1800" b="0" dirty="0" smtClean="0">
                <a:solidFill>
                  <a:schemeClr val="dk1"/>
                </a:solidFill>
                <a:latin typeface="Arial"/>
                <a:ea typeface="Arial"/>
                <a:cs typeface="Arial"/>
                <a:sym typeface="Arial"/>
              </a:rPr>
              <a:t>snapshot. </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 time </a:t>
            </a:r>
            <a:r>
              <a:rPr lang="en-US" sz="1800" b="0" dirty="0" smtClean="0">
                <a:solidFill>
                  <a:schemeClr val="dk1"/>
                </a:solidFill>
                <a:latin typeface="Arial"/>
                <a:ea typeface="Arial"/>
                <a:cs typeface="Arial"/>
                <a:sym typeface="Arial"/>
              </a:rPr>
              <a:t>snapshots (or samples) </a:t>
            </a:r>
            <a:r>
              <a:rPr lang="en-US" sz="1800" b="0" dirty="0" smtClean="0">
                <a:solidFill>
                  <a:schemeClr val="dk1"/>
                </a:solidFill>
                <a:latin typeface="Arial"/>
                <a:ea typeface="Arial"/>
                <a:cs typeface="Arial"/>
                <a:sym typeface="Arial"/>
              </a:rPr>
              <a:t>per 1m of movement. This amounts to 1 sample ~ 240ms.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a:t>
            </a:r>
            <a:r>
              <a:rPr lang="en-US" sz="1800" b="0" dirty="0" smtClean="0">
                <a:solidFill>
                  <a:schemeClr val="dk1"/>
                </a:solidFill>
                <a:latin typeface="Arial"/>
                <a:ea typeface="Arial"/>
                <a:cs typeface="Arial"/>
                <a:sym typeface="Arial"/>
              </a:rPr>
              <a:t>that has</a:t>
            </a:r>
            <a:r>
              <a:rPr lang="en-US" sz="1800" b="0" dirty="0" smtClean="0">
                <a:solidFill>
                  <a:schemeClr val="dk1"/>
                </a:solidFill>
                <a:latin typeface="Arial"/>
                <a:ea typeface="Arial"/>
                <a:cs typeface="Arial"/>
                <a:sym typeface="Arial"/>
              </a:rPr>
              <a:t> </a:t>
            </a:r>
            <a:r>
              <a:rPr lang="en-US" sz="1800" b="0" dirty="0" smtClean="0">
                <a:solidFill>
                  <a:schemeClr val="dk1"/>
                </a:solidFill>
                <a:latin typeface="Arial"/>
                <a:ea typeface="Arial"/>
                <a:cs typeface="Arial"/>
                <a:sym typeface="Arial"/>
              </a:rPr>
              <a:t>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a:t>
            </a:r>
            <a:r>
              <a:rPr lang="en-US" sz="1800" b="0" dirty="0" smtClean="0">
                <a:solidFill>
                  <a:schemeClr val="dk1"/>
                </a:solidFill>
                <a:latin typeface="Arial"/>
                <a:ea typeface="Arial"/>
                <a:cs typeface="Arial"/>
                <a:sym typeface="Arial"/>
              </a:rPr>
              <a:t>Value Decomposition (SVD) </a:t>
            </a:r>
            <a:r>
              <a:rPr lang="en-US" sz="1800" b="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a:t>
            </a:r>
            <a:r>
              <a:rPr lang="en-US" sz="1800" b="0" dirty="0" smtClean="0">
                <a:solidFill>
                  <a:schemeClr val="dk1"/>
                </a:solidFill>
                <a:latin typeface="Arial"/>
                <a:ea typeface="Arial"/>
                <a:cs typeface="Arial"/>
                <a:sym typeface="Arial"/>
              </a:rPr>
              <a:t>RUs make 20 </a:t>
            </a:r>
            <a:r>
              <a:rPr lang="en-US" sz="1800" b="0" dirty="0" smtClean="0">
                <a:solidFill>
                  <a:schemeClr val="dk1"/>
                </a:solidFill>
                <a:latin typeface="Arial"/>
                <a:ea typeface="Arial"/>
                <a:cs typeface="Arial"/>
                <a:sym typeface="Arial"/>
              </a:rPr>
              <a:t>MHz).</a:t>
            </a:r>
            <a:endParaRPr lang="en-US" sz="18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a:t>
            </a:r>
            <a:r>
              <a:rPr lang="en-US" sz="1800" b="0" dirty="0" smtClean="0">
                <a:solidFill>
                  <a:schemeClr val="dk1"/>
                </a:solidFill>
                <a:latin typeface="Arial"/>
                <a:ea typeface="Arial"/>
                <a:cs typeface="Arial"/>
                <a:sym typeface="Arial"/>
              </a:rPr>
              <a:t>plotted.</a:t>
            </a: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12153</TotalTime>
  <Words>2556</Words>
  <Application>Microsoft Office PowerPoint</Application>
  <PresentationFormat>Custom</PresentationFormat>
  <Paragraphs>251</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Microsoft Word 97 - 2003 Document</vt:lpstr>
      <vt:lpstr>Benchmarking of 802.11ax against eMBB Indoor Hotspot requirements using IMT-2020 simulation methodology</vt:lpstr>
      <vt:lpstr>Abstract</vt:lpstr>
      <vt:lpstr>Outline</vt:lpstr>
      <vt:lpstr>Objective (1)</vt:lpstr>
      <vt:lpstr>Objective (2)</vt:lpstr>
      <vt:lpstr>Simulation setup</vt:lpstr>
      <vt:lpstr>Simulation configuration and assumptions</vt:lpstr>
      <vt:lpstr>Simulation configuration and assumptions</vt:lpstr>
      <vt:lpstr>Simulation methodology</vt:lpstr>
      <vt:lpstr>Results (1)</vt:lpstr>
      <vt:lpstr>Results (2)</vt:lpstr>
      <vt:lpstr>Results (3)</vt:lpstr>
      <vt:lpstr>Conclusions</vt:lpstr>
      <vt:lpstr>Next Steps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Shubhodeep Adhikari</cp:lastModifiedBy>
  <cp:revision>167</cp:revision>
  <dcterms:modified xsi:type="dcterms:W3CDTF">2018-05-10T04:15:27Z</dcterms:modified>
</cp:coreProperties>
</file>