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65" r:id="rId6"/>
    <p:sldId id="266" r:id="rId7"/>
    <p:sldId id="267" r:id="rId8"/>
    <p:sldId id="268" r:id="rId9"/>
    <p:sldId id="269" r:id="rId10"/>
    <p:sldId id="270" r:id="rId11"/>
    <p:sldId id="271" r:id="rId12"/>
    <p:sldId id="274"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8" d="100"/>
          <a:sy n="68" d="100"/>
        </p:scale>
        <p:origin x="42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James Lepp, BlackBerry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James Lepp, BlackBerry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802.11-18/0907r0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513-02-0wng-802-11-for-next-generation-v2x-communication.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node=sp47.5.90.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cfr.gov/cgi-bin/text-idx?node=sp47.5.95.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NGV Background and some problems to solve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2017-05-07</a:t>
            </a:r>
          </a:p>
        </p:txBody>
      </p:sp>
      <p:sp>
        <p:nvSpPr>
          <p:cNvPr id="6" name="Date Placeholder 3"/>
          <p:cNvSpPr>
            <a:spLocks noGrp="1"/>
          </p:cNvSpPr>
          <p:nvPr>
            <p:ph type="dt" idx="10"/>
          </p:nvPr>
        </p:nvSpPr>
        <p:spPr/>
        <p:txBody>
          <a:bodyPr/>
          <a:lstStyle/>
          <a:p>
            <a:r>
              <a:rPr lang="en-US" dirty="0"/>
              <a:t>May 2018</a:t>
            </a:r>
            <a:endParaRPr lang="en-GB" dirty="0"/>
          </a:p>
        </p:txBody>
      </p:sp>
      <p:sp>
        <p:nvSpPr>
          <p:cNvPr id="7" name="Footer Placeholder 4"/>
          <p:cNvSpPr>
            <a:spLocks noGrp="1"/>
          </p:cNvSpPr>
          <p:nvPr>
            <p:ph type="ftr" idx="11"/>
          </p:nvPr>
        </p:nvSpPr>
        <p:spPr/>
        <p:txBody>
          <a:bodyPr/>
          <a:lstStyle/>
          <a:p>
            <a:r>
              <a:rPr lang="en-GB" dirty="0"/>
              <a:t>James Lepp, BlackBerry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63156730"/>
              </p:ext>
            </p:extLst>
          </p:nvPr>
        </p:nvGraphicFramePr>
        <p:xfrm>
          <a:off x="996950" y="2413000"/>
          <a:ext cx="10206038" cy="2479675"/>
        </p:xfrm>
        <a:graphic>
          <a:graphicData uri="http://schemas.openxmlformats.org/presentationml/2006/ole">
            <mc:AlternateContent xmlns:mc="http://schemas.openxmlformats.org/markup-compatibility/2006">
              <mc:Choice xmlns:v="urn:schemas-microsoft-com:vml" Requires="v">
                <p:oleObj spid="_x0000_s3101"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6950" y="2413000"/>
                        <a:ext cx="10206038" cy="24796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B969B-7B9A-4FF3-AC1E-3CEFC3069FD5}"/>
              </a:ext>
            </a:extLst>
          </p:cNvPr>
          <p:cNvSpPr>
            <a:spLocks noGrp="1"/>
          </p:cNvSpPr>
          <p:nvPr>
            <p:ph type="title"/>
          </p:nvPr>
        </p:nvSpPr>
        <p:spPr/>
        <p:txBody>
          <a:bodyPr/>
          <a:lstStyle/>
          <a:p>
            <a:r>
              <a:rPr lang="en-CA" dirty="0"/>
              <a:t>802.11p</a:t>
            </a:r>
            <a:endParaRPr lang="en-US" dirty="0"/>
          </a:p>
        </p:txBody>
      </p:sp>
      <p:sp>
        <p:nvSpPr>
          <p:cNvPr id="3" name="Content Placeholder 2">
            <a:extLst>
              <a:ext uri="{FF2B5EF4-FFF2-40B4-BE49-F238E27FC236}">
                <a16:creationId xmlns:a16="http://schemas.microsoft.com/office/drawing/2014/main" id="{DCEDDEB0-8F00-4853-8D86-3021FEC17421}"/>
              </a:ext>
            </a:extLst>
          </p:cNvPr>
          <p:cNvSpPr>
            <a:spLocks noGrp="1"/>
          </p:cNvSpPr>
          <p:nvPr>
            <p:ph idx="1"/>
          </p:nvPr>
        </p:nvSpPr>
        <p:spPr>
          <a:xfrm>
            <a:off x="929217" y="1524000"/>
            <a:ext cx="10361084" cy="4951414"/>
          </a:xfrm>
        </p:spPr>
        <p:txBody>
          <a:bodyPr/>
          <a:lstStyle/>
          <a:p>
            <a:r>
              <a:rPr lang="en-CA" dirty="0"/>
              <a:t>Operation outside the context of a BSS allows two modes:</a:t>
            </a:r>
          </a:p>
          <a:p>
            <a:pPr>
              <a:buFont typeface="Arial" panose="020B0604020202020204" pitchFamily="34" charset="0"/>
              <a:buChar char="•"/>
            </a:pPr>
            <a:r>
              <a:rPr lang="en-CA" dirty="0"/>
              <a:t>Broadcast information addressed to all STAs within vicinity.</a:t>
            </a:r>
          </a:p>
          <a:p>
            <a:pPr>
              <a:buFont typeface="Arial" panose="020B0604020202020204" pitchFamily="34" charset="0"/>
              <a:buChar char="•"/>
            </a:pPr>
            <a:r>
              <a:rPr lang="en-CA" dirty="0"/>
              <a:t>Unicast information addressed between a pair of STAs.</a:t>
            </a:r>
          </a:p>
          <a:p>
            <a:endParaRPr lang="en-CA" dirty="0"/>
          </a:p>
          <a:p>
            <a:r>
              <a:rPr lang="en-CA" dirty="0"/>
              <a:t>Example DSRC applications:</a:t>
            </a:r>
          </a:p>
          <a:p>
            <a:r>
              <a:rPr lang="en-CA" dirty="0"/>
              <a:t>Basic Safety Messages (BSM) </a:t>
            </a:r>
            <a:r>
              <a:rPr lang="en-CA" dirty="0">
                <a:sym typeface="Wingdings" panose="05000000000000000000" pitchFamily="2" charset="2"/>
              </a:rPr>
              <a:t> Broadcast information V2V</a:t>
            </a:r>
            <a:endParaRPr lang="en-CA" dirty="0"/>
          </a:p>
          <a:p>
            <a:r>
              <a:rPr lang="en-CA" dirty="0"/>
              <a:t>Signal Phase and Timing (</a:t>
            </a:r>
            <a:r>
              <a:rPr lang="en-CA" dirty="0" err="1"/>
              <a:t>SPaT</a:t>
            </a:r>
            <a:r>
              <a:rPr lang="en-CA" dirty="0"/>
              <a:t>) </a:t>
            </a:r>
            <a:r>
              <a:rPr lang="en-CA" dirty="0">
                <a:sym typeface="Wingdings" panose="05000000000000000000" pitchFamily="2" charset="2"/>
              </a:rPr>
              <a:t> Broadcast information from stoplights</a:t>
            </a:r>
          </a:p>
          <a:p>
            <a:r>
              <a:rPr lang="en-CA" dirty="0">
                <a:sym typeface="Wingdings" panose="05000000000000000000" pitchFamily="2" charset="2"/>
              </a:rPr>
              <a:t>Wave Service Announcement (WSA)  Broadcast information about services</a:t>
            </a:r>
          </a:p>
          <a:p>
            <a:endParaRPr lang="en-CA" dirty="0">
              <a:sym typeface="Wingdings" panose="05000000000000000000" pitchFamily="2" charset="2"/>
            </a:endParaRPr>
          </a:p>
          <a:p>
            <a:r>
              <a:rPr lang="en-CA" dirty="0">
                <a:sym typeface="Wingdings" panose="05000000000000000000" pitchFamily="2" charset="2"/>
              </a:rPr>
              <a:t>These applications which are in use today typically use broadcast, and typically use a fixed MCS rate.</a:t>
            </a:r>
            <a:endParaRPr lang="en-US" dirty="0"/>
          </a:p>
        </p:txBody>
      </p:sp>
      <p:sp>
        <p:nvSpPr>
          <p:cNvPr id="4" name="Slide Number Placeholder 3">
            <a:extLst>
              <a:ext uri="{FF2B5EF4-FFF2-40B4-BE49-F238E27FC236}">
                <a16:creationId xmlns:a16="http://schemas.microsoft.com/office/drawing/2014/main" id="{6475706B-3B74-4CE8-8EB7-65B774184BA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3FEDC50-A253-41D6-8CFC-BB774F37517B}"/>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00E46872-2BE9-4AF2-88E2-1E381750FA3B}"/>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845536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3B0EB-2EB7-4A4B-85FC-58D34CABF0F7}"/>
              </a:ext>
            </a:extLst>
          </p:cNvPr>
          <p:cNvSpPr>
            <a:spLocks noGrp="1"/>
          </p:cNvSpPr>
          <p:nvPr>
            <p:ph type="title"/>
          </p:nvPr>
        </p:nvSpPr>
        <p:spPr/>
        <p:txBody>
          <a:bodyPr/>
          <a:lstStyle/>
          <a:p>
            <a:r>
              <a:rPr lang="en-CA" dirty="0"/>
              <a:t>802.11p capability negotiation</a:t>
            </a:r>
            <a:endParaRPr lang="en-US" dirty="0"/>
          </a:p>
        </p:txBody>
      </p:sp>
      <p:sp>
        <p:nvSpPr>
          <p:cNvPr id="3" name="Content Placeholder 2">
            <a:extLst>
              <a:ext uri="{FF2B5EF4-FFF2-40B4-BE49-F238E27FC236}">
                <a16:creationId xmlns:a16="http://schemas.microsoft.com/office/drawing/2014/main" id="{7C8FAFDA-B1AB-4DC9-AD8A-18343CB02D85}"/>
              </a:ext>
            </a:extLst>
          </p:cNvPr>
          <p:cNvSpPr>
            <a:spLocks noGrp="1"/>
          </p:cNvSpPr>
          <p:nvPr>
            <p:ph idx="1"/>
          </p:nvPr>
        </p:nvSpPr>
        <p:spPr/>
        <p:txBody>
          <a:bodyPr/>
          <a:lstStyle/>
          <a:p>
            <a:r>
              <a:rPr lang="en-CA" dirty="0"/>
              <a:t>The broadcast nature of these transmissions means there may be no ability to negotiate capabilities with the intended receiving STAs.</a:t>
            </a:r>
          </a:p>
          <a:p>
            <a:endParaRPr lang="en-CA" dirty="0"/>
          </a:p>
          <a:p>
            <a:r>
              <a:rPr lang="en-CA" dirty="0"/>
              <a:t>Lack of capability negotiation may affect the backwards/forwards interoperability of new PHY technologies.</a:t>
            </a:r>
          </a:p>
          <a:p>
            <a:endParaRPr lang="en-CA" dirty="0"/>
          </a:p>
          <a:p>
            <a:endParaRPr lang="en-US" dirty="0"/>
          </a:p>
        </p:txBody>
      </p:sp>
      <p:sp>
        <p:nvSpPr>
          <p:cNvPr id="4" name="Slide Number Placeholder 3">
            <a:extLst>
              <a:ext uri="{FF2B5EF4-FFF2-40B4-BE49-F238E27FC236}">
                <a16:creationId xmlns:a16="http://schemas.microsoft.com/office/drawing/2014/main" id="{7DE96664-6FAE-4824-B1F9-43D39A30B15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27DCB43-256D-43AF-B59F-1315314D90AF}"/>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B65E1428-B8C4-4806-B03A-00B83BDB6C05}"/>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375765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C9329-708A-4E16-B644-78279A04FD6C}"/>
              </a:ext>
            </a:extLst>
          </p:cNvPr>
          <p:cNvSpPr>
            <a:spLocks noGrp="1"/>
          </p:cNvSpPr>
          <p:nvPr>
            <p:ph type="title"/>
          </p:nvPr>
        </p:nvSpPr>
        <p:spPr/>
        <p:txBody>
          <a:bodyPr/>
          <a:lstStyle/>
          <a:p>
            <a:r>
              <a:rPr lang="en-CA" dirty="0"/>
              <a:t>A specific problem</a:t>
            </a:r>
            <a:endParaRPr lang="en-US" dirty="0"/>
          </a:p>
        </p:txBody>
      </p:sp>
      <p:sp>
        <p:nvSpPr>
          <p:cNvPr id="3" name="Content Placeholder 2">
            <a:extLst>
              <a:ext uri="{FF2B5EF4-FFF2-40B4-BE49-F238E27FC236}">
                <a16:creationId xmlns:a16="http://schemas.microsoft.com/office/drawing/2014/main" id="{07A3F816-2234-43AD-8891-AA2E6E9AD428}"/>
              </a:ext>
            </a:extLst>
          </p:cNvPr>
          <p:cNvSpPr>
            <a:spLocks noGrp="1"/>
          </p:cNvSpPr>
          <p:nvPr>
            <p:ph idx="1"/>
          </p:nvPr>
        </p:nvSpPr>
        <p:spPr>
          <a:xfrm>
            <a:off x="914401" y="1981201"/>
            <a:ext cx="9296399" cy="4113213"/>
          </a:xfrm>
        </p:spPr>
        <p:txBody>
          <a:bodyPr/>
          <a:lstStyle/>
          <a:p>
            <a:r>
              <a:rPr lang="en-CA" sz="1800" dirty="0">
                <a:solidFill>
                  <a:schemeClr val="accent2">
                    <a:lumMod val="60000"/>
                    <a:lumOff val="40000"/>
                  </a:schemeClr>
                </a:solidFill>
              </a:rPr>
              <a:t>10.7 </a:t>
            </a:r>
            <a:r>
              <a:rPr lang="en-CA" sz="1800" dirty="0" err="1">
                <a:solidFill>
                  <a:schemeClr val="accent2">
                    <a:lumMod val="60000"/>
                    <a:lumOff val="40000"/>
                  </a:schemeClr>
                </a:solidFill>
              </a:rPr>
              <a:t>Multirate</a:t>
            </a:r>
            <a:r>
              <a:rPr lang="en-CA" sz="1800" dirty="0">
                <a:solidFill>
                  <a:schemeClr val="accent2">
                    <a:lumMod val="60000"/>
                    <a:lumOff val="40000"/>
                  </a:schemeClr>
                </a:solidFill>
              </a:rPr>
              <a:t> support</a:t>
            </a:r>
          </a:p>
          <a:p>
            <a:r>
              <a:rPr lang="en-CA" sz="1400" dirty="0">
                <a:solidFill>
                  <a:schemeClr val="accent2">
                    <a:lumMod val="60000"/>
                    <a:lumOff val="40000"/>
                  </a:schemeClr>
                </a:solidFill>
              </a:rPr>
              <a:t>10.7.1 Overview</a:t>
            </a:r>
          </a:p>
          <a:p>
            <a:r>
              <a:rPr lang="en-CA" sz="1400" b="0" dirty="0">
                <a:solidFill>
                  <a:schemeClr val="accent2">
                    <a:lumMod val="60000"/>
                    <a:lumOff val="40000"/>
                  </a:schemeClr>
                </a:solidFill>
              </a:rPr>
              <a:t>Some PHYs have multiple data transfer rate capabilities that allow implementations to perform dynamic rate switching with the objective of improving performance. The algorithm for performing rate switching is beyond the scope of this standard, but in order to provide coexistence and interoperability on </a:t>
            </a:r>
            <a:r>
              <a:rPr lang="en-CA" sz="1400" b="0" dirty="0" err="1">
                <a:solidFill>
                  <a:schemeClr val="accent2">
                    <a:lumMod val="60000"/>
                    <a:lumOff val="40000"/>
                  </a:schemeClr>
                </a:solidFill>
              </a:rPr>
              <a:t>multirate</a:t>
            </a:r>
            <a:r>
              <a:rPr lang="en-CA" sz="1400" b="0" dirty="0">
                <a:solidFill>
                  <a:schemeClr val="accent2">
                    <a:lumMod val="60000"/>
                    <a:lumOff val="40000"/>
                  </a:schemeClr>
                </a:solidFill>
              </a:rPr>
              <a:t>-capable PHYs, this standard defines a set of rules to be followed by all STAs.</a:t>
            </a:r>
          </a:p>
          <a:p>
            <a:r>
              <a:rPr lang="en-CA" sz="1400" b="0" dirty="0">
                <a:solidFill>
                  <a:schemeClr val="accent2">
                    <a:lumMod val="60000"/>
                    <a:lumOff val="40000"/>
                  </a:schemeClr>
                </a:solidFill>
              </a:rPr>
              <a:t>Only the data transfer rates of the mandatory rate set of the attached PHY are guaranteed to be supported when a STA for which </a:t>
            </a:r>
            <a:r>
              <a:rPr lang="en-CA" sz="1400" dirty="0">
                <a:solidFill>
                  <a:schemeClr val="accent2">
                    <a:lumMod val="60000"/>
                    <a:lumOff val="40000"/>
                  </a:schemeClr>
                </a:solidFill>
              </a:rPr>
              <a:t>dot11OCBActivated</a:t>
            </a:r>
            <a:r>
              <a:rPr lang="en-CA" sz="1400" b="0" dirty="0">
                <a:solidFill>
                  <a:schemeClr val="accent2">
                    <a:lumMod val="60000"/>
                    <a:lumOff val="40000"/>
                  </a:schemeClr>
                </a:solidFill>
              </a:rPr>
              <a:t> is true transmits a Management or Data frame. A higher layer protocol entity within a STA in which </a:t>
            </a:r>
            <a:r>
              <a:rPr lang="en-CA" sz="1400" dirty="0">
                <a:solidFill>
                  <a:schemeClr val="accent2">
                    <a:lumMod val="60000"/>
                    <a:lumOff val="40000"/>
                  </a:schemeClr>
                </a:solidFill>
              </a:rPr>
              <a:t>dot11OCBActivated</a:t>
            </a:r>
            <a:r>
              <a:rPr lang="en-CA" sz="1400" b="0" dirty="0">
                <a:solidFill>
                  <a:schemeClr val="accent2">
                    <a:lumMod val="60000"/>
                    <a:lumOff val="40000"/>
                  </a:schemeClr>
                </a:solidFill>
              </a:rPr>
              <a:t> is true might negotiate a rate outside the mandatory rate set.                   </a:t>
            </a:r>
            <a:r>
              <a:rPr lang="en-CA" sz="1400" b="0" dirty="0">
                <a:solidFill>
                  <a:srgbClr val="FF0000"/>
                </a:solidFill>
              </a:rPr>
              <a:t>*From 802.11-2016</a:t>
            </a:r>
          </a:p>
          <a:p>
            <a:endParaRPr lang="en-CA" sz="1800" b="0" dirty="0">
              <a:solidFill>
                <a:schemeClr val="tx1"/>
              </a:solidFill>
            </a:endParaRPr>
          </a:p>
          <a:p>
            <a:r>
              <a:rPr lang="en-CA" sz="1800" b="0" dirty="0" err="1">
                <a:solidFill>
                  <a:schemeClr val="tx1"/>
                </a:solidFill>
              </a:rPr>
              <a:t>Multirate</a:t>
            </a:r>
            <a:r>
              <a:rPr lang="en-CA" sz="1800" b="0" dirty="0">
                <a:solidFill>
                  <a:schemeClr val="tx1"/>
                </a:solidFill>
              </a:rPr>
              <a:t> behavior of STAs for which dot11OCBActivated is true may need updating by NGV. Even if we were to punt this to </a:t>
            </a:r>
            <a:r>
              <a:rPr lang="en-CA" sz="1800" dirty="0">
                <a:solidFill>
                  <a:schemeClr val="tx1"/>
                </a:solidFill>
              </a:rPr>
              <a:t>“a higher layer protocol entity” </a:t>
            </a:r>
            <a:r>
              <a:rPr lang="en-CA" sz="1800" b="0" dirty="0">
                <a:solidFill>
                  <a:schemeClr val="tx1"/>
                </a:solidFill>
              </a:rPr>
              <a:t>to do the negotiation, what changes are needed to 802.11 to support using new rates?</a:t>
            </a:r>
            <a:endParaRPr lang="en-US" sz="1800" b="0" dirty="0">
              <a:solidFill>
                <a:schemeClr val="tx1"/>
              </a:solidFill>
            </a:endParaRPr>
          </a:p>
        </p:txBody>
      </p:sp>
      <p:sp>
        <p:nvSpPr>
          <p:cNvPr id="4" name="Slide Number Placeholder 3">
            <a:extLst>
              <a:ext uri="{FF2B5EF4-FFF2-40B4-BE49-F238E27FC236}">
                <a16:creationId xmlns:a16="http://schemas.microsoft.com/office/drawing/2014/main" id="{F7233FC1-E1D2-4CA1-822B-3AA461F0291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9D7D5EF-FED7-4429-88BF-6886D18E0F4E}"/>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316DE337-6243-435D-B5FD-3D0B472B3DB6}"/>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420935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CBF8-A08C-4275-8D05-99E148970AF3}"/>
              </a:ext>
            </a:extLst>
          </p:cNvPr>
          <p:cNvSpPr>
            <a:spLocks noGrp="1"/>
          </p:cNvSpPr>
          <p:nvPr>
            <p:ph type="title"/>
          </p:nvPr>
        </p:nvSpPr>
        <p:spPr/>
        <p:txBody>
          <a:bodyPr/>
          <a:lstStyle/>
          <a:p>
            <a:r>
              <a:rPr lang="en-CA" dirty="0"/>
              <a:t>Summary</a:t>
            </a:r>
            <a:endParaRPr lang="en-US" dirty="0"/>
          </a:p>
        </p:txBody>
      </p:sp>
      <p:sp>
        <p:nvSpPr>
          <p:cNvPr id="3" name="Content Placeholder 2">
            <a:extLst>
              <a:ext uri="{FF2B5EF4-FFF2-40B4-BE49-F238E27FC236}">
                <a16:creationId xmlns:a16="http://schemas.microsoft.com/office/drawing/2014/main" id="{6E1A3ED3-8B9E-4626-944E-5218181AB386}"/>
              </a:ext>
            </a:extLst>
          </p:cNvPr>
          <p:cNvSpPr>
            <a:spLocks noGrp="1"/>
          </p:cNvSpPr>
          <p:nvPr>
            <p:ph idx="1"/>
          </p:nvPr>
        </p:nvSpPr>
        <p:spPr/>
        <p:txBody>
          <a:bodyPr/>
          <a:lstStyle/>
          <a:p>
            <a:r>
              <a:rPr lang="en-CA" dirty="0"/>
              <a:t>PHY:</a:t>
            </a:r>
          </a:p>
          <a:p>
            <a:r>
              <a:rPr lang="en-CA" dirty="0"/>
              <a:t>The main thing NGV needs to do is update the 10 MHz PHY. (from clause 17)</a:t>
            </a:r>
          </a:p>
          <a:p>
            <a:r>
              <a:rPr lang="en-CA" dirty="0"/>
              <a:t>There are many features in 11n, 11ac and 11ax to choose from. (HT, VHT, HE)</a:t>
            </a:r>
          </a:p>
          <a:p>
            <a:endParaRPr lang="en-CA" dirty="0"/>
          </a:p>
          <a:p>
            <a:r>
              <a:rPr lang="en-CA" dirty="0"/>
              <a:t>MAC:</a:t>
            </a:r>
          </a:p>
          <a:p>
            <a:r>
              <a:rPr lang="en-CA" dirty="0"/>
              <a:t>NGV also needs to address backwards interoperability, compatibility, coexistence etc.</a:t>
            </a:r>
          </a:p>
          <a:p>
            <a:endParaRPr lang="en-US" dirty="0"/>
          </a:p>
        </p:txBody>
      </p:sp>
      <p:sp>
        <p:nvSpPr>
          <p:cNvPr id="4" name="Slide Number Placeholder 3">
            <a:extLst>
              <a:ext uri="{FF2B5EF4-FFF2-40B4-BE49-F238E27FC236}">
                <a16:creationId xmlns:a16="http://schemas.microsoft.com/office/drawing/2014/main" id="{9535BA19-E222-4396-8240-7392DA8C79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0CCEF27-BB89-43A8-B5D2-2C4EC96EEFB4}"/>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9D580FA3-79F3-4302-9202-AEA29DB216CF}"/>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548501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Arial" panose="020B0604020202020204" pitchFamily="34" charset="0"/>
              <a:buChar char="•"/>
            </a:pPr>
            <a:r>
              <a:rPr lang="en-GB" dirty="0">
                <a:hlinkClick r:id="rId3"/>
              </a:rPr>
              <a:t>https://mentor.ieee.org/802.11/dcn/18/11-18-0513-02-0wng-802-11-for-next-generation-v2x-communication.pptx</a:t>
            </a:r>
            <a:endParaRPr lang="en-GB" dirty="0"/>
          </a:p>
          <a:p>
            <a:pPr>
              <a:buFont typeface="Arial" panose="020B0604020202020204" pitchFamily="34" charset="0"/>
              <a:buChar char="•"/>
            </a:pPr>
            <a:r>
              <a:rPr lang="en-GB" dirty="0"/>
              <a:t>IEEE 802.11-2016</a:t>
            </a:r>
          </a:p>
          <a:p>
            <a:pPr>
              <a:buFont typeface="Arial" panose="020B0604020202020204" pitchFamily="34" charset="0"/>
              <a:buChar char="•"/>
            </a:pPr>
            <a:r>
              <a:rPr lang="en-GB" dirty="0"/>
              <a:t>IEEE 802.11ax D2.2</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802.11a and 802.11p technologies that make up DSRC systems: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PHY: 802.11a: The 10MHz PHY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MAC: 802.11p: Operation Outside the Context of a BSS (OCB)</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Some problems for NGV to solve.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10MHz PHY</a:t>
            </a:r>
          </a:p>
        </p:txBody>
      </p:sp>
      <p:sp>
        <p:nvSpPr>
          <p:cNvPr id="9218" name="Rectangle 2"/>
          <p:cNvSpPr>
            <a:spLocks noGrp="1" noChangeArrowheads="1"/>
          </p:cNvSpPr>
          <p:nvPr>
            <p:ph idx="1"/>
          </p:nvPr>
        </p:nvSpPr>
        <p:spPr>
          <a:xfrm>
            <a:off x="914400" y="1447800"/>
            <a:ext cx="10744199" cy="4113213"/>
          </a:xfrm>
          <a:ln/>
        </p:spPr>
        <p:txBody>
          <a:bodyPr/>
          <a:lstStyle/>
          <a:p>
            <a:pPr>
              <a:buFont typeface="Times New Roman" pitchFamily="16" charset="0"/>
              <a:buChar char="•"/>
            </a:pPr>
            <a:r>
              <a:rPr lang="en-GB" b="0" dirty="0"/>
              <a:t>DSRC operates in 10 MHz and 20 MHz channels in the 5.9 GHz band</a:t>
            </a:r>
          </a:p>
          <a:p>
            <a:pPr>
              <a:buFont typeface="Times New Roman" pitchFamily="16" charset="0"/>
              <a:buChar char="•"/>
            </a:pPr>
            <a:r>
              <a:rPr lang="en-GB" b="0" dirty="0"/>
              <a:t>In the USA this is regulated by</a:t>
            </a:r>
          </a:p>
          <a:p>
            <a:pPr lvl="1">
              <a:buFont typeface="Times New Roman" pitchFamily="16" charset="0"/>
              <a:buChar char="•"/>
            </a:pPr>
            <a:r>
              <a:rPr lang="en-GB" sz="1800" dirty="0"/>
              <a:t>FCC Part 90 Subpart M </a:t>
            </a:r>
            <a:r>
              <a:rPr lang="en-GB" sz="1800" dirty="0">
                <a:hlinkClick r:id="rId3"/>
              </a:rPr>
              <a:t>https://www.ecfr.gov/cgi-bin/text-idx?node=sp47.5.90.m</a:t>
            </a:r>
            <a:r>
              <a:rPr lang="en-GB" sz="1800" dirty="0"/>
              <a:t> (Roadside Units)</a:t>
            </a:r>
          </a:p>
          <a:p>
            <a:pPr lvl="1">
              <a:buFont typeface="Times New Roman" pitchFamily="16" charset="0"/>
              <a:buChar char="•"/>
            </a:pPr>
            <a:r>
              <a:rPr lang="en-GB" sz="1800" dirty="0"/>
              <a:t>FCC Part 95 Subpart L </a:t>
            </a:r>
            <a:r>
              <a:rPr lang="en-GB" sz="1800" dirty="0">
                <a:hlinkClick r:id="rId4"/>
              </a:rPr>
              <a:t>https://www.ecfr.gov/cgi-bin/text-idx?node=sp47.5.95.l</a:t>
            </a:r>
            <a:r>
              <a:rPr lang="en-GB" sz="1800" dirty="0"/>
              <a:t> (On-Board Units)</a:t>
            </a:r>
          </a:p>
          <a:p>
            <a:pPr>
              <a:buFont typeface="Times New Roman" pitchFamily="16" charset="0"/>
              <a:buChar char="•"/>
            </a:pPr>
            <a:r>
              <a:rPr lang="en-GB" sz="2200" b="0" dirty="0"/>
              <a:t>And similar regulations in other countries, but one key takeaway from these regulations is the 10 MHz channelization</a:t>
            </a:r>
          </a:p>
          <a:p>
            <a:pPr>
              <a:buFont typeface="Times New Roman" pitchFamily="16" charset="0"/>
              <a:buChar char="•"/>
            </a:pPr>
            <a:endParaRPr lang="en-GB" sz="2200" b="0" dirty="0"/>
          </a:p>
          <a:p>
            <a:pPr>
              <a:buFont typeface="Times New Roman" pitchFamily="16" charset="0"/>
              <a:buChar char="•"/>
            </a:pPr>
            <a:r>
              <a:rPr lang="en-GB" sz="2200" b="0" dirty="0"/>
              <a:t>In IEEE 802.11-2016 the only 10 MHz PHY is the “802.11a” PHY described in clause 17.</a:t>
            </a:r>
          </a:p>
          <a:p>
            <a:pPr>
              <a:buFont typeface="Times New Roman" pitchFamily="16" charset="0"/>
              <a:buChar char="•"/>
            </a:pPr>
            <a:r>
              <a:rPr lang="en-GB" sz="2200" b="0" dirty="0"/>
              <a:t>The clause 19 (HT / 11n) PHY describes 20 and 40 MHz channels</a:t>
            </a:r>
          </a:p>
          <a:p>
            <a:pPr>
              <a:buFont typeface="Times New Roman" pitchFamily="16" charset="0"/>
              <a:buChar char="•"/>
            </a:pPr>
            <a:r>
              <a:rPr lang="en-GB" sz="2200" b="0" dirty="0"/>
              <a:t>The clause 21 (VHT / 11ac) PHY describes 20 MHz and wider channels.</a:t>
            </a:r>
          </a:p>
          <a:p>
            <a:pPr>
              <a:buFont typeface="Times New Roman" pitchFamily="16" charset="0"/>
              <a:buChar char="•"/>
            </a:pPr>
            <a:r>
              <a:rPr lang="en-GB" sz="2200" b="0" dirty="0"/>
              <a:t>The main thing NGV needs to do is define a “new” 10 MHz PHY.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10 MHz PHY from 802.11a-1999</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dirty="0"/>
              <a:t>James Lepp, BlackBerry</a:t>
            </a:r>
          </a:p>
        </p:txBody>
      </p:sp>
      <p:sp>
        <p:nvSpPr>
          <p:cNvPr id="4" name="Date Placeholder 3"/>
          <p:cNvSpPr>
            <a:spLocks noGrp="1"/>
          </p:cNvSpPr>
          <p:nvPr>
            <p:ph type="dt" idx="15"/>
          </p:nvPr>
        </p:nvSpPr>
        <p:spPr/>
        <p:txBody>
          <a:bodyPr/>
          <a:lstStyle/>
          <a:p>
            <a:r>
              <a:rPr lang="en-US" dirty="0"/>
              <a:t>May 2018</a:t>
            </a:r>
            <a:endParaRPr lang="en-GB" dirty="0"/>
          </a:p>
        </p:txBody>
      </p:sp>
      <p:pic>
        <p:nvPicPr>
          <p:cNvPr id="7" name="Picture 6">
            <a:extLst>
              <a:ext uri="{FF2B5EF4-FFF2-40B4-BE49-F238E27FC236}">
                <a16:creationId xmlns:a16="http://schemas.microsoft.com/office/drawing/2014/main" id="{418C99F1-E73F-4960-A9E8-46D7BAB47FF4}"/>
              </a:ext>
            </a:extLst>
          </p:cNvPr>
          <p:cNvPicPr>
            <a:picLocks noChangeAspect="1"/>
          </p:cNvPicPr>
          <p:nvPr/>
        </p:nvPicPr>
        <p:blipFill>
          <a:blip r:embed="rId3"/>
          <a:stretch>
            <a:fillRect/>
          </a:stretch>
        </p:blipFill>
        <p:spPr>
          <a:xfrm>
            <a:off x="2514600" y="1447800"/>
            <a:ext cx="7048500" cy="3752850"/>
          </a:xfrm>
          <a:prstGeom prst="rect">
            <a:avLst/>
          </a:prstGeom>
        </p:spPr>
      </p:pic>
      <p:sp>
        <p:nvSpPr>
          <p:cNvPr id="8" name="TextBox 7">
            <a:extLst>
              <a:ext uri="{FF2B5EF4-FFF2-40B4-BE49-F238E27FC236}">
                <a16:creationId xmlns:a16="http://schemas.microsoft.com/office/drawing/2014/main" id="{0EBDBA1A-75CF-4A96-9437-8AFAF11C559E}"/>
              </a:ext>
            </a:extLst>
          </p:cNvPr>
          <p:cNvSpPr txBox="1"/>
          <p:nvPr/>
        </p:nvSpPr>
        <p:spPr>
          <a:xfrm>
            <a:off x="7924800" y="5174391"/>
            <a:ext cx="3960285" cy="461665"/>
          </a:xfrm>
          <a:prstGeom prst="rect">
            <a:avLst/>
          </a:prstGeom>
          <a:noFill/>
        </p:spPr>
        <p:txBody>
          <a:bodyPr wrap="square" rtlCol="0">
            <a:spAutoFit/>
          </a:bodyPr>
          <a:lstStyle/>
          <a:p>
            <a:r>
              <a:rPr lang="en-CA" dirty="0">
                <a:solidFill>
                  <a:srgbClr val="FF0000"/>
                </a:solidFill>
              </a:rPr>
              <a:t>*From IEEE </a:t>
            </a:r>
            <a:r>
              <a:rPr lang="en-CA" dirty="0" err="1">
                <a:solidFill>
                  <a:srgbClr val="FF0000"/>
                </a:solidFill>
              </a:rPr>
              <a:t>Std</a:t>
            </a:r>
            <a:r>
              <a:rPr lang="en-CA" dirty="0">
                <a:solidFill>
                  <a:srgbClr val="FF0000"/>
                </a:solidFill>
              </a:rPr>
              <a:t> 802.11-2016</a:t>
            </a:r>
            <a:endParaRPr lang="en-US" dirty="0">
              <a:solidFill>
                <a:srgbClr val="FF0000"/>
              </a:solidFill>
            </a:endParaRPr>
          </a:p>
        </p:txBody>
      </p:sp>
      <p:sp>
        <p:nvSpPr>
          <p:cNvPr id="9" name="Rectangle 8">
            <a:extLst>
              <a:ext uri="{FF2B5EF4-FFF2-40B4-BE49-F238E27FC236}">
                <a16:creationId xmlns:a16="http://schemas.microsoft.com/office/drawing/2014/main" id="{0CAF4BC9-9D95-4CA1-835A-AE4CCC9B31ED}"/>
              </a:ext>
            </a:extLst>
          </p:cNvPr>
          <p:cNvSpPr/>
          <p:nvPr/>
        </p:nvSpPr>
        <p:spPr bwMode="auto">
          <a:xfrm>
            <a:off x="7696200" y="1818972"/>
            <a:ext cx="762000" cy="339609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TextBox 2">
            <a:extLst>
              <a:ext uri="{FF2B5EF4-FFF2-40B4-BE49-F238E27FC236}">
                <a16:creationId xmlns:a16="http://schemas.microsoft.com/office/drawing/2014/main" id="{C83075E6-35D5-4F2E-B389-53B2FA9C7109}"/>
              </a:ext>
            </a:extLst>
          </p:cNvPr>
          <p:cNvSpPr txBox="1"/>
          <p:nvPr/>
        </p:nvSpPr>
        <p:spPr>
          <a:xfrm>
            <a:off x="685800" y="5855342"/>
            <a:ext cx="7239000" cy="369332"/>
          </a:xfrm>
          <a:prstGeom prst="rect">
            <a:avLst/>
          </a:prstGeom>
          <a:noFill/>
        </p:spPr>
        <p:txBody>
          <a:bodyPr wrap="square" rtlCol="0">
            <a:spAutoFit/>
          </a:bodyPr>
          <a:lstStyle/>
          <a:p>
            <a:r>
              <a:rPr lang="en-CA" sz="1800" dirty="0">
                <a:solidFill>
                  <a:schemeClr val="tx1"/>
                </a:solidFill>
              </a:rPr>
              <a:t>Note that of the 8 rates in the table, 3, 6 and 12 Mb/s are mandatory rates.</a:t>
            </a:r>
            <a:endParaRPr lang="en-US" sz="18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DB07E-2D47-478F-8E14-E43DBC836EA8}"/>
              </a:ext>
            </a:extLst>
          </p:cNvPr>
          <p:cNvSpPr>
            <a:spLocks noGrp="1"/>
          </p:cNvSpPr>
          <p:nvPr>
            <p:ph type="title"/>
          </p:nvPr>
        </p:nvSpPr>
        <p:spPr/>
        <p:txBody>
          <a:bodyPr/>
          <a:lstStyle/>
          <a:p>
            <a:r>
              <a:rPr lang="en-CA" dirty="0"/>
              <a:t>New PHY Capabilities</a:t>
            </a:r>
            <a:endParaRPr lang="en-US" dirty="0"/>
          </a:p>
        </p:txBody>
      </p:sp>
      <p:sp>
        <p:nvSpPr>
          <p:cNvPr id="3" name="Content Placeholder 2">
            <a:extLst>
              <a:ext uri="{FF2B5EF4-FFF2-40B4-BE49-F238E27FC236}">
                <a16:creationId xmlns:a16="http://schemas.microsoft.com/office/drawing/2014/main" id="{F79DF412-DB04-4880-B570-BA1E5D6D23AB}"/>
              </a:ext>
            </a:extLst>
          </p:cNvPr>
          <p:cNvSpPr>
            <a:spLocks noGrp="1"/>
          </p:cNvSpPr>
          <p:nvPr>
            <p:ph idx="1"/>
          </p:nvPr>
        </p:nvSpPr>
        <p:spPr/>
        <p:txBody>
          <a:bodyPr/>
          <a:lstStyle/>
          <a:p>
            <a:r>
              <a:rPr lang="en-CA" dirty="0"/>
              <a:t>In the next few slides I present the PHY capabilities information field from 802.11n, 802.11ac and draft 802.11ax.</a:t>
            </a:r>
          </a:p>
          <a:p>
            <a:r>
              <a:rPr lang="en-CA" dirty="0"/>
              <a:t>This shows, at a high level, the new features added to newer </a:t>
            </a:r>
            <a:r>
              <a:rPr lang="en-CA" dirty="0" err="1"/>
              <a:t>PHYs.</a:t>
            </a:r>
            <a:r>
              <a:rPr lang="en-CA" dirty="0"/>
              <a:t> In particular, the new features that required capability to be communicated (when joining a BSS).</a:t>
            </a:r>
          </a:p>
          <a:p>
            <a:r>
              <a:rPr lang="en-CA" dirty="0"/>
              <a:t>It also highlights the increasing diversity of PHY features available to 802.11 stations to use when transmitting frames.</a:t>
            </a:r>
          </a:p>
          <a:p>
            <a:r>
              <a:rPr lang="en-CA" dirty="0"/>
              <a:t> </a:t>
            </a:r>
            <a:endParaRPr lang="en-US" dirty="0"/>
          </a:p>
        </p:txBody>
      </p:sp>
      <p:sp>
        <p:nvSpPr>
          <p:cNvPr id="4" name="Slide Number Placeholder 3">
            <a:extLst>
              <a:ext uri="{FF2B5EF4-FFF2-40B4-BE49-F238E27FC236}">
                <a16:creationId xmlns:a16="http://schemas.microsoft.com/office/drawing/2014/main" id="{98141DC2-B21F-4A19-A2E9-40EB2431C8C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B0B1AE-817A-4EAA-A34F-780032A5069B}"/>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CA6EED93-4517-451C-AADA-83EBD1DE591D}"/>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07206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52B2E-7ED3-45E7-AC77-E6F79C5AC21C}"/>
              </a:ext>
            </a:extLst>
          </p:cNvPr>
          <p:cNvSpPr>
            <a:spLocks noGrp="1"/>
          </p:cNvSpPr>
          <p:nvPr>
            <p:ph type="title"/>
          </p:nvPr>
        </p:nvSpPr>
        <p:spPr/>
        <p:txBody>
          <a:bodyPr/>
          <a:lstStyle/>
          <a:p>
            <a:r>
              <a:rPr lang="en-CA" dirty="0"/>
              <a:t>802.11n (HT) PHY Capabilities</a:t>
            </a:r>
            <a:endParaRPr lang="en-US" dirty="0"/>
          </a:p>
        </p:txBody>
      </p:sp>
      <p:sp>
        <p:nvSpPr>
          <p:cNvPr id="4" name="Slide Number Placeholder 3">
            <a:extLst>
              <a:ext uri="{FF2B5EF4-FFF2-40B4-BE49-F238E27FC236}">
                <a16:creationId xmlns:a16="http://schemas.microsoft.com/office/drawing/2014/main" id="{25FA9B5D-C232-4435-824C-7872288C300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5DD02AC-4A1A-4B4C-9218-937AD845DBB6}"/>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B8AF0849-A349-4F8F-B6A8-0664E897885A}"/>
              </a:ext>
            </a:extLst>
          </p:cNvPr>
          <p:cNvSpPr>
            <a:spLocks noGrp="1"/>
          </p:cNvSpPr>
          <p:nvPr>
            <p:ph type="dt" idx="15"/>
          </p:nvPr>
        </p:nvSpPr>
        <p:spPr/>
        <p:txBody>
          <a:bodyPr/>
          <a:lstStyle/>
          <a:p>
            <a:r>
              <a:rPr lang="en-US" dirty="0"/>
              <a:t>May 2018</a:t>
            </a:r>
            <a:endParaRPr lang="en-GB" dirty="0"/>
          </a:p>
        </p:txBody>
      </p:sp>
      <p:pic>
        <p:nvPicPr>
          <p:cNvPr id="7" name="Picture 6">
            <a:extLst>
              <a:ext uri="{FF2B5EF4-FFF2-40B4-BE49-F238E27FC236}">
                <a16:creationId xmlns:a16="http://schemas.microsoft.com/office/drawing/2014/main" id="{6AD9224E-5EF1-4E3B-97C6-5B3AB16FD4EE}"/>
              </a:ext>
            </a:extLst>
          </p:cNvPr>
          <p:cNvPicPr/>
          <p:nvPr/>
        </p:nvPicPr>
        <p:blipFill>
          <a:blip r:embed="rId2"/>
          <a:stretch>
            <a:fillRect/>
          </a:stretch>
        </p:blipFill>
        <p:spPr>
          <a:xfrm>
            <a:off x="3035935" y="1983422"/>
            <a:ext cx="6120130" cy="2891155"/>
          </a:xfrm>
          <a:prstGeom prst="rect">
            <a:avLst/>
          </a:prstGeom>
        </p:spPr>
      </p:pic>
      <p:sp>
        <p:nvSpPr>
          <p:cNvPr id="8" name="TextBox 7">
            <a:extLst>
              <a:ext uri="{FF2B5EF4-FFF2-40B4-BE49-F238E27FC236}">
                <a16:creationId xmlns:a16="http://schemas.microsoft.com/office/drawing/2014/main" id="{C488850E-B9C9-4CED-8D15-14EFD34881EE}"/>
              </a:ext>
            </a:extLst>
          </p:cNvPr>
          <p:cNvSpPr txBox="1"/>
          <p:nvPr/>
        </p:nvSpPr>
        <p:spPr>
          <a:xfrm>
            <a:off x="7639050" y="5984917"/>
            <a:ext cx="3960285" cy="461665"/>
          </a:xfrm>
          <a:prstGeom prst="rect">
            <a:avLst/>
          </a:prstGeom>
          <a:noFill/>
        </p:spPr>
        <p:txBody>
          <a:bodyPr wrap="square" rtlCol="0">
            <a:spAutoFit/>
          </a:bodyPr>
          <a:lstStyle/>
          <a:p>
            <a:r>
              <a:rPr lang="en-CA" dirty="0">
                <a:solidFill>
                  <a:srgbClr val="FF0000"/>
                </a:solidFill>
              </a:rPr>
              <a:t>*From IEEE </a:t>
            </a:r>
            <a:r>
              <a:rPr lang="en-CA" dirty="0" err="1">
                <a:solidFill>
                  <a:srgbClr val="FF0000"/>
                </a:solidFill>
              </a:rPr>
              <a:t>Std</a:t>
            </a:r>
            <a:r>
              <a:rPr lang="en-CA" dirty="0">
                <a:solidFill>
                  <a:srgbClr val="FF0000"/>
                </a:solidFill>
              </a:rPr>
              <a:t> 802.11-2016</a:t>
            </a:r>
            <a:endParaRPr lang="en-US" dirty="0">
              <a:solidFill>
                <a:srgbClr val="FF0000"/>
              </a:solidFill>
            </a:endParaRPr>
          </a:p>
        </p:txBody>
      </p:sp>
    </p:spTree>
    <p:extLst>
      <p:ext uri="{BB962C8B-B14F-4D97-AF65-F5344CB8AC3E}">
        <p14:creationId xmlns:p14="http://schemas.microsoft.com/office/powerpoint/2010/main" val="1465948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8324B-A8AF-4F09-8F93-AD1C3CEADC03}"/>
              </a:ext>
            </a:extLst>
          </p:cNvPr>
          <p:cNvSpPr>
            <a:spLocks noGrp="1"/>
          </p:cNvSpPr>
          <p:nvPr>
            <p:ph type="title"/>
          </p:nvPr>
        </p:nvSpPr>
        <p:spPr/>
        <p:txBody>
          <a:bodyPr/>
          <a:lstStyle/>
          <a:p>
            <a:r>
              <a:rPr lang="en-CA" dirty="0"/>
              <a:t>802.11ac (VHT) PHY Capabilities</a:t>
            </a:r>
            <a:endParaRPr lang="en-US" dirty="0"/>
          </a:p>
        </p:txBody>
      </p:sp>
      <p:sp>
        <p:nvSpPr>
          <p:cNvPr id="4" name="Slide Number Placeholder 3">
            <a:extLst>
              <a:ext uri="{FF2B5EF4-FFF2-40B4-BE49-F238E27FC236}">
                <a16:creationId xmlns:a16="http://schemas.microsoft.com/office/drawing/2014/main" id="{160CEC2F-42F6-4126-B3B3-290DB92F47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F751BF4-6DF9-4547-AB0A-FF5F8501FE39}"/>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24B512C0-2A4D-4D8A-97CF-0FC0DA754378}"/>
              </a:ext>
            </a:extLst>
          </p:cNvPr>
          <p:cNvSpPr>
            <a:spLocks noGrp="1"/>
          </p:cNvSpPr>
          <p:nvPr>
            <p:ph type="dt" idx="15"/>
          </p:nvPr>
        </p:nvSpPr>
        <p:spPr/>
        <p:txBody>
          <a:bodyPr/>
          <a:lstStyle/>
          <a:p>
            <a:r>
              <a:rPr lang="en-US" dirty="0"/>
              <a:t>May 2018</a:t>
            </a:r>
            <a:endParaRPr lang="en-GB" dirty="0"/>
          </a:p>
        </p:txBody>
      </p:sp>
      <p:pic>
        <p:nvPicPr>
          <p:cNvPr id="7" name="Picture 6">
            <a:extLst>
              <a:ext uri="{FF2B5EF4-FFF2-40B4-BE49-F238E27FC236}">
                <a16:creationId xmlns:a16="http://schemas.microsoft.com/office/drawing/2014/main" id="{C3E641A8-BC36-49AA-83AD-690C2D4F52E0}"/>
              </a:ext>
            </a:extLst>
          </p:cNvPr>
          <p:cNvPicPr/>
          <p:nvPr/>
        </p:nvPicPr>
        <p:blipFill>
          <a:blip r:embed="rId2"/>
          <a:stretch>
            <a:fillRect/>
          </a:stretch>
        </p:blipFill>
        <p:spPr>
          <a:xfrm>
            <a:off x="2632991" y="1751014"/>
            <a:ext cx="6923904" cy="3686810"/>
          </a:xfrm>
          <a:prstGeom prst="rect">
            <a:avLst/>
          </a:prstGeom>
        </p:spPr>
      </p:pic>
      <p:sp>
        <p:nvSpPr>
          <p:cNvPr id="8" name="TextBox 7">
            <a:extLst>
              <a:ext uri="{FF2B5EF4-FFF2-40B4-BE49-F238E27FC236}">
                <a16:creationId xmlns:a16="http://schemas.microsoft.com/office/drawing/2014/main" id="{AAB8FB14-8274-43FD-BC68-F37DAF14BAB6}"/>
              </a:ext>
            </a:extLst>
          </p:cNvPr>
          <p:cNvSpPr txBox="1"/>
          <p:nvPr/>
        </p:nvSpPr>
        <p:spPr>
          <a:xfrm>
            <a:off x="7639050" y="5984917"/>
            <a:ext cx="3960285" cy="461665"/>
          </a:xfrm>
          <a:prstGeom prst="rect">
            <a:avLst/>
          </a:prstGeom>
          <a:noFill/>
        </p:spPr>
        <p:txBody>
          <a:bodyPr wrap="square" rtlCol="0">
            <a:spAutoFit/>
          </a:bodyPr>
          <a:lstStyle/>
          <a:p>
            <a:r>
              <a:rPr lang="en-CA" dirty="0">
                <a:solidFill>
                  <a:srgbClr val="FF0000"/>
                </a:solidFill>
              </a:rPr>
              <a:t>*From IEEE </a:t>
            </a:r>
            <a:r>
              <a:rPr lang="en-CA" dirty="0" err="1">
                <a:solidFill>
                  <a:srgbClr val="FF0000"/>
                </a:solidFill>
              </a:rPr>
              <a:t>Std</a:t>
            </a:r>
            <a:r>
              <a:rPr lang="en-CA" dirty="0">
                <a:solidFill>
                  <a:srgbClr val="FF0000"/>
                </a:solidFill>
              </a:rPr>
              <a:t> 802.11-2016</a:t>
            </a:r>
            <a:endParaRPr lang="en-US" dirty="0">
              <a:solidFill>
                <a:srgbClr val="FF0000"/>
              </a:solidFill>
            </a:endParaRPr>
          </a:p>
        </p:txBody>
      </p:sp>
    </p:spTree>
    <p:extLst>
      <p:ext uri="{BB962C8B-B14F-4D97-AF65-F5344CB8AC3E}">
        <p14:creationId xmlns:p14="http://schemas.microsoft.com/office/powerpoint/2010/main" val="417500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45E4B-7C31-4208-8074-C690820EE4F8}"/>
              </a:ext>
            </a:extLst>
          </p:cNvPr>
          <p:cNvSpPr>
            <a:spLocks noGrp="1"/>
          </p:cNvSpPr>
          <p:nvPr>
            <p:ph type="title"/>
          </p:nvPr>
        </p:nvSpPr>
        <p:spPr/>
        <p:txBody>
          <a:bodyPr/>
          <a:lstStyle/>
          <a:p>
            <a:r>
              <a:rPr lang="en-CA" dirty="0"/>
              <a:t>802.11ax (HE) PHY Capabilities</a:t>
            </a:r>
            <a:endParaRPr lang="en-US" dirty="0"/>
          </a:p>
        </p:txBody>
      </p:sp>
      <p:sp>
        <p:nvSpPr>
          <p:cNvPr id="4" name="Slide Number Placeholder 3">
            <a:extLst>
              <a:ext uri="{FF2B5EF4-FFF2-40B4-BE49-F238E27FC236}">
                <a16:creationId xmlns:a16="http://schemas.microsoft.com/office/drawing/2014/main" id="{28FF05F6-4180-43C2-82DC-D6EA056561E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D8F808-A951-462D-8087-426F6B26DE69}"/>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887D6A6C-C3D3-423C-AAEC-4BD701A64B37}"/>
              </a:ext>
            </a:extLst>
          </p:cNvPr>
          <p:cNvSpPr>
            <a:spLocks noGrp="1"/>
          </p:cNvSpPr>
          <p:nvPr>
            <p:ph type="dt" idx="15"/>
          </p:nvPr>
        </p:nvSpPr>
        <p:spPr/>
        <p:txBody>
          <a:bodyPr/>
          <a:lstStyle/>
          <a:p>
            <a:r>
              <a:rPr lang="en-US" dirty="0"/>
              <a:t>May 2018</a:t>
            </a:r>
            <a:endParaRPr lang="en-GB" dirty="0"/>
          </a:p>
        </p:txBody>
      </p:sp>
      <p:pic>
        <p:nvPicPr>
          <p:cNvPr id="8" name="Picture 7">
            <a:extLst>
              <a:ext uri="{FF2B5EF4-FFF2-40B4-BE49-F238E27FC236}">
                <a16:creationId xmlns:a16="http://schemas.microsoft.com/office/drawing/2014/main" id="{52A075AC-CA0D-4E6F-A2AC-723251E7CD1F}"/>
              </a:ext>
            </a:extLst>
          </p:cNvPr>
          <p:cNvPicPr/>
          <p:nvPr/>
        </p:nvPicPr>
        <p:blipFill>
          <a:blip r:embed="rId2"/>
          <a:stretch>
            <a:fillRect/>
          </a:stretch>
        </p:blipFill>
        <p:spPr>
          <a:xfrm>
            <a:off x="5549982" y="2603134"/>
            <a:ext cx="4803513" cy="2604102"/>
          </a:xfrm>
          <a:prstGeom prst="rect">
            <a:avLst/>
          </a:prstGeom>
        </p:spPr>
      </p:pic>
      <p:pic>
        <p:nvPicPr>
          <p:cNvPr id="9" name="Picture 8">
            <a:extLst>
              <a:ext uri="{FF2B5EF4-FFF2-40B4-BE49-F238E27FC236}">
                <a16:creationId xmlns:a16="http://schemas.microsoft.com/office/drawing/2014/main" id="{1E3FB0E1-8618-454A-A8A6-7BE8A5E0586B}"/>
              </a:ext>
            </a:extLst>
          </p:cNvPr>
          <p:cNvPicPr>
            <a:picLocks noChangeAspect="1"/>
          </p:cNvPicPr>
          <p:nvPr/>
        </p:nvPicPr>
        <p:blipFill>
          <a:blip r:embed="rId3"/>
          <a:stretch>
            <a:fillRect/>
          </a:stretch>
        </p:blipFill>
        <p:spPr>
          <a:xfrm>
            <a:off x="463641" y="1485496"/>
            <a:ext cx="4641759" cy="4703649"/>
          </a:xfrm>
          <a:prstGeom prst="rect">
            <a:avLst/>
          </a:prstGeom>
        </p:spPr>
      </p:pic>
      <p:pic>
        <p:nvPicPr>
          <p:cNvPr id="10" name="Picture 9">
            <a:extLst>
              <a:ext uri="{FF2B5EF4-FFF2-40B4-BE49-F238E27FC236}">
                <a16:creationId xmlns:a16="http://schemas.microsoft.com/office/drawing/2014/main" id="{706B3C2B-9A82-496A-A632-E59FFD692164}"/>
              </a:ext>
            </a:extLst>
          </p:cNvPr>
          <p:cNvPicPr>
            <a:picLocks noChangeAspect="1"/>
          </p:cNvPicPr>
          <p:nvPr/>
        </p:nvPicPr>
        <p:blipFill>
          <a:blip r:embed="rId4"/>
          <a:stretch>
            <a:fillRect/>
          </a:stretch>
        </p:blipFill>
        <p:spPr>
          <a:xfrm>
            <a:off x="5556160" y="1527624"/>
            <a:ext cx="4803513" cy="1032755"/>
          </a:xfrm>
          <a:prstGeom prst="rect">
            <a:avLst/>
          </a:prstGeom>
        </p:spPr>
      </p:pic>
      <p:sp>
        <p:nvSpPr>
          <p:cNvPr id="11" name="TextBox 10">
            <a:extLst>
              <a:ext uri="{FF2B5EF4-FFF2-40B4-BE49-F238E27FC236}">
                <a16:creationId xmlns:a16="http://schemas.microsoft.com/office/drawing/2014/main" id="{28A16DDA-DAEA-481B-94B5-5B65FF7260FE}"/>
              </a:ext>
            </a:extLst>
          </p:cNvPr>
          <p:cNvSpPr txBox="1"/>
          <p:nvPr/>
        </p:nvSpPr>
        <p:spPr>
          <a:xfrm>
            <a:off x="7639050" y="5984917"/>
            <a:ext cx="3960285" cy="461665"/>
          </a:xfrm>
          <a:prstGeom prst="rect">
            <a:avLst/>
          </a:prstGeom>
          <a:noFill/>
        </p:spPr>
        <p:txBody>
          <a:bodyPr wrap="square" rtlCol="0">
            <a:spAutoFit/>
          </a:bodyPr>
          <a:lstStyle/>
          <a:p>
            <a:r>
              <a:rPr lang="en-CA" dirty="0">
                <a:solidFill>
                  <a:srgbClr val="FF0000"/>
                </a:solidFill>
              </a:rPr>
              <a:t>*From IEEE 802.11ax D2.2</a:t>
            </a:r>
            <a:endParaRPr lang="en-US" dirty="0">
              <a:solidFill>
                <a:srgbClr val="FF0000"/>
              </a:solidFill>
            </a:endParaRPr>
          </a:p>
        </p:txBody>
      </p:sp>
      <p:sp>
        <p:nvSpPr>
          <p:cNvPr id="3" name="Rectangle 2">
            <a:extLst>
              <a:ext uri="{FF2B5EF4-FFF2-40B4-BE49-F238E27FC236}">
                <a16:creationId xmlns:a16="http://schemas.microsoft.com/office/drawing/2014/main" id="{0A1A027E-4EEB-44C5-8B77-60559D0FA93C}"/>
              </a:ext>
            </a:extLst>
          </p:cNvPr>
          <p:cNvSpPr/>
          <p:nvPr/>
        </p:nvSpPr>
        <p:spPr>
          <a:xfrm rot="20141833">
            <a:off x="1718961" y="2412154"/>
            <a:ext cx="7892668" cy="2646878"/>
          </a:xfrm>
          <a:prstGeom prst="rect">
            <a:avLst/>
          </a:prstGeom>
          <a:noFill/>
          <a:effectLst>
            <a:glow rad="88900">
              <a:srgbClr val="FF0000">
                <a:alpha val="40000"/>
              </a:srgbClr>
            </a:glow>
          </a:effectLst>
        </p:spPr>
        <p:txBody>
          <a:bodyPr wrap="square" lIns="91440" tIns="45720" rIns="91440" bIns="45720">
            <a:spAutoFit/>
          </a:bodyPr>
          <a:lstStyle/>
          <a:p>
            <a:pPr algn="ctr"/>
            <a:r>
              <a:rPr lang="en-US" sz="16600" b="1" cap="none" spc="0" dirty="0">
                <a:ln>
                  <a:solidFill>
                    <a:schemeClr val="bg2"/>
                  </a:solidFill>
                </a:ln>
                <a:noFill/>
                <a:effectLst>
                  <a:outerShdw blurRad="38100" dist="19050" dir="2700000" algn="tl" rotWithShape="0">
                    <a:schemeClr val="dk1">
                      <a:lumMod val="50000"/>
                      <a:alpha val="40000"/>
                    </a:schemeClr>
                  </a:outerShdw>
                </a:effectLst>
              </a:rPr>
              <a:t>DRAFT</a:t>
            </a:r>
          </a:p>
        </p:txBody>
      </p:sp>
    </p:spTree>
    <p:extLst>
      <p:ext uri="{BB962C8B-B14F-4D97-AF65-F5344CB8AC3E}">
        <p14:creationId xmlns:p14="http://schemas.microsoft.com/office/powerpoint/2010/main" val="219391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2CA80-0209-4AAA-BE69-11D6B3F6E48F}"/>
              </a:ext>
            </a:extLst>
          </p:cNvPr>
          <p:cNvSpPr>
            <a:spLocks noGrp="1"/>
          </p:cNvSpPr>
          <p:nvPr>
            <p:ph type="title"/>
          </p:nvPr>
        </p:nvSpPr>
        <p:spPr/>
        <p:txBody>
          <a:bodyPr/>
          <a:lstStyle/>
          <a:p>
            <a:r>
              <a:rPr lang="en-CA" dirty="0"/>
              <a:t>PHY Issues for NGV SG to solve</a:t>
            </a:r>
            <a:endParaRPr lang="en-US" dirty="0"/>
          </a:p>
        </p:txBody>
      </p:sp>
      <p:sp>
        <p:nvSpPr>
          <p:cNvPr id="3" name="Content Placeholder 2">
            <a:extLst>
              <a:ext uri="{FF2B5EF4-FFF2-40B4-BE49-F238E27FC236}">
                <a16:creationId xmlns:a16="http://schemas.microsoft.com/office/drawing/2014/main" id="{80D437E3-6EBE-4AAE-90E8-662754D4E3F9}"/>
              </a:ext>
            </a:extLst>
          </p:cNvPr>
          <p:cNvSpPr>
            <a:spLocks noGrp="1"/>
          </p:cNvSpPr>
          <p:nvPr>
            <p:ph idx="1"/>
          </p:nvPr>
        </p:nvSpPr>
        <p:spPr/>
        <p:txBody>
          <a:bodyPr/>
          <a:lstStyle/>
          <a:p>
            <a:pPr marL="457200" indent="-457200">
              <a:buAutoNum type="arabicParenR"/>
            </a:pPr>
            <a:r>
              <a:rPr lang="en-CA" dirty="0"/>
              <a:t>Which of the 11n, 11ac (and 11ax?) PHY enhancements are needed by automotive applications?</a:t>
            </a:r>
          </a:p>
          <a:p>
            <a:pPr marL="457200" indent="-457200">
              <a:buAutoNum type="arabicParenR"/>
            </a:pPr>
            <a:endParaRPr lang="en-CA" dirty="0"/>
          </a:p>
          <a:p>
            <a:pPr marL="457200" indent="-457200">
              <a:buAutoNum type="arabicParenR"/>
            </a:pPr>
            <a:r>
              <a:rPr lang="en-CA" dirty="0"/>
              <a:t>Which of the 11n, 11ac (and 11ax?) PHY enhancements can be used in 10 MHz channels?</a:t>
            </a:r>
          </a:p>
          <a:p>
            <a:pPr marL="457200" indent="-457200">
              <a:buAutoNum type="arabicParenR"/>
            </a:pPr>
            <a:endParaRPr lang="en-CA" dirty="0"/>
          </a:p>
          <a:p>
            <a:pPr marL="914400" lvl="1" indent="-514350">
              <a:buFont typeface="+mj-lt"/>
              <a:buAutoNum type="romanUcPeriod"/>
            </a:pPr>
            <a:r>
              <a:rPr lang="en-CA" dirty="0"/>
              <a:t>Which can be used unchanged?</a:t>
            </a:r>
          </a:p>
          <a:p>
            <a:pPr marL="914400" lvl="1" indent="-514350">
              <a:buFont typeface="+mj-lt"/>
              <a:buAutoNum type="romanUcPeriod"/>
            </a:pPr>
            <a:r>
              <a:rPr lang="en-CA" dirty="0"/>
              <a:t>Which require changes?</a:t>
            </a:r>
          </a:p>
          <a:p>
            <a:pPr marL="914400" lvl="1" indent="-514350">
              <a:buFont typeface="+mj-lt"/>
              <a:buAutoNum type="romanUcPeriod"/>
            </a:pPr>
            <a:endParaRPr lang="en-CA" dirty="0"/>
          </a:p>
          <a:p>
            <a:pPr marL="400050" lvl="1" indent="0"/>
            <a:r>
              <a:rPr lang="en-CA" dirty="0"/>
              <a:t>Should the changes be done within Clause 19 (HT – 11n) or Clause 21 (VHT – 11ac), or a new PHY Clause specific to NGV?</a:t>
            </a:r>
          </a:p>
          <a:p>
            <a:pPr marL="457200" indent="-457200">
              <a:buAutoNum type="arabicParenR"/>
            </a:pPr>
            <a:endParaRPr lang="en-US" dirty="0"/>
          </a:p>
        </p:txBody>
      </p:sp>
      <p:sp>
        <p:nvSpPr>
          <p:cNvPr id="4" name="Slide Number Placeholder 3">
            <a:extLst>
              <a:ext uri="{FF2B5EF4-FFF2-40B4-BE49-F238E27FC236}">
                <a16:creationId xmlns:a16="http://schemas.microsoft.com/office/drawing/2014/main" id="{6068D0B2-DDC0-4CF3-B539-45F0931E8DC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6737E34-43C4-4790-AFCA-D738AE58AE36}"/>
              </a:ext>
            </a:extLst>
          </p:cNvPr>
          <p:cNvSpPr>
            <a:spLocks noGrp="1"/>
          </p:cNvSpPr>
          <p:nvPr>
            <p:ph type="ftr" idx="14"/>
          </p:nvPr>
        </p:nvSpPr>
        <p:spPr/>
        <p:txBody>
          <a:bodyPr/>
          <a:lstStyle/>
          <a:p>
            <a:r>
              <a:rPr lang="en-GB" dirty="0"/>
              <a:t>James Lepp, BlackBerry</a:t>
            </a:r>
          </a:p>
        </p:txBody>
      </p:sp>
      <p:sp>
        <p:nvSpPr>
          <p:cNvPr id="6" name="Date Placeholder 5">
            <a:extLst>
              <a:ext uri="{FF2B5EF4-FFF2-40B4-BE49-F238E27FC236}">
                <a16:creationId xmlns:a16="http://schemas.microsoft.com/office/drawing/2014/main" id="{33F3AE35-2DBF-4636-9D52-ED1CE8239A29}"/>
              </a:ext>
            </a:extLst>
          </p:cNvPr>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9565762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NGV Presentation may 2018</Template>
  <TotalTime>0</TotalTime>
  <Words>985</Words>
  <Application>Microsoft Office PowerPoint</Application>
  <PresentationFormat>Widescreen</PresentationFormat>
  <Paragraphs>139</Paragraphs>
  <Slides>14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Arial</vt:lpstr>
      <vt:lpstr>Times New Roman</vt:lpstr>
      <vt:lpstr>Wingdings</vt:lpstr>
      <vt:lpstr>Office Theme</vt:lpstr>
      <vt:lpstr>Document</vt:lpstr>
      <vt:lpstr>802.11 NGV Background and some problems to solve</vt:lpstr>
      <vt:lpstr>Abstract</vt:lpstr>
      <vt:lpstr>10MHz PHY</vt:lpstr>
      <vt:lpstr>10 MHz PHY from 802.11a-1999</vt:lpstr>
      <vt:lpstr>New PHY Capabilities</vt:lpstr>
      <vt:lpstr>802.11n (HT) PHY Capabilities</vt:lpstr>
      <vt:lpstr>802.11ac (VHT) PHY Capabilities</vt:lpstr>
      <vt:lpstr>802.11ax (HE) PHY Capabilities</vt:lpstr>
      <vt:lpstr>PHY Issues for NGV SG to solve</vt:lpstr>
      <vt:lpstr>802.11p</vt:lpstr>
      <vt:lpstr>802.11p capability negotiation</vt:lpstr>
      <vt:lpstr>A specific problem</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2018-05-07T11:55:24Z</dcterms:created>
  <dcterms:modified xsi:type="dcterms:W3CDTF">2018-05-07T11:55:37Z</dcterms:modified>
</cp:coreProperties>
</file>